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90" r:id="rId1"/>
    <p:sldMasterId id="2147483838" r:id="rId2"/>
  </p:sldMasterIdLst>
  <p:notesMasterIdLst>
    <p:notesMasterId r:id="rId19"/>
  </p:notesMasterIdLst>
  <p:handoutMasterIdLst>
    <p:handoutMasterId r:id="rId20"/>
  </p:handoutMasterIdLst>
  <p:sldIdLst>
    <p:sldId id="388" r:id="rId3"/>
    <p:sldId id="389" r:id="rId4"/>
    <p:sldId id="546" r:id="rId5"/>
    <p:sldId id="549" r:id="rId6"/>
    <p:sldId id="550" r:id="rId7"/>
    <p:sldId id="547" r:id="rId8"/>
    <p:sldId id="548" r:id="rId9"/>
    <p:sldId id="551" r:id="rId10"/>
    <p:sldId id="552" r:id="rId11"/>
    <p:sldId id="553" r:id="rId12"/>
    <p:sldId id="554" r:id="rId13"/>
    <p:sldId id="555" r:id="rId14"/>
    <p:sldId id="556" r:id="rId15"/>
    <p:sldId id="557" r:id="rId16"/>
    <p:sldId id="558" r:id="rId17"/>
    <p:sldId id="453" r:id="rId18"/>
  </p:sldIdLst>
  <p:sldSz cx="9144000" cy="6858000" type="screen4x3"/>
  <p:notesSz cx="6858000" cy="9947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0000"/>
    <a:srgbClr val="FF9900"/>
    <a:srgbClr val="6666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25" autoAdjust="0"/>
    <p:restoredTop sz="66087" autoAdjust="0"/>
  </p:normalViewPr>
  <p:slideViewPr>
    <p:cSldViewPr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FCF45A9-94D4-42F5-B5E0-9D73FE824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7700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956"/>
            <a:ext cx="5486400" cy="447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F4206F1-B631-43D6-8466-E53B3A2F1F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846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1D5494-959A-4D94-BE8E-4CF4A01D86D6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305963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554AF-C7BC-44C9-BDE9-BB74C6386DCB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547530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F7AA1E-46CF-4792-B0E8-E06C6C0218E4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71252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E1D7A-B67E-42F5-9FD7-6D2C42B2F67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498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35354-77FF-46DB-9F30-CC1C0740AFF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994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402A3-AFF3-4D17-905C-CBBF80B0481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997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17F20-D69F-4F76-BC0E-2932DCAC1C7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696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B28DF-EEB8-4211-9B30-959DEEDED3D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061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7119D-179B-494A-93FE-BE5B6448BA9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335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334F0-CF89-46F8-B010-75038D9F90E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206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4F995-AC58-44D0-962F-631BF14FC63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87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68DF2-7B3D-4807-8106-998E24A2FBF9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34443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21409-A0CC-41BD-A6EA-D28D8D72CFE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891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5A8F3-A70A-4695-971C-8E86C33A305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194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22FE7-0AAD-43F8-9301-0D97B51BE07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211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CAC24-3AFF-43BC-90DD-7762879655B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14412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D71D8-735F-448A-854A-782F7D71D20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4698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07C31-366B-4243-A72B-FCD6FE6FA66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15747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763F1E-F171-473A-9464-6985FE075EA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12920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A2844-3249-4A45-9A5D-44BCEFC938D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5063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9A3FF4-9FE8-4839-B933-6334BD563A2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42727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A1D09-7413-46BF-849B-2D70A9CB028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55149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826AA6D-A74E-4B1D-895D-4E64D24B8F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06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8E813F39-B941-4EA6-890A-0FFD9C61365E}" type="slidenum">
              <a:rPr lang="ru-RU" altLang="ru-RU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84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ED8E4DA-6DAE-45A2-99AB-57F81DC7E1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t="16739" r="10398" b="16738"/>
          <a:stretch/>
        </p:blipFill>
        <p:spPr>
          <a:xfrm>
            <a:off x="1284298" y="857251"/>
            <a:ext cx="7859702" cy="51434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19F817A-46A0-4B21-90B1-11235B1561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7250"/>
            <a:ext cx="4761412" cy="514361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039ADC0-5510-4642-BF4E-E8D72D9E62DB}"/>
              </a:ext>
            </a:extLst>
          </p:cNvPr>
          <p:cNvSpPr/>
          <p:nvPr/>
        </p:nvSpPr>
        <p:spPr>
          <a:xfrm flipH="1">
            <a:off x="9144000" y="5877272"/>
            <a:ext cx="108520" cy="980728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x-none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FE3FFF5-DB3D-4AB1-8F7C-B7B95237CF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908720"/>
            <a:ext cx="1369762" cy="1473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/>
            </a:extLst>
          </p:cNvPr>
          <p:cNvSpPr/>
          <p:nvPr/>
        </p:nvSpPr>
        <p:spPr>
          <a:xfrm>
            <a:off x="18222" y="44624"/>
            <a:ext cx="9163050" cy="6858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x-none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559546B-D670-4ED8-B7B6-0986EFE0A683}"/>
              </a:ext>
            </a:extLst>
          </p:cNvPr>
          <p:cNvSpPr txBox="1"/>
          <p:nvPr/>
        </p:nvSpPr>
        <p:spPr>
          <a:xfrm>
            <a:off x="3851920" y="2564905"/>
            <a:ext cx="4915996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reezing" dir="t"/>
            </a:scene3d>
            <a:sp3d prstMaterial="dkEdge">
              <a:bevelT w="38100" h="38100"/>
            </a:sp3d>
          </a:bodyPr>
          <a:lstStyle/>
          <a:p>
            <a:pPr algn="ctr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  <a:p>
            <a:pPr algn="ctr"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Меры по обеспечению безопасности участников уголовного процесса и других лиц</a:t>
            </a:r>
            <a:endParaRPr lang="ru-RU" sz="28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6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23528" y="605407"/>
            <a:ext cx="8568952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технических средств контроля и прослушивания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переговоров (ст. 69 УПК)</a:t>
            </a: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наличии явной угрозы жизни, здоровью, имуществу защищаемого лица по его заявлению или с его письменного согласия могут использоваться технические средства контроля, а также производиться прослушивание переговоров, ведущихся с использованием технических средств связи, и иных переговоров в порядке, предусмотренном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законодательством.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80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23528" y="1359459"/>
            <a:ext cx="8568952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/>
              <a:t> 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Личная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охрана, охрана жилища 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имущества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(ст. 70 УПК)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в виде личной охраны, охраны жилища и имущества защищаемого лица осуществляют органы внутренних дел и государственной безопасности по постановлению (определению) органа, ведущего уголовный процесс.</a:t>
            </a:r>
          </a:p>
          <a:p>
            <a:r>
              <a:rPr lang="ru-RU" sz="2000" dirty="0"/>
              <a:t> 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66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23528" y="759298"/>
            <a:ext cx="8568952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паспортных данных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 (ст. 71 УПК)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постановлению (определению) органа, ведущего уголовный процесс, с согласия защищаемого лица могут быть произведены изменения его паспортных данных и замена документов.</a:t>
            </a:r>
          </a:p>
          <a:p>
            <a:pPr algn="just"/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48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23528" y="389966"/>
            <a:ext cx="8568952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Запрет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разглашение и выдачу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сведений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(ст. 72 УПК)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ведущий уголовный процесс, и должностные лица, обеспечивающие применение мер безопасности, не вправе разглашать сведения о личности защищаемого лица, а также об обращении подозреваемого (обвиняемого) к прокурору с ходатайством о заключении досудебного соглашения о сотрудничестве и принятом по указанному ходатайству решении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AutoNum type="arabicPeriod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Запрещается выдача сведений о личности защищаемого лица из информационно-справочных фондов правоохранительных органов, а также иных организаций.</a:t>
            </a:r>
          </a:p>
          <a:p>
            <a:pPr algn="just"/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93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23528" y="20633"/>
            <a:ext cx="8568952" cy="652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применения мер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(ст. 73 УПК)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При наличии оснований для принятия мер безопасности орган, ведущий уголовный процесс, обязан в течение суток принять решение об их применении или об отказе в применении. О принятом решении выносится мотивированное постановление (определение). Постановление (определение) о применении мер безопасности незамедлительно направляется для исполнения в орган внутренних дел или государственной безопасности по месту жительства, работы или учебы защищаемого лица. В необходимых случаях о принятом решении уведомляется защищаемое лицо.</a:t>
            </a:r>
          </a:p>
          <a:p>
            <a:pPr algn="just"/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Государственный орган, которому поручено осуществление мер безопасности, незамедлительно устанавливает перечень необходимых для защиты лица или его имущества мер и осуществляет их реализацию. О принятых мерах безопасности в течение суток извещается орган, ведущий уголовный процесс и принявший решение об их применении.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4301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23528" y="112966"/>
            <a:ext cx="8568952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Отмена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(ст. 74 УПК)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Меры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отменяются, когда отпали основания их применения, а также в случае нарушения защищаемым лицом условий осуществления этих мер, существенно затрудняющего или делающего невозможным их применение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AutoNum type="arabicPeriod"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Отмена мер безопасности допускается только по постановлению (определению) органа, ведущего уголовный процесс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После вступления приговора (определения, постановления) в законную силу отмена мер безопасности производится по решению начальника органа внутренних дел или государственной безопасности по месту нахождения защищаемого лица с обязательным уведомлением органа, ведущего уголовный процесс и принявшего решение об их применении, и защищаемого лица.</a:t>
            </a:r>
          </a:p>
          <a:p>
            <a:pPr algn="just"/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40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3159224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>
              <a:defRPr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07504" y="313020"/>
            <a:ext cx="8928992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Содержание: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значение мер по обеспечению безопасности участников уголовного процесса и других лиц. Поводы и основания для принятия мер по обеспечению безопасности участников уголовного процесса и других лиц.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органа, ведущего уголовный процесс, по принятию мер по обеспечению безопасности. Лица, в отношении которых могут применяться меры безопасности.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 по обеспечению безопасности: процессуальные (неразглашение сведений о личности; освобождение от явки в судебное заседание; закрытое судебное заседание) и иные (использование технических средств контроля; прослушивание переговоров, ведущихся с использованием технических средств связи, и иных переговоров; личная охрана, охрана жилища и имущества; изменение паспортных данных и замена документов; запрет на разглашение и выдачу сведений). Порядок применения мер безопасности.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порядок их отмены. Ответственность за невыполнение обязанностей по применению мер безопасности.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2" descr="Кадр видео с камер наблюдения. Фото: пресс-служба Следственного комите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62467" name="AutoShape 4" descr="Кадр видео с камер наблюдения. Фото: пресс-служба Следственного комите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62468" name="Rectangle 4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ru-RU" altLang="ru-RU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Меры безопасности в уголовном процессе</a:t>
            </a:r>
            <a:r>
              <a:rPr lang="ru-RU" alt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ru-RU" alt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ru-RU" alt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установленная уголовно-процессуальным Законом совокупность специальных решений и действий органа, ведущего уголовный процесс, в ходе производства по материалам и уголовному делу по защите от угрозы противоправных действий (посягательств) в отношении участника уголовного процесса, защищающего свои или представляемые права и интересы, а также иного участника уголовного процесса, членов их семьи и близких в связи с их участием в уголовном процессе.</a:t>
            </a:r>
            <a:r>
              <a:rPr lang="ru-RU" altLang="ru-RU" sz="2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e-BY" altLang="ru-RU" sz="2800" b="1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90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23528" y="605408"/>
            <a:ext cx="8568952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Обязанность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органа, ведущего уголовный процесс, по принятию мер по обеспечению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(ч. 1 ст. 65 УПК)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Орган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ведущий уголовный процесс, при наличии достаточных данных, указывающих на то, что имеется реальная угроза убийства, применения насилия, уничтожения или повреждения имущества, осуществления других противоправных действий в отношении участника уголовного процесса, защищающего свои или представляемые права и интересы, а также иного участника уголовного процесса, членов его семьи и близких в связи с его участием в уголовном процессе, обязан принять предусмотренные законом меры по обеспечению безопасности этих лиц и их имущества.</a:t>
            </a:r>
          </a:p>
          <a:p>
            <a:pPr algn="just"/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23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23528" y="928574"/>
            <a:ext cx="8568952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 о применении мер безопасности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принимаются 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(ч. 2 ст. 65 УПК):</a:t>
            </a:r>
          </a:p>
          <a:p>
            <a:pPr algn="just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при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установлении органом, ведущим уголовный процесс, обстоятельств, указывающих на наличие оснований для принятия мер безопасности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just">
              <a:buAutoNum type="arabicParenR"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в случае получения органом, ведущим уголовный процесс, иной информации об обстоятельствах, указывающих на наличие оснований для принятия мер безопасности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по заявлению участника уголовного процесса о необходимости принятия мер безопасности.</a:t>
            </a:r>
          </a:p>
          <a:p>
            <a:pPr algn="just"/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0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2" descr="Кадр видео с камер наблюдения. Фото: пресс-служба Следственного комите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63491" name="AutoShape 4" descr="Кадр видео с камер наблюдения. Фото: пресс-служба Следственного комите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pPr algn="just">
              <a:spcBef>
                <a:spcPct val="10000"/>
              </a:spcBef>
              <a:buFont typeface="Wingdings" pitchFamily="2" charset="2"/>
              <a:buNone/>
              <a:defRPr/>
            </a:pPr>
            <a:endParaRPr lang="ru-RU" sz="3600" b="1" i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269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Процессуальные меры безопасности (ч. 1 ст. 66 УПК):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	неразглашение сведений о личности;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	освобождение от явки в судебное заседание;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закрытое судебное заседание.</a:t>
            </a:r>
            <a:endParaRPr lang="be-BY" altLang="ru-RU" sz="4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68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AutoShape 2" descr="Кадр видео с камер наблюдения. Фото: пресс-служба Следственного комите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64515" name="AutoShape 4" descr="Кадр видео с камер наблюдения. Фото: пресс-служба Следственного комите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pPr algn="just">
              <a:spcBef>
                <a:spcPct val="10000"/>
              </a:spcBef>
              <a:buFont typeface="Wingdings" pitchFamily="2" charset="2"/>
              <a:buNone/>
              <a:defRPr/>
            </a:pPr>
            <a:endParaRPr lang="ru-RU" sz="3600" b="1" i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293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меры безопасности (ч. 2 ст. 66 УПК):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b="1" u="sng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технических средств контроля;</a:t>
            </a: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прослушивание переговоров, ведущихся с использованием технических средств связи, и иных переговоров;</a:t>
            </a: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личная охрана, охрана жилища и имущества;</a:t>
            </a: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изменение паспортных данных и замена документов;</a:t>
            </a: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запрет на выдачу сведений.</a:t>
            </a:r>
          </a:p>
          <a:p>
            <a:pPr algn="just">
              <a:spcBef>
                <a:spcPct val="0"/>
              </a:spcBef>
              <a:buFontTx/>
              <a:buChar char="-"/>
            </a:pPr>
            <a:endParaRPr lang="ru-RU" alt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данных мер не исчерпывающий.</a:t>
            </a:r>
          </a:p>
        </p:txBody>
      </p:sp>
    </p:spTree>
    <p:extLst>
      <p:ext uri="{BB962C8B-B14F-4D97-AF65-F5344CB8AC3E}">
        <p14:creationId xmlns:p14="http://schemas.microsoft.com/office/powerpoint/2010/main" val="148820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2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2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23528" y="-102477"/>
            <a:ext cx="8568952" cy="677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Неразглашение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сведений 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(ст. 67 УПК)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/>
              <a:t>	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Неразглашение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сведений о личности заключается в изменении фамилии, имени, отчества, других анкетных данных, изменении сведений о месте жительства и работы (учебы) в заявлениях и сообщениях о преступлениях, материалах проверок, протоколах следственных и судебных действий, а также иных документах органов, ведущих уголовный процесс, путем замены этих данных иными. Подлинные данные, образец подписи, который будет использоваться в документах защищаемого лица, и постановление о применении данной меры безопасности незамедлительно направляются органом предварительного следствия или органом дознания прокурору, осуществляющему надзор за предварительным расследованием, и хранятся им по правилам секретного делопроизводства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Производство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следственных действий с участием защищаемого лица в ходе предварительного расследования, а также его допрос в судебном заседании могут осуществляться вне визуальной видимости других лиц, в том числе находящихся в зале судебного заседания, или с применением мер, обеспечивающих неузнаваемость защищаемого лица, о чем делается отметка в протоколе следственного действия или кратком протоколе, протоколе судебного заседания.</a:t>
            </a:r>
          </a:p>
          <a:p>
            <a:pPr algn="just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30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23528" y="205299"/>
            <a:ext cx="8568952" cy="615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Освобождение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явки в судебное заседание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(ст. 68 УПК)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Потерпевший, гражданский истец, их представители, свидетель, эксперт по постановлению (определению) суда могут быть освобождены от явки в судебное заседание, когда этого требуют интересы обеспечения их безопасности или безопасности членов их семей, близких родственников и других лиц, которых они обоснованно считают близкими, а также имущества, если другими мерами обеспечить безопасность не представляется возможным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освобождении защищаемого лица от явки в судебное заседание в суде оглашаются показания, данные им на предварительном расследовании, воспроизводится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звуко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-, кино- либо видеозапись его допроса с соблюдением мер, обеспечивающих неузнаваемость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3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Допрос защищаемого лица может быть произведен при нахождении его вне зала судебного заседания с использованием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видеотехнических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средств, обеспечивающих его неузнаваемость.</a:t>
            </a:r>
          </a:p>
          <a:p>
            <a:pPr algn="just"/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77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3032</TotalTime>
  <Words>112</Words>
  <Application>Microsoft Office PowerPoint</Application>
  <PresentationFormat>Экран (4:3)</PresentationFormat>
  <Paragraphs>87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1_Оформление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Company>СЭФ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 Производство по уголовным делам частного производства</dc:title>
  <dc:creator>Уважаемый Перец</dc:creator>
  <cp:lastModifiedBy>Павловец Г.А.</cp:lastModifiedBy>
  <cp:revision>221</cp:revision>
  <dcterms:created xsi:type="dcterms:W3CDTF">2004-05-05T13:26:46Z</dcterms:created>
  <dcterms:modified xsi:type="dcterms:W3CDTF">2023-09-13T05:58:50Z</dcterms:modified>
</cp:coreProperties>
</file>