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58"/>
  </p:notesMasterIdLst>
  <p:handoutMasterIdLst>
    <p:handoutMasterId r:id="rId59"/>
  </p:handoutMasterIdLst>
  <p:sldIdLst>
    <p:sldId id="388" r:id="rId2"/>
    <p:sldId id="389" r:id="rId3"/>
    <p:sldId id="493" r:id="rId4"/>
    <p:sldId id="494" r:id="rId5"/>
    <p:sldId id="495" r:id="rId6"/>
    <p:sldId id="496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04" r:id="rId15"/>
    <p:sldId id="505" r:id="rId16"/>
    <p:sldId id="506" r:id="rId17"/>
    <p:sldId id="507" r:id="rId18"/>
    <p:sldId id="508" r:id="rId19"/>
    <p:sldId id="509" r:id="rId20"/>
    <p:sldId id="510" r:id="rId21"/>
    <p:sldId id="511" r:id="rId22"/>
    <p:sldId id="512" r:id="rId23"/>
    <p:sldId id="513" r:id="rId24"/>
    <p:sldId id="514" r:id="rId25"/>
    <p:sldId id="515" r:id="rId26"/>
    <p:sldId id="516" r:id="rId27"/>
    <p:sldId id="517" r:id="rId28"/>
    <p:sldId id="518" r:id="rId29"/>
    <p:sldId id="519" r:id="rId30"/>
    <p:sldId id="520" r:id="rId31"/>
    <p:sldId id="521" r:id="rId32"/>
    <p:sldId id="522" r:id="rId33"/>
    <p:sldId id="523" r:id="rId34"/>
    <p:sldId id="524" r:id="rId35"/>
    <p:sldId id="525" r:id="rId36"/>
    <p:sldId id="526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41" r:id="rId52"/>
    <p:sldId id="542" r:id="rId53"/>
    <p:sldId id="543" r:id="rId54"/>
    <p:sldId id="544" r:id="rId55"/>
    <p:sldId id="545" r:id="rId56"/>
    <p:sldId id="453" r:id="rId57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052736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-19050" y="57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3563888" y="2564905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 уголовного процесса </a:t>
            </a:r>
            <a:endParaRPr lang="ru-RU" sz="36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331913" y="549275"/>
            <a:ext cx="65151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инстанции, рассматривающие уголовные дела (ст. 6, 32 УПК)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00000"/>
              </a:solidFill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79388" y="1773238"/>
            <a:ext cx="2519362" cy="792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 первой инстанции</a:t>
            </a:r>
            <a:endParaRPr lang="ru-RU" alt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987675" y="1773238"/>
            <a:ext cx="2854325" cy="792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 </a:t>
            </a:r>
            <a:r>
              <a:rPr lang="ru-RU" altLang="ru-RU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аппеляционной</a:t>
            </a: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(второй) инстанции</a:t>
            </a:r>
            <a:endParaRPr lang="ru-RU" alt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6108700" y="1773238"/>
            <a:ext cx="2854325" cy="719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 надзорной инстанции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dirty="0" smtClean="0">
              <a:solidFill>
                <a:srgbClr val="000000"/>
              </a:solidFill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250825" y="2924175"/>
            <a:ext cx="2305050" cy="1944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Правомочен вынести по уголовному делу приговор, определение или постановление</a:t>
            </a:r>
            <a:endParaRPr lang="ru-RU" alt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2987675" y="2924175"/>
            <a:ext cx="2943225" cy="2881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 уголовное дело по жалобе или протесту стороны на приговор, определение или постановление суда первой инстанции, не вступившие в законную силу</a:t>
            </a:r>
            <a:endParaRPr lang="ru-RU" alt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227763" y="2852738"/>
            <a:ext cx="2663825" cy="3721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 в порядке надзора уголовное дело по протесту </a:t>
            </a:r>
            <a:r>
              <a:rPr lang="ru-RU" altLang="ru-RU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управомоченных</a:t>
            </a: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УПК лиц на приговор, определение или постановление суда первой или апелляционной, вступившие в законную силу</a:t>
            </a:r>
            <a:endParaRPr lang="ru-RU" alt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9" name="Line 11"/>
          <p:cNvSpPr>
            <a:spLocks noChangeShapeType="1"/>
          </p:cNvSpPr>
          <p:nvPr/>
        </p:nvSpPr>
        <p:spPr bwMode="auto">
          <a:xfrm flipH="1">
            <a:off x="1474788" y="1482725"/>
            <a:ext cx="3095625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>
            <a:off x="4572000" y="1484313"/>
            <a:ext cx="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1" name="Line 13"/>
          <p:cNvSpPr>
            <a:spLocks noChangeShapeType="1"/>
          </p:cNvSpPr>
          <p:nvPr/>
        </p:nvSpPr>
        <p:spPr bwMode="auto">
          <a:xfrm>
            <a:off x="4572000" y="1484313"/>
            <a:ext cx="3240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>
            <a:off x="4356100" y="2565400"/>
            <a:ext cx="0" cy="3587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auto">
          <a:xfrm>
            <a:off x="1403350" y="2565400"/>
            <a:ext cx="0" cy="3587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4" name="Line 16"/>
          <p:cNvSpPr>
            <a:spLocks noChangeShapeType="1"/>
          </p:cNvSpPr>
          <p:nvPr/>
        </p:nvSpPr>
        <p:spPr bwMode="auto">
          <a:xfrm>
            <a:off x="7524750" y="2492375"/>
            <a:ext cx="0" cy="3587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4572000" cy="639763"/>
          </a:xfrm>
        </p:spPr>
        <p:txBody>
          <a:bodyPr/>
          <a:lstStyle/>
          <a:p>
            <a:pPr algn="ctr"/>
            <a:r>
              <a:rPr lang="ru-RU" altLang="ru-RU" sz="3200" smtClean="0"/>
              <a:t>ЕДИНОЛИЧНО</a:t>
            </a:r>
          </a:p>
        </p:txBody>
      </p:sp>
      <p:pic>
        <p:nvPicPr>
          <p:cNvPr id="16387" name="Содержимое 9" descr="суд 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788988"/>
            <a:ext cx="3810000" cy="2543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0"/>
            <a:ext cx="4572000" cy="617538"/>
          </a:xfrm>
        </p:spPr>
        <p:txBody>
          <a:bodyPr/>
          <a:lstStyle/>
          <a:p>
            <a:pPr algn="ctr"/>
            <a:r>
              <a:rPr lang="ru-RU" altLang="ru-RU" sz="3200" smtClean="0"/>
              <a:t>КОЛЛЕГИАЛЬНО</a:t>
            </a:r>
          </a:p>
        </p:txBody>
      </p:sp>
      <p:pic>
        <p:nvPicPr>
          <p:cNvPr id="9" name="Содержимое 8" descr="суд рб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9825" y="765175"/>
            <a:ext cx="3889375" cy="2592388"/>
          </a:xfrm>
        </p:spPr>
      </p:pic>
      <p:pic>
        <p:nvPicPr>
          <p:cNvPr id="63491" name="Picture 3" descr="G:\Уголовныйт процесс\ТЕМА 4\суд н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44900"/>
            <a:ext cx="38925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5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pPr algn="ctr"/>
            <a:r>
              <a:rPr lang="ru-RU" altLang="ru-RU" sz="3200" smtClean="0"/>
              <a:t>ЕДИНОЛИЧНО</a:t>
            </a:r>
          </a:p>
        </p:txBody>
      </p:sp>
      <p:pic>
        <p:nvPicPr>
          <p:cNvPr id="17411" name="Содержимое 9" descr="суд 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76475"/>
            <a:ext cx="3810000" cy="2543175"/>
          </a:xfrm>
        </p:spPr>
      </p:pic>
      <p:sp>
        <p:nvSpPr>
          <p:cNvPr id="17412" name="Содержимое 10"/>
          <p:cNvSpPr>
            <a:spLocks noGrp="1"/>
          </p:cNvSpPr>
          <p:nvPr>
            <p:ph sz="quarter" idx="4"/>
          </p:nvPr>
        </p:nvSpPr>
        <p:spPr>
          <a:xfrm>
            <a:off x="3851275" y="620713"/>
            <a:ext cx="5292725" cy="6237287"/>
          </a:xfrm>
        </p:spPr>
        <p:txBody>
          <a:bodyPr/>
          <a:lstStyle/>
          <a:p>
            <a:r>
              <a:rPr lang="ru-RU" altLang="ru-RU" sz="3200" dirty="0" smtClean="0"/>
              <a:t>вопросы, связанные с назначением и подготовкой судебного разбирательства;</a:t>
            </a:r>
          </a:p>
          <a:p>
            <a:r>
              <a:rPr lang="ru-RU" altLang="ru-RU" sz="3200" dirty="0" smtClean="0"/>
              <a:t>рассматривает дела о преступлениях, за которые максимальное наказание – не свыше 10 лет;</a:t>
            </a:r>
          </a:p>
          <a:p>
            <a:r>
              <a:rPr lang="ru-RU" altLang="ru-RU" sz="3200" dirty="0" smtClean="0"/>
              <a:t>разрешает вопросы, связанные с исполнением приговора.</a:t>
            </a:r>
          </a:p>
        </p:txBody>
      </p:sp>
    </p:spTree>
    <p:extLst>
      <p:ext uri="{BB962C8B-B14F-4D97-AF65-F5344CB8AC3E}">
        <p14:creationId xmlns:p14="http://schemas.microsoft.com/office/powerpoint/2010/main" val="22823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Текст 4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17538"/>
          </a:xfrm>
        </p:spPr>
        <p:txBody>
          <a:bodyPr/>
          <a:lstStyle/>
          <a:p>
            <a:pPr algn="ctr"/>
            <a:r>
              <a:rPr lang="ru-RU" altLang="ru-RU" sz="3200" smtClean="0"/>
              <a:t>КОЛЛЕГИАЛЬНО</a:t>
            </a:r>
          </a:p>
        </p:txBody>
      </p:sp>
      <p:sp>
        <p:nvSpPr>
          <p:cNvPr id="18436" name="Содержимое 10"/>
          <p:cNvSpPr>
            <a:spLocks noGrp="1"/>
          </p:cNvSpPr>
          <p:nvPr>
            <p:ph sz="half" idx="2"/>
          </p:nvPr>
        </p:nvSpPr>
        <p:spPr>
          <a:xfrm>
            <a:off x="4211638" y="692150"/>
            <a:ext cx="4545012" cy="6165850"/>
          </a:xfrm>
        </p:spPr>
        <p:txBody>
          <a:bodyPr/>
          <a:lstStyle/>
          <a:p>
            <a:r>
              <a:rPr lang="ru-RU" altLang="ru-RU" sz="2800" b="1" smtClean="0"/>
              <a:t>Дела о преступлениях, за которые предусмотрено наказание свыше 10 лет лишения свободы или смертная казнь;</a:t>
            </a:r>
          </a:p>
          <a:p>
            <a:endParaRPr lang="ru-RU" altLang="ru-RU" sz="2800" b="1" smtClean="0"/>
          </a:p>
          <a:p>
            <a:r>
              <a:rPr lang="ru-RU" altLang="ru-RU" sz="2800" b="1" smtClean="0"/>
              <a:t>Дела о преступлениях несовершеннолетних</a:t>
            </a:r>
          </a:p>
        </p:txBody>
      </p:sp>
      <p:sp>
        <p:nvSpPr>
          <p:cNvPr id="18438" name="Содержимое 11"/>
          <p:cNvSpPr>
            <a:spLocks noGrp="1"/>
          </p:cNvSpPr>
          <p:nvPr>
            <p:ph sz="quarter" idx="4"/>
          </p:nvPr>
        </p:nvSpPr>
        <p:spPr>
          <a:xfrm>
            <a:off x="0" y="3068638"/>
            <a:ext cx="4041775" cy="1223962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smtClean="0">
                <a:solidFill>
                  <a:schemeClr val="bg1"/>
                </a:solidFill>
              </a:rPr>
              <a:t>	В составе судьи и двух народных заседателей</a:t>
            </a:r>
          </a:p>
        </p:txBody>
      </p:sp>
      <p:pic>
        <p:nvPicPr>
          <p:cNvPr id="18435" name="Picture 3" descr="G:\Уголовныйт процесс\ТЕМА 4\суд н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7830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G:\Уголовныйт процесс\ТЕМА 4\суд европ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8638"/>
            <a:ext cx="37798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3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Текст 4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17538"/>
          </a:xfrm>
        </p:spPr>
        <p:txBody>
          <a:bodyPr/>
          <a:lstStyle/>
          <a:p>
            <a:pPr algn="ctr"/>
            <a:r>
              <a:rPr lang="ru-RU" altLang="ru-RU" sz="3200" smtClean="0"/>
              <a:t>КОЛЛЕГИАЛЬНО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572000" y="765175"/>
            <a:ext cx="4041775" cy="2592388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smtClean="0">
                <a:solidFill>
                  <a:schemeClr val="bg1"/>
                </a:solidFill>
              </a:rPr>
              <a:t>	</a:t>
            </a:r>
            <a:r>
              <a:rPr lang="ru-RU" altLang="ru-RU" b="1" smtClean="0"/>
              <a:t>В суде апелляционной инстанции </a:t>
            </a:r>
          </a:p>
          <a:p>
            <a:pPr>
              <a:buFontTx/>
              <a:buNone/>
            </a:pPr>
            <a:r>
              <a:rPr lang="ru-RU" altLang="ru-RU" b="1" smtClean="0"/>
              <a:t>	В составе трех профессиональных судей</a:t>
            </a:r>
          </a:p>
        </p:txBody>
      </p:sp>
      <p:sp>
        <p:nvSpPr>
          <p:cNvPr id="10" name="Содержимое 11"/>
          <p:cNvSpPr>
            <a:spLocks noGrp="1"/>
          </p:cNvSpPr>
          <p:nvPr>
            <p:ph sz="quarter" idx="4"/>
          </p:nvPr>
        </p:nvSpPr>
        <p:spPr>
          <a:xfrm>
            <a:off x="4643438" y="4265613"/>
            <a:ext cx="4041775" cy="2592387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smtClean="0">
                <a:solidFill>
                  <a:schemeClr val="bg1"/>
                </a:solidFill>
              </a:rPr>
              <a:t>	</a:t>
            </a:r>
            <a:r>
              <a:rPr lang="ru-RU" altLang="ru-RU" b="1" smtClean="0"/>
              <a:t>В суде надзорной инстанции </a:t>
            </a:r>
          </a:p>
          <a:p>
            <a:pPr>
              <a:buFontTx/>
              <a:buNone/>
            </a:pPr>
            <a:r>
              <a:rPr lang="ru-RU" altLang="ru-RU" b="1" smtClean="0"/>
              <a:t>	В составе не менее трех профессиональных судей</a:t>
            </a:r>
          </a:p>
        </p:txBody>
      </p:sp>
      <p:pic>
        <p:nvPicPr>
          <p:cNvPr id="65538" name="Picture 2" descr="G:\Уголовныйт процесс\ТЕМА 4\суд про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95738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G:\Уголовныйт процесс\ТЕМА 4\суд надз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076700"/>
            <a:ext cx="395128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3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403350" y="476250"/>
            <a:ext cx="65151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</a:rPr>
              <a:t>Полномочия суда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</a:rPr>
              <a:t>(ст. 33 УПК)</a:t>
            </a:r>
            <a:endParaRPr lang="ru-RU" altLang="ru-RU" sz="1800" b="1" smtClean="0">
              <a:solidFill>
                <a:srgbClr val="000000"/>
              </a:solidFill>
            </a:endParaRPr>
          </a:p>
        </p:txBody>
      </p:sp>
      <p:sp>
        <p:nvSpPr>
          <p:cNvPr id="20483" name="Text Box 15"/>
          <p:cNvSpPr txBox="1">
            <a:spLocks noChangeArrowheads="1"/>
          </p:cNvSpPr>
          <p:nvPr/>
        </p:nvSpPr>
        <p:spPr bwMode="auto">
          <a:xfrm>
            <a:off x="323850" y="1916113"/>
            <a:ext cx="40322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a_Campus" pitchFamily="82" charset="-52"/>
                <a:cs typeface="Times New Roman" panose="02020603050405020304" pitchFamily="18" charset="0"/>
              </a:rPr>
              <a:t>Подготовка и назначение судебного разбирательства</a:t>
            </a:r>
            <a:endParaRPr lang="ru-RU" altLang="ru-RU" sz="1700" b="1" smtClean="0">
              <a:solidFill>
                <a:srgbClr val="000000"/>
              </a:solidFill>
              <a:latin typeface="a_Campus" pitchFamily="82" charset="-52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800" smtClean="0">
              <a:solidFill>
                <a:srgbClr val="000000"/>
              </a:solidFill>
              <a:latin typeface="a_Campus" pitchFamily="82" charset="-52"/>
            </a:endParaRPr>
          </a:p>
        </p:txBody>
      </p:sp>
      <p:sp>
        <p:nvSpPr>
          <p:cNvPr id="20484" name="Text Box 14"/>
          <p:cNvSpPr txBox="1">
            <a:spLocks noChangeArrowheads="1"/>
          </p:cNvSpPr>
          <p:nvPr/>
        </p:nvSpPr>
        <p:spPr bwMode="auto">
          <a:xfrm>
            <a:off x="4787900" y="1628775"/>
            <a:ext cx="40322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a_Campus" pitchFamily="82" charset="-52"/>
                <a:cs typeface="Times New Roman" panose="02020603050405020304" pitchFamily="18" charset="0"/>
              </a:rPr>
              <a:t>Обращение приговора к исполнению</a:t>
            </a:r>
            <a:endParaRPr lang="ru-RU" altLang="ru-RU" sz="1700" b="1" smtClean="0">
              <a:solidFill>
                <a:srgbClr val="000000"/>
              </a:solidFill>
              <a:latin typeface="a_Campus" pitchFamily="82" charset="-52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800" smtClean="0">
              <a:solidFill>
                <a:srgbClr val="000000"/>
              </a:solidFill>
              <a:latin typeface="a_Campus" pitchFamily="82" charset="-52"/>
            </a:endParaRPr>
          </a:p>
        </p:txBody>
      </p:sp>
      <p:sp>
        <p:nvSpPr>
          <p:cNvPr id="20485" name="Text Box 12"/>
          <p:cNvSpPr txBox="1">
            <a:spLocks noChangeArrowheads="1"/>
          </p:cNvSpPr>
          <p:nvPr/>
        </p:nvSpPr>
        <p:spPr bwMode="auto">
          <a:xfrm>
            <a:off x="250825" y="3213100"/>
            <a:ext cx="4032250" cy="935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a_Campus" pitchFamily="82" charset="-52"/>
                <a:cs typeface="Times New Roman" panose="02020603050405020304" pitchFamily="18" charset="0"/>
              </a:rPr>
              <a:t>Рассмотрение уголовных дел по первой инстанции</a:t>
            </a:r>
            <a:endParaRPr lang="ru-RU" altLang="ru-RU" sz="2800" b="1" smtClean="0">
              <a:solidFill>
                <a:srgbClr val="000000"/>
              </a:solidFill>
              <a:latin typeface="a_Campus" pitchFamily="82" charset="-52"/>
            </a:endParaRPr>
          </a:p>
        </p:txBody>
      </p:sp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4787900" y="2781300"/>
            <a:ext cx="4032250" cy="939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a_Campus" pitchFamily="82" charset="-52"/>
                <a:cs typeface="Times New Roman" panose="02020603050405020304" pitchFamily="18" charset="0"/>
              </a:rPr>
              <a:t>Разрешение   вопросов,   связанных   с исполнением приговора    </a:t>
            </a:r>
            <a:endParaRPr lang="ru-RU" altLang="ru-RU" sz="2800" b="1" smtClean="0">
              <a:solidFill>
                <a:srgbClr val="000000"/>
              </a:solidFill>
              <a:latin typeface="a_Campus" pitchFamily="82" charset="-52"/>
            </a:endParaRP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250825" y="4437063"/>
            <a:ext cx="4032250" cy="2160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a_Campus" pitchFamily="82" charset="-52"/>
                <a:cs typeface="Times New Roman" panose="02020603050405020304" pitchFamily="18" charset="0"/>
              </a:rPr>
              <a:t>Рассмотрение уголовных дел в апелляционном порядке и в порядке надзора, а также при производстве по уголовному делу по вновь открывшимся обстоятельствам</a:t>
            </a:r>
            <a:endParaRPr lang="ru-RU" altLang="ru-RU" sz="2800" b="1" smtClean="0">
              <a:solidFill>
                <a:srgbClr val="000000"/>
              </a:solidFill>
              <a:latin typeface="a_Campus" pitchFamily="82" charset="-52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787900" y="4076700"/>
            <a:ext cx="4032250" cy="504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a_Campus" pitchFamily="82" charset="-52"/>
                <a:cs typeface="Times New Roman" panose="02020603050405020304" pitchFamily="18" charset="0"/>
              </a:rPr>
              <a:t>Снятие судимости</a:t>
            </a:r>
            <a:endParaRPr lang="ru-RU" altLang="ru-RU" sz="1700" b="1" smtClean="0">
              <a:solidFill>
                <a:srgbClr val="000000"/>
              </a:solidFill>
              <a:latin typeface="a_Campus" pitchFamily="82" charset="-52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800" smtClean="0">
              <a:solidFill>
                <a:srgbClr val="000000"/>
              </a:solidFill>
              <a:latin typeface="a_Campus" pitchFamily="82" charset="-52"/>
            </a:endParaRPr>
          </a:p>
        </p:txBody>
      </p:sp>
      <p:sp>
        <p:nvSpPr>
          <p:cNvPr id="20489" name="Text Box 6"/>
          <p:cNvSpPr txBox="1">
            <a:spLocks noChangeArrowheads="1"/>
          </p:cNvSpPr>
          <p:nvPr/>
        </p:nvSpPr>
        <p:spPr bwMode="auto">
          <a:xfrm>
            <a:off x="4787900" y="5157788"/>
            <a:ext cx="4032250" cy="1439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a_Campus" pitchFamily="82" charset="-52"/>
                <a:cs typeface="Times New Roman" panose="02020603050405020304" pitchFamily="18" charset="0"/>
              </a:rPr>
              <a:t>Рассмотрение уголовных дел с применением к лицу принудительных мер безопасности и лечения</a:t>
            </a:r>
            <a:endParaRPr lang="ru-RU" altLang="ru-RU" sz="2800" b="1" smtClean="0">
              <a:solidFill>
                <a:srgbClr val="000000"/>
              </a:solidFill>
              <a:latin typeface="a_Campus" pitchFamily="82" charset="-52"/>
            </a:endParaRPr>
          </a:p>
        </p:txBody>
      </p:sp>
      <p:sp>
        <p:nvSpPr>
          <p:cNvPr id="20490" name="Rectangle 16"/>
          <p:cNvSpPr>
            <a:spLocks noChangeArrowheads="1"/>
          </p:cNvSpPr>
          <p:nvPr/>
        </p:nvSpPr>
        <p:spPr bwMode="auto">
          <a:xfrm>
            <a:off x="0" y="5095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1" name="Rectangle 17"/>
          <p:cNvSpPr>
            <a:spLocks noChangeArrowheads="1"/>
          </p:cNvSpPr>
          <p:nvPr/>
        </p:nvSpPr>
        <p:spPr bwMode="auto">
          <a:xfrm>
            <a:off x="0" y="368300"/>
            <a:ext cx="184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/>
            </a:r>
            <a:br>
              <a:rPr lang="ru-RU" altLang="ru-RU" sz="1800" smtClean="0">
                <a:solidFill>
                  <a:srgbClr val="000000"/>
                </a:solidFill>
              </a:rPr>
            </a:b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2" name="Rectangle 18"/>
          <p:cNvSpPr>
            <a:spLocks noChangeArrowheads="1"/>
          </p:cNvSpPr>
          <p:nvPr/>
        </p:nvSpPr>
        <p:spPr bwMode="auto">
          <a:xfrm>
            <a:off x="0" y="1284288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3" name="Rectangle 19"/>
          <p:cNvSpPr>
            <a:spLocks noChangeArrowheads="1"/>
          </p:cNvSpPr>
          <p:nvPr/>
        </p:nvSpPr>
        <p:spPr bwMode="auto">
          <a:xfrm>
            <a:off x="0" y="1925638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/>
            </a:r>
            <a:br>
              <a:rPr lang="ru-RU" altLang="ru-RU" sz="1800" smtClean="0">
                <a:solidFill>
                  <a:srgbClr val="000000"/>
                </a:solidFill>
              </a:rPr>
            </a:b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4" name="Rectangle 20"/>
          <p:cNvSpPr>
            <a:spLocks noChangeArrowheads="1"/>
          </p:cNvSpPr>
          <p:nvPr/>
        </p:nvSpPr>
        <p:spPr bwMode="auto">
          <a:xfrm>
            <a:off x="0" y="28416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5" name="Rectangle 21"/>
          <p:cNvSpPr>
            <a:spLocks noChangeArrowheads="1"/>
          </p:cNvSpPr>
          <p:nvPr/>
        </p:nvSpPr>
        <p:spPr bwMode="auto">
          <a:xfrm>
            <a:off x="0" y="3482975"/>
            <a:ext cx="184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/>
            </a:r>
            <a:br>
              <a:rPr lang="ru-RU" altLang="ru-RU" sz="1800" smtClean="0">
                <a:solidFill>
                  <a:srgbClr val="000000"/>
                </a:solidFill>
              </a:rPr>
            </a:b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6" name="Rectangle 22"/>
          <p:cNvSpPr>
            <a:spLocks noChangeArrowheads="1"/>
          </p:cNvSpPr>
          <p:nvPr/>
        </p:nvSpPr>
        <p:spPr bwMode="auto">
          <a:xfrm>
            <a:off x="0" y="43989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7" name="Rectangle 23"/>
          <p:cNvSpPr>
            <a:spLocks noChangeArrowheads="1"/>
          </p:cNvSpPr>
          <p:nvPr/>
        </p:nvSpPr>
        <p:spPr bwMode="auto">
          <a:xfrm>
            <a:off x="0" y="5040313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smtClean="0">
                <a:solidFill>
                  <a:srgbClr val="000000"/>
                </a:solidFill>
              </a:rPr>
              <a:t/>
            </a:r>
            <a:br>
              <a:rPr lang="ru-RU" altLang="ru-RU" sz="1100" smtClean="0">
                <a:solidFill>
                  <a:srgbClr val="000000"/>
                </a:solidFill>
              </a:rPr>
            </a:b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8" name="Rectangle 24"/>
          <p:cNvSpPr>
            <a:spLocks noChangeArrowheads="1"/>
          </p:cNvSpPr>
          <p:nvPr/>
        </p:nvSpPr>
        <p:spPr bwMode="auto">
          <a:xfrm>
            <a:off x="0" y="5849938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0499" name="Line 25"/>
          <p:cNvSpPr>
            <a:spLocks noChangeShapeType="1"/>
          </p:cNvSpPr>
          <p:nvPr/>
        </p:nvSpPr>
        <p:spPr bwMode="auto">
          <a:xfrm>
            <a:off x="4572000" y="1341438"/>
            <a:ext cx="0" cy="46799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00" name="Line 26"/>
          <p:cNvSpPr>
            <a:spLocks noChangeShapeType="1"/>
          </p:cNvSpPr>
          <p:nvPr/>
        </p:nvSpPr>
        <p:spPr bwMode="auto">
          <a:xfrm>
            <a:off x="4572000" y="1989138"/>
            <a:ext cx="215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01" name="Line 27"/>
          <p:cNvSpPr>
            <a:spLocks noChangeShapeType="1"/>
          </p:cNvSpPr>
          <p:nvPr/>
        </p:nvSpPr>
        <p:spPr bwMode="auto">
          <a:xfrm>
            <a:off x="4572000" y="3213100"/>
            <a:ext cx="215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02" name="Line 28"/>
          <p:cNvSpPr>
            <a:spLocks noChangeShapeType="1"/>
          </p:cNvSpPr>
          <p:nvPr/>
        </p:nvSpPr>
        <p:spPr bwMode="auto">
          <a:xfrm>
            <a:off x="4572000" y="4365625"/>
            <a:ext cx="215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>
            <a:off x="4572000" y="5734050"/>
            <a:ext cx="215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04" name="Line 30"/>
          <p:cNvSpPr>
            <a:spLocks noChangeShapeType="1"/>
          </p:cNvSpPr>
          <p:nvPr/>
        </p:nvSpPr>
        <p:spPr bwMode="auto">
          <a:xfrm flipH="1">
            <a:off x="4284663" y="6021388"/>
            <a:ext cx="28733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05" name="Line 31"/>
          <p:cNvSpPr>
            <a:spLocks noChangeShapeType="1"/>
          </p:cNvSpPr>
          <p:nvPr/>
        </p:nvSpPr>
        <p:spPr bwMode="auto">
          <a:xfrm flipH="1">
            <a:off x="4284663" y="4076700"/>
            <a:ext cx="28733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06" name="Line 32"/>
          <p:cNvSpPr>
            <a:spLocks noChangeShapeType="1"/>
          </p:cNvSpPr>
          <p:nvPr/>
        </p:nvSpPr>
        <p:spPr bwMode="auto">
          <a:xfrm flipH="1">
            <a:off x="4284663" y="2708275"/>
            <a:ext cx="28733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G:\Уголовныйт процесс\ТЕМА 4\ген прокурату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G:\Уголовныйт процесс\ТЕМА 4\прокур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2225"/>
            <a:ext cx="6443663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443663" cy="256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0" b="1" dirty="0">
                <a:solidFill>
                  <a:srgbClr val="000000"/>
                </a:solidFill>
              </a:rPr>
              <a:t>ПРОКУРОР</a:t>
            </a:r>
          </a:p>
        </p:txBody>
      </p:sp>
    </p:spTree>
    <p:extLst>
      <p:ext uri="{BB962C8B-B14F-4D97-AF65-F5344CB8AC3E}">
        <p14:creationId xmlns:p14="http://schemas.microsoft.com/office/powerpoint/2010/main" val="22380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395288" y="260350"/>
            <a:ext cx="7993062" cy="1081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Под наименованием «прокурор» </a:t>
            </a:r>
            <a:endParaRPr lang="ru-RU" altLang="ru-RU" sz="1500" b="1" smtClean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подразумеваются</a:t>
            </a:r>
            <a:endParaRPr lang="ru-RU" altLang="ru-RU" sz="2400" b="1" smtClean="0">
              <a:solidFill>
                <a:srgbClr val="000000"/>
              </a:solidFill>
            </a:endParaRPr>
          </a:p>
        </p:txBody>
      </p:sp>
      <p:sp>
        <p:nvSpPr>
          <p:cNvPr id="22531" name="Text Box 11"/>
          <p:cNvSpPr txBox="1">
            <a:spLocks noChangeArrowheads="1"/>
          </p:cNvSpPr>
          <p:nvPr/>
        </p:nvSpPr>
        <p:spPr bwMode="auto">
          <a:xfrm>
            <a:off x="468313" y="1412875"/>
            <a:ext cx="8064500" cy="1152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Действующие в пределах своей компетенции, если иное не оговорено в соответствующих статьях УПК</a:t>
            </a:r>
            <a:endParaRPr lang="ru-RU" altLang="ru-RU" b="1" smtClean="0">
              <a:solidFill>
                <a:srgbClr val="00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684213" y="2924175"/>
            <a:ext cx="7775575" cy="1150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Генеральный прокурор Республики Беларусь и подчиненные ему прокуроры, их заместители и помощники</a:t>
            </a:r>
            <a:endParaRPr lang="ru-RU" altLang="ru-RU" b="1" smtClean="0">
              <a:solidFill>
                <a:srgbClr val="000000"/>
              </a:solidFill>
            </a:endParaRP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684213" y="4437063"/>
            <a:ext cx="7775575" cy="792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Начальники </a:t>
            </a:r>
            <a:r>
              <a:rPr lang="ru-RU" altLang="ru-RU" sz="2800" b="1" smtClean="0">
                <a:solidFill>
                  <a:srgbClr val="000000"/>
                </a:solidFill>
              </a:rPr>
              <a:t>у</a:t>
            </a:r>
            <a:r>
              <a:rPr lang="ru-RU" altLang="ru-RU" sz="28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правлений (отделов) и их заместители</a:t>
            </a:r>
            <a:endParaRPr lang="ru-RU" altLang="ru-RU" b="1" smtClean="0">
              <a:solidFill>
                <a:srgbClr val="000000"/>
              </a:solidFill>
            </a:endParaRPr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684213" y="5516563"/>
            <a:ext cx="7775575" cy="631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Прокуроры управлений и отделов</a:t>
            </a:r>
            <a:endParaRPr lang="ru-RU" altLang="ru-RU" sz="1900" b="1" smtClean="0">
              <a:solidFill>
                <a:srgbClr val="000000"/>
              </a:solidFill>
            </a:endParaRPr>
          </a:p>
          <a:p>
            <a:pPr eaLnBrk="0" hangingPunct="0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ru-RU" altLang="ru-RU" b="1" smtClean="0">
              <a:solidFill>
                <a:srgbClr val="000000"/>
              </a:solidFill>
            </a:endParaRPr>
          </a:p>
        </p:txBody>
      </p:sp>
      <p:sp>
        <p:nvSpPr>
          <p:cNvPr id="22535" name="Line 4"/>
          <p:cNvSpPr>
            <a:spLocks noChangeShapeType="1"/>
          </p:cNvSpPr>
          <p:nvPr/>
        </p:nvSpPr>
        <p:spPr bwMode="auto">
          <a:xfrm>
            <a:off x="-9525" y="4808538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6" name="Rectangle 14"/>
          <p:cNvSpPr>
            <a:spLocks noChangeArrowheads="1"/>
          </p:cNvSpPr>
          <p:nvPr/>
        </p:nvSpPr>
        <p:spPr bwMode="auto">
          <a:xfrm>
            <a:off x="-1152525" y="99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79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79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79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79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79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79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79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79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79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2537" name="Rectangle 15"/>
          <p:cNvSpPr>
            <a:spLocks noChangeArrowheads="1"/>
          </p:cNvSpPr>
          <p:nvPr/>
        </p:nvSpPr>
        <p:spPr bwMode="auto">
          <a:xfrm>
            <a:off x="-1152525" y="995363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smtClean="0">
                <a:solidFill>
                  <a:srgbClr val="000000"/>
                </a:solidFill>
              </a:rPr>
              <a:t/>
            </a:r>
            <a:br>
              <a:rPr lang="ru-RU" altLang="ru-RU" sz="1100" smtClean="0">
                <a:solidFill>
                  <a:srgbClr val="000000"/>
                </a:solidFill>
              </a:rPr>
            </a:b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2538" name="Rectangle 16"/>
          <p:cNvSpPr>
            <a:spLocks noChangeArrowheads="1"/>
          </p:cNvSpPr>
          <p:nvPr/>
        </p:nvSpPr>
        <p:spPr bwMode="auto">
          <a:xfrm>
            <a:off x="-1152525" y="1804988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2539" name="Rectangle 17"/>
          <p:cNvSpPr>
            <a:spLocks noChangeArrowheads="1"/>
          </p:cNvSpPr>
          <p:nvPr/>
        </p:nvSpPr>
        <p:spPr bwMode="auto">
          <a:xfrm>
            <a:off x="-1152525" y="2446338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smtClean="0">
                <a:solidFill>
                  <a:srgbClr val="000000"/>
                </a:solidFill>
              </a:rPr>
              <a:t/>
            </a:r>
            <a:br>
              <a:rPr lang="ru-RU" altLang="ru-RU" sz="1100" smtClean="0">
                <a:solidFill>
                  <a:srgbClr val="000000"/>
                </a:solidFill>
              </a:rPr>
            </a:b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2540" name="Rectangle 18"/>
          <p:cNvSpPr>
            <a:spLocks noChangeArrowheads="1"/>
          </p:cNvSpPr>
          <p:nvPr/>
        </p:nvSpPr>
        <p:spPr bwMode="auto">
          <a:xfrm>
            <a:off x="-1152525" y="32559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-1152525" y="3897313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smtClean="0">
                <a:solidFill>
                  <a:srgbClr val="000000"/>
                </a:solidFill>
              </a:rPr>
              <a:t/>
            </a:r>
            <a:br>
              <a:rPr lang="ru-RU" altLang="ru-RU" sz="1100" smtClean="0">
                <a:solidFill>
                  <a:srgbClr val="000000"/>
                </a:solidFill>
              </a:rPr>
            </a:b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-1152525" y="4706938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2543" name="Line 21"/>
          <p:cNvSpPr>
            <a:spLocks noChangeShapeType="1"/>
          </p:cNvSpPr>
          <p:nvPr/>
        </p:nvSpPr>
        <p:spPr bwMode="auto">
          <a:xfrm>
            <a:off x="250825" y="3573463"/>
            <a:ext cx="4333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44" name="Line 22"/>
          <p:cNvSpPr>
            <a:spLocks noChangeShapeType="1"/>
          </p:cNvSpPr>
          <p:nvPr/>
        </p:nvSpPr>
        <p:spPr bwMode="auto">
          <a:xfrm>
            <a:off x="250825" y="4868863"/>
            <a:ext cx="4333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45" name="Line 23"/>
          <p:cNvSpPr>
            <a:spLocks noChangeShapeType="1"/>
          </p:cNvSpPr>
          <p:nvPr/>
        </p:nvSpPr>
        <p:spPr bwMode="auto">
          <a:xfrm>
            <a:off x="250825" y="5876925"/>
            <a:ext cx="4333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46" name="Line 24"/>
          <p:cNvSpPr>
            <a:spLocks noChangeShapeType="1"/>
          </p:cNvSpPr>
          <p:nvPr/>
        </p:nvSpPr>
        <p:spPr bwMode="auto">
          <a:xfrm flipH="1">
            <a:off x="250825" y="1989138"/>
            <a:ext cx="2174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47" name="Line 25"/>
          <p:cNvSpPr>
            <a:spLocks noChangeShapeType="1"/>
          </p:cNvSpPr>
          <p:nvPr/>
        </p:nvSpPr>
        <p:spPr bwMode="auto">
          <a:xfrm>
            <a:off x="250825" y="1989138"/>
            <a:ext cx="0" cy="38877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RU" b="1" dirty="0" smtClean="0"/>
              <a:t>	</a:t>
            </a:r>
            <a:r>
              <a:rPr lang="ru-RU" altLang="ru-RU" sz="3600" b="1" dirty="0" smtClean="0"/>
              <a:t>Прокурор</a:t>
            </a:r>
            <a:r>
              <a:rPr lang="ru-RU" altLang="ru-RU" sz="3600" dirty="0" smtClean="0"/>
              <a:t> – </a:t>
            </a:r>
            <a:r>
              <a:rPr lang="ru-RU" altLang="ru-RU" sz="3600" b="1" dirty="0" smtClean="0"/>
              <a:t>это действующие в пределах своей компетенции Генеральный прокурор Республики Беларусь и подчиненные ему прокуроры, их заместители и помощники, начальники управлений (отделов) и их заместители, прокуроры управлений и отделов, если иное не оговорено в соответствующих статьях уголовно-процессуального закона (п.32 ст. 6 УПК)</a:t>
            </a:r>
          </a:p>
        </p:txBody>
      </p:sp>
    </p:spTree>
    <p:extLst>
      <p:ext uri="{BB962C8B-B14F-4D97-AF65-F5344CB8AC3E}">
        <p14:creationId xmlns:p14="http://schemas.microsoft.com/office/powerpoint/2010/main" val="26272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1692275" y="549275"/>
            <a:ext cx="5508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smtClean="0">
                <a:solidFill>
                  <a:srgbClr val="000000"/>
                </a:solidFill>
              </a:rPr>
              <a:t>Начальник следственного подразделения – 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2480499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</a:rPr>
              <a:t>Председатель Следственного комитета Республики Беларусь, начальник следственного управления, начальник следственного отдела или отделения, а также иного подразделения органа предварительного следствия, в ведении которого находятся вопросы предварительного следствия, и их заместители.</a:t>
            </a:r>
          </a:p>
        </p:txBody>
      </p:sp>
    </p:spTree>
    <p:extLst>
      <p:ext uri="{BB962C8B-B14F-4D97-AF65-F5344CB8AC3E}">
        <p14:creationId xmlns:p14="http://schemas.microsoft.com/office/powerpoint/2010/main" val="77164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7504" y="-87089"/>
            <a:ext cx="892899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уголовного процесса, их классификация.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орган судебной власти. Состав суда при рассмотрении уголовных дел. Полномочия суда.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 должностные лица, осуществляющие уголовное преследование. Прокурор, его полномочия. Начальник следственного подразделения, его полномочия. Процессуальные полномочия Председателя Следственного Комитета Республики. Следователь, его полномочия. Органы дознания, их система и полномочия. Начальник органа дознания, его полномочия. Процессуальные полномочия Председателя Комитета государственной безопасности Республики Беларусь. Лицо, производящее дознание, его полномочия. Лица, защищающие свои или представляемые права и интересы: подозреваемый, обвиняемый, потерпевший, частный обвинитель, гражданский истец, гражданский ответчик, защитник, законный представитель подозреваемого, обвиняемого, лица, совершившего общественно опасное деяние, потерпевшего, гражданского истца; представитель потерпевшего, гражданского истца и гражданского ответчика.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процессуальное положение иных участников уголовного процесса. Понятие и процессуальное положение представителя умершего подозреваемого, обвиняемого, лица, подлежавшего привлечению в качестве подозреваемого, обвиняемого. Особенности осуществления участниками уголовного процесса отдельных прав и исполнения обязанностей по уголовным делам, содержащим сведения, составляющие государственные секреты.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исключающие участие в производстве по уголовному делу судьи, прокурора, государственного обвинителя, следователя, лица, производящего дознание, секретаря судебного заседания (помощника судьи), переводчика, эксперта, специалиста, а также защитника, представителя потерпевшего, гражданского истца или гражданского ответчика, понятого.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dirty="0" smtClean="0">
                <a:solidFill>
                  <a:schemeClr val="tx1"/>
                </a:solidFill>
              </a:rPr>
              <a:t>Начальник следственного подразделения вправе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marL="0" indent="0" algn="just">
              <a:lnSpc>
                <a:spcPct val="80000"/>
              </a:lnSpc>
            </a:pPr>
            <a:r>
              <a:rPr lang="ru-RU" altLang="ru-RU" sz="2800" dirty="0" smtClean="0"/>
              <a:t>Поручить производство предварительного следствия следователю</a:t>
            </a:r>
          </a:p>
          <a:p>
            <a:pPr marL="0" indent="0" algn="just">
              <a:lnSpc>
                <a:spcPct val="80000"/>
              </a:lnSpc>
            </a:pPr>
            <a:r>
              <a:rPr lang="ru-RU" altLang="ru-RU" sz="2800" dirty="0" smtClean="0"/>
              <a:t>Проверять уголовные дела</a:t>
            </a:r>
          </a:p>
          <a:p>
            <a:pPr marL="0" indent="0" algn="just">
              <a:lnSpc>
                <a:spcPct val="80000"/>
              </a:lnSpc>
            </a:pPr>
            <a:r>
              <a:rPr lang="ru-RU" altLang="ru-RU" sz="2800" dirty="0" smtClean="0"/>
              <a:t>Давать указания следователю о производстве предварительного следствия,</a:t>
            </a:r>
            <a:br>
              <a:rPr lang="ru-RU" altLang="ru-RU" sz="2800" dirty="0" smtClean="0"/>
            </a:br>
            <a:r>
              <a:rPr lang="ru-RU" altLang="ru-RU" sz="2800" dirty="0" smtClean="0"/>
              <a:t>привлечении в качестве обвиняемого,</a:t>
            </a:r>
            <a:br>
              <a:rPr lang="ru-RU" altLang="ru-RU" sz="2800" dirty="0" smtClean="0"/>
            </a:br>
            <a:r>
              <a:rPr lang="ru-RU" altLang="ru-RU" sz="2800" dirty="0" smtClean="0"/>
              <a:t>квалификации преступления и объеме</a:t>
            </a:r>
            <a:br>
              <a:rPr lang="ru-RU" altLang="ru-RU" sz="2800" dirty="0" smtClean="0"/>
            </a:br>
            <a:r>
              <a:rPr lang="ru-RU" altLang="ru-RU" sz="2800" dirty="0" smtClean="0"/>
              <a:t>обвинения, направлении дела, производстве отдельных следственных и</a:t>
            </a:r>
            <a:br>
              <a:rPr lang="ru-RU" altLang="ru-RU" sz="2800" dirty="0" smtClean="0"/>
            </a:br>
            <a:r>
              <a:rPr lang="ru-RU" altLang="ru-RU" sz="2800" dirty="0" smtClean="0"/>
              <a:t>иных процессуальных действий, о применении мер по обеспечению безопасности</a:t>
            </a:r>
          </a:p>
          <a:p>
            <a:pPr marL="0" indent="0" algn="just">
              <a:lnSpc>
                <a:spcPct val="80000"/>
              </a:lnSpc>
            </a:pPr>
            <a:r>
              <a:rPr lang="ru-RU" altLang="ru-RU" sz="2800" dirty="0" smtClean="0"/>
              <a:t>Указания по уголовному делу даются в письменной форме и обязательны к исполнению</a:t>
            </a:r>
          </a:p>
        </p:txBody>
      </p:sp>
    </p:spTree>
    <p:extLst>
      <p:ext uri="{BB962C8B-B14F-4D97-AF65-F5344CB8AC3E}">
        <p14:creationId xmlns:p14="http://schemas.microsoft.com/office/powerpoint/2010/main" val="54529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solidFill>
                  <a:schemeClr val="tx1"/>
                </a:solidFill>
              </a:rPr>
              <a:t>Начальник следственного подразделения вправе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8642350" cy="4895850"/>
          </a:xfrm>
        </p:spPr>
        <p:txBody>
          <a:bodyPr/>
          <a:lstStyle/>
          <a:p>
            <a:pPr marL="0" indent="0" algn="just">
              <a:lnSpc>
                <a:spcPct val="90000"/>
              </a:lnSpc>
            </a:pPr>
            <a:r>
              <a:rPr lang="ru-RU" altLang="ru-RU" sz="2800" dirty="0" smtClean="0"/>
              <a:t>При несогласии следователя с полученными указаниями он вправе, не приостанавливая их исполнения, за исключением случаев, предусмотренных ч. 4 ст. 36 УПК, представить дело прокурору с письменным изложением своих возражений</a:t>
            </a:r>
          </a:p>
          <a:p>
            <a:pPr marL="0" indent="0" algn="just">
              <a:lnSpc>
                <a:spcPct val="90000"/>
              </a:lnSpc>
            </a:pPr>
            <a:r>
              <a:rPr lang="ru-RU" altLang="ru-RU" sz="2800" dirty="0" smtClean="0"/>
              <a:t>Передавать уголовное дело от одного следователя другому</a:t>
            </a:r>
          </a:p>
          <a:p>
            <a:pPr marL="0" indent="0" algn="just">
              <a:lnSpc>
                <a:spcPct val="90000"/>
              </a:lnSpc>
            </a:pPr>
            <a:r>
              <a:rPr lang="ru-RU" altLang="ru-RU" sz="2800" dirty="0" smtClean="0"/>
              <a:t>Поручать производство предварительного следствия по уголовному делу нескольким следователям</a:t>
            </a:r>
          </a:p>
        </p:txBody>
      </p:sp>
    </p:spTree>
    <p:extLst>
      <p:ext uri="{BB962C8B-B14F-4D97-AF65-F5344CB8AC3E}">
        <p14:creationId xmlns:p14="http://schemas.microsoft.com/office/powerpoint/2010/main" val="30322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solidFill>
                  <a:schemeClr val="tx1"/>
                </a:solidFill>
              </a:rPr>
              <a:t>Начальник следственного подразделения вправе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435975" cy="4535487"/>
          </a:xfrm>
        </p:spPr>
        <p:txBody>
          <a:bodyPr/>
          <a:lstStyle/>
          <a:p>
            <a:pPr marL="0" indent="0" algn="just"/>
            <a:r>
              <a:rPr lang="ru-RU" altLang="ru-RU" dirty="0" smtClean="0"/>
              <a:t>Участвовать в производстве предварительного следствия по уголовному делу, находящемуся в производстве следователя</a:t>
            </a:r>
          </a:p>
          <a:p>
            <a:pPr marL="0" indent="0" algn="just"/>
            <a:r>
              <a:rPr lang="ru-RU" altLang="ru-RU" dirty="0" smtClean="0"/>
              <a:t>Лично производить предварительное следствие, пользуясь при этом полномочиями следователя и т.д.</a:t>
            </a:r>
          </a:p>
        </p:txBody>
      </p:sp>
    </p:spTree>
    <p:extLst>
      <p:ext uri="{BB962C8B-B14F-4D97-AF65-F5344CB8AC3E}">
        <p14:creationId xmlns:p14="http://schemas.microsoft.com/office/powerpoint/2010/main" val="324869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51275" y="0"/>
            <a:ext cx="5292725" cy="68580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b="1" dirty="0" smtClean="0"/>
              <a:t>	Следователь - должностное лицо Следственного комитета Республики Беларусь, органов государственной безопасности, осуществляющее в пределах своей компетенции, предусмотренной УПК, предварительное следствие.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dirty="0" smtClean="0"/>
          </a:p>
        </p:txBody>
      </p:sp>
      <p:pic>
        <p:nvPicPr>
          <p:cNvPr id="28675" name="Picture 4" descr="G:\Уголовныйт процесс\ТЕМА 4\кг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38401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G:\Уголовныйт процесс\ТЕМА 4\с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24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8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b="1" smtClean="0"/>
              <a:t>	</a:t>
            </a:r>
            <a:endParaRPr lang="ru-RU" altLang="ru-RU" sz="3600" b="1" smtClean="0">
              <a:solidFill>
                <a:srgbClr val="FFFF00"/>
              </a:solidFill>
            </a:endParaRPr>
          </a:p>
          <a:p>
            <a:pPr algn="just">
              <a:buFontTx/>
              <a:buNone/>
            </a:pPr>
            <a:r>
              <a:rPr lang="ru-RU" altLang="ru-RU" sz="3600" b="1" smtClean="0">
                <a:solidFill>
                  <a:srgbClr val="FFFF00"/>
                </a:solidFill>
              </a:rPr>
              <a:t>	</a:t>
            </a:r>
            <a:r>
              <a:rPr lang="ru-RU" altLang="ru-RU" sz="3600" b="1" smtClean="0"/>
              <a:t>ГЛАВНАЯ ЗАДАЧА СЛЕДОВАТЕЛЯ –</a:t>
            </a:r>
          </a:p>
          <a:p>
            <a:pPr algn="just">
              <a:buFontTx/>
              <a:buNone/>
            </a:pPr>
            <a:r>
              <a:rPr lang="ru-RU" altLang="ru-RU" sz="3600" b="1" smtClean="0">
                <a:solidFill>
                  <a:srgbClr val="FFFF00"/>
                </a:solidFill>
              </a:rPr>
              <a:t>	</a:t>
            </a:r>
          </a:p>
          <a:p>
            <a:pPr algn="just">
              <a:buFontTx/>
              <a:buNone/>
            </a:pPr>
            <a:r>
              <a:rPr lang="ru-RU" altLang="ru-RU" sz="3600" b="1" smtClean="0">
                <a:solidFill>
                  <a:schemeClr val="bg1"/>
                </a:solidFill>
              </a:rPr>
              <a:t>	</a:t>
            </a:r>
            <a:r>
              <a:rPr lang="ru-RU" altLang="ru-RU" sz="3600" b="1" smtClean="0"/>
              <a:t>принятие всех мер по исследованию обстоятельств совершенного преступления, изобличению лица, его совершившего, привлечению его в качестве обвиняемого, принятию мер по обеспечению гражданского иска.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828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b="1" smtClean="0"/>
              <a:t>	</a:t>
            </a:r>
            <a:r>
              <a:rPr lang="ru-RU" altLang="ru-RU" sz="3600" b="1" smtClean="0">
                <a:solidFill>
                  <a:srgbClr val="FFFF00"/>
                </a:solidFill>
              </a:rPr>
              <a:t>	</a:t>
            </a:r>
            <a:r>
              <a:rPr lang="ru-RU" altLang="ru-RU" sz="3600" b="1" smtClean="0"/>
              <a:t>В этих целях следователь: </a:t>
            </a:r>
          </a:p>
          <a:p>
            <a:pPr algn="just">
              <a:buFontTx/>
              <a:buNone/>
            </a:pPr>
            <a:endParaRPr lang="ru-RU" altLang="ru-RU" sz="3600" b="1" smtClean="0"/>
          </a:p>
          <a:p>
            <a:pPr algn="just">
              <a:buFontTx/>
              <a:buNone/>
            </a:pPr>
            <a:r>
              <a:rPr lang="ru-RU" altLang="ru-RU" sz="3600" b="1" smtClean="0"/>
              <a:t>- возбуждает уголовное дело или отказывает в его возбуждении;</a:t>
            </a:r>
          </a:p>
          <a:p>
            <a:pPr algn="just">
              <a:buFontTx/>
              <a:buChar char="-"/>
            </a:pPr>
            <a:r>
              <a:rPr lang="ru-RU" altLang="ru-RU" sz="3600" b="1" smtClean="0"/>
              <a:t>выполняет все необходимые следственные и другие процессуальные действия;</a:t>
            </a:r>
          </a:p>
          <a:p>
            <a:pPr algn="just">
              <a:buFontTx/>
              <a:buChar char="-"/>
            </a:pPr>
            <a:r>
              <a:rPr lang="ru-RU" altLang="ru-RU" sz="3600" b="1" smtClean="0"/>
              <a:t>применяет меры процессуального принуждения;</a:t>
            </a:r>
          </a:p>
          <a:p>
            <a:pPr algn="just">
              <a:buFontTx/>
              <a:buChar char="-"/>
            </a:pPr>
            <a:r>
              <a:rPr lang="ru-RU" altLang="ru-RU" sz="3600" b="1" smtClean="0"/>
              <a:t>приостанавливает и прекращает расследование и т.д.</a:t>
            </a:r>
          </a:p>
          <a:p>
            <a:pPr algn="just">
              <a:buFontTx/>
              <a:buNone/>
            </a:pPr>
            <a:r>
              <a:rPr lang="ru-RU" altLang="ru-RU" sz="3600" b="1" smtClean="0">
                <a:solidFill>
                  <a:schemeClr val="bg1"/>
                </a:solidFill>
              </a:rPr>
              <a:t>	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008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ru-RU" altLang="ru-RU" b="1" smtClean="0">
                <a:solidFill>
                  <a:schemeClr val="tx1"/>
                </a:solidFill>
              </a:rPr>
              <a:t>ОРГАНЫ ДОЗНАНИЯ </a:t>
            </a:r>
            <a:r>
              <a:rPr lang="ru-RU" altLang="ru-RU" sz="4000" b="1" smtClean="0">
                <a:solidFill>
                  <a:schemeClr val="tx1"/>
                </a:solidFill>
              </a:rPr>
              <a:t>(ст.37 УПК)</a:t>
            </a:r>
          </a:p>
        </p:txBody>
      </p:sp>
      <p:sp>
        <p:nvSpPr>
          <p:cNvPr id="31747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179388" y="1196975"/>
            <a:ext cx="8964612" cy="4441825"/>
          </a:xfrm>
        </p:spPr>
        <p:txBody>
          <a:bodyPr/>
          <a:lstStyle/>
          <a:p>
            <a:pPr marL="514350" indent="-514350" algn="just">
              <a:buFontTx/>
              <a:buAutoNum type="arabicPeriod"/>
            </a:pPr>
            <a:r>
              <a:rPr lang="ru-RU" altLang="ru-RU" sz="2800" b="1" smtClean="0"/>
              <a:t>МВД, специальные подразделения по борьбе с коррупцией и орг. преступностью ОВД, территориальные ОВД и входящие в их состав отделы (отделения) милиции</a:t>
            </a:r>
          </a:p>
          <a:p>
            <a:pPr marL="514350" indent="-514350" algn="just">
              <a:buFontTx/>
              <a:buAutoNum type="arabicPeriod"/>
            </a:pPr>
            <a:r>
              <a:rPr lang="ru-RU" altLang="ru-RU" sz="2800" b="1" smtClean="0"/>
              <a:t>Органы государственной безопасности.</a:t>
            </a:r>
          </a:p>
          <a:p>
            <a:pPr marL="514350" indent="-514350" algn="just">
              <a:buFontTx/>
              <a:buAutoNum type="arabicPeriod"/>
            </a:pPr>
            <a:r>
              <a:rPr lang="ru-RU" altLang="ru-RU" sz="2800" b="1" smtClean="0"/>
              <a:t>Командиры воинских частей.</a:t>
            </a:r>
          </a:p>
          <a:p>
            <a:pPr marL="514350" indent="-514350" algn="just">
              <a:buFontTx/>
              <a:buAutoNum type="arabicPeriod"/>
            </a:pPr>
            <a:r>
              <a:rPr lang="ru-RU" altLang="ru-RU" sz="2800" b="1" smtClean="0"/>
              <a:t>Начальники учреждений, исполняющих наказание.</a:t>
            </a:r>
          </a:p>
          <a:p>
            <a:pPr marL="514350" indent="-514350" algn="just">
              <a:buFontTx/>
              <a:buAutoNum type="arabicPeriod"/>
            </a:pPr>
            <a:r>
              <a:rPr lang="ru-RU" altLang="ru-RU" sz="2800" b="1" smtClean="0"/>
              <a:t>Начальники исправительных учреждений открытого типа.</a:t>
            </a:r>
          </a:p>
          <a:p>
            <a:pPr marL="514350" indent="-514350" algn="ctr">
              <a:buFontTx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639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ru-RU" altLang="ru-RU" b="1" smtClean="0">
                <a:solidFill>
                  <a:schemeClr val="tx1"/>
                </a:solidFill>
              </a:rPr>
              <a:t>ОРГАНЫ ДОЗНАНИЯ </a:t>
            </a:r>
            <a:r>
              <a:rPr lang="ru-RU" altLang="ru-RU" sz="4000" b="1" smtClean="0">
                <a:solidFill>
                  <a:schemeClr val="tx1"/>
                </a:solidFill>
              </a:rPr>
              <a:t>(ст.37 УПК)</a:t>
            </a:r>
          </a:p>
        </p:txBody>
      </p:sp>
      <p:sp>
        <p:nvSpPr>
          <p:cNvPr id="32771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388" y="1196975"/>
            <a:ext cx="8964612" cy="4441825"/>
          </a:xfrm>
        </p:spPr>
        <p:txBody>
          <a:bodyPr/>
          <a:lstStyle/>
          <a:p>
            <a:pPr marL="514350" indent="-514350" algn="just"/>
            <a:r>
              <a:rPr lang="ru-RU" altLang="ru-RU" sz="2800" b="1" smtClean="0"/>
              <a:t>6. Органы пограничной службы.</a:t>
            </a:r>
          </a:p>
          <a:p>
            <a:pPr marL="514350" indent="-514350" algn="just"/>
            <a:r>
              <a:rPr lang="ru-RU" altLang="ru-RU" sz="2800" b="1" smtClean="0"/>
              <a:t>7. Таможенные органы.</a:t>
            </a:r>
          </a:p>
          <a:p>
            <a:pPr marL="514350" indent="-514350" algn="just"/>
            <a:r>
              <a:rPr lang="ru-RU" altLang="ru-RU" sz="2800" b="1" smtClean="0"/>
              <a:t>8. Органы финансовых расследований.</a:t>
            </a:r>
          </a:p>
          <a:p>
            <a:pPr marL="514350" indent="-514350" algn="just"/>
            <a:r>
              <a:rPr lang="ru-RU" altLang="ru-RU" sz="2800" b="1" smtClean="0"/>
              <a:t>9. Органы гос. пожарного надзора.</a:t>
            </a:r>
          </a:p>
          <a:p>
            <a:pPr marL="514350" indent="-514350" algn="just"/>
            <a:r>
              <a:rPr lang="ru-RU" altLang="ru-RU" sz="2800" b="1" smtClean="0"/>
              <a:t>10. Капитаны морских или речных судов.</a:t>
            </a:r>
          </a:p>
          <a:p>
            <a:pPr marL="514350" indent="-514350" algn="just"/>
            <a:r>
              <a:rPr lang="ru-RU" altLang="ru-RU" sz="2800" b="1" smtClean="0"/>
              <a:t>11. Главы дипломатических представительств.</a:t>
            </a:r>
          </a:p>
          <a:p>
            <a:pPr marL="514350" indent="-514350">
              <a:buFontTx/>
              <a:buChar char="•"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786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130925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dirty="0" smtClean="0"/>
              <a:t>	</a:t>
            </a:r>
            <a:r>
              <a:rPr lang="ru-RU" altLang="ru-RU" b="1" dirty="0" smtClean="0"/>
              <a:t>Ч. 2 ст. 37 УПК возлагает на орган дознания:</a:t>
            </a:r>
            <a:r>
              <a:rPr lang="ru-RU" altLang="ru-RU" sz="2400" b="1" dirty="0" smtClean="0"/>
              <a:t>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b="1" dirty="0" smtClean="0"/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dirty="0" smtClean="0"/>
              <a:t>1) прием, регистрацию и рассмотрение заявлений и сообщений о любом совершенном, совершаемом и готовящемся преступлении;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dirty="0" smtClean="0"/>
              <a:t>2) проведение проверки по заявлению или сообщению о преступлении, принятие по ним решения в соответствии со ст. 174 УПК;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dirty="0" smtClean="0"/>
              <a:t>3) производство неотложных следственных и других процессуальных действий по уголовным делам;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dirty="0" smtClean="0"/>
              <a:t>4) проведение необходимых оперативно-розыскных мероприятий и принятие иных мер в целях обнаружения преступлений и выявления лиц, их совершивших, а также предупреждение и пресечение преступлений.</a:t>
            </a:r>
          </a:p>
        </p:txBody>
      </p:sp>
    </p:spTree>
    <p:extLst>
      <p:ext uri="{BB962C8B-B14F-4D97-AF65-F5344CB8AC3E}">
        <p14:creationId xmlns:p14="http://schemas.microsoft.com/office/powerpoint/2010/main" val="7415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404813"/>
            <a:ext cx="8229600" cy="5688012"/>
          </a:xfrm>
        </p:spPr>
        <p:txBody>
          <a:bodyPr/>
          <a:lstStyle/>
          <a:p>
            <a:endParaRPr lang="ru-RU" altLang="ru-RU" dirty="0" smtClean="0"/>
          </a:p>
          <a:p>
            <a:endParaRPr lang="ru-RU" altLang="ru-RU" dirty="0" smtClean="0"/>
          </a:p>
          <a:p>
            <a:pPr algn="just">
              <a:buFontTx/>
              <a:buNone/>
            </a:pPr>
            <a:r>
              <a:rPr lang="ru-RU" altLang="ru-RU" dirty="0" smtClean="0"/>
              <a:t>	</a:t>
            </a:r>
            <a:r>
              <a:rPr lang="ru-RU" altLang="ru-RU" sz="4000" b="1" dirty="0" smtClean="0"/>
              <a:t>Начальник органа дознания – </a:t>
            </a:r>
          </a:p>
          <a:p>
            <a:pPr algn="just">
              <a:buFontTx/>
              <a:buNone/>
            </a:pPr>
            <a:r>
              <a:rPr lang="ru-RU" altLang="ru-RU" sz="4000" b="1" dirty="0" smtClean="0"/>
              <a:t>	это руководитель органа дознания, а также должностные лица органов, перечисленных в ч. 1 ст. 37 УПК. </a:t>
            </a:r>
          </a:p>
        </p:txBody>
      </p:sp>
    </p:spTree>
    <p:extLst>
      <p:ext uri="{BB962C8B-B14F-4D97-AF65-F5344CB8AC3E}">
        <p14:creationId xmlns:p14="http://schemas.microsoft.com/office/powerpoint/2010/main" val="11886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8195" name="AutoShape 4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8196" name="Rectangle 4"/>
          <p:cNvSpPr txBox="1">
            <a:spLocks noChangeArrowheads="1"/>
          </p:cNvSpPr>
          <p:nvPr/>
        </p:nvSpPr>
        <p:spPr bwMode="auto">
          <a:xfrm>
            <a:off x="468313" y="404813"/>
            <a:ext cx="8135937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уголовного процесса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b="1" dirty="0" smtClean="0">
              <a:solidFill>
                <a:srgbClr val="000000"/>
              </a:solidFill>
            </a:endParaRPr>
          </a:p>
          <a:p>
            <a:pPr algn="just" eaLnBrk="0" hangingPunct="0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наделенное процессуальными   правами  и несущее процессуальные обязанности лицо (как физическое, так и юридическое), вступающее в уголовно-процессуальные отношения с другими участниками в ходе реализации своих прав и исполнения обязанностей</a:t>
            </a:r>
            <a:r>
              <a:rPr lang="ru-RU" altLang="ru-RU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		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/>
              <a:t>Начальник органа дознания: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b="1" smtClean="0"/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smtClean="0"/>
              <a:t>	- организует проведение необходимых оперативно-розыскных мероприятий и принятие иных мер в целях обнаружения преступлений и выявления лиц, их совершивших, предупреждения и пресечения преступлений;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smtClean="0"/>
              <a:t>	- обеспечивает полное и качественное производство неотложных следственных и других процессуальных действий по уголовным делам и материалам до передачи их следователю;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smtClean="0"/>
              <a:t>	- выполнение поручений следователя, суда, указаний прокурора;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smtClean="0"/>
              <a:t>	- осуществляет контроль за законностью и своевременностью действий лиц, производящих дознание. </a:t>
            </a:r>
          </a:p>
        </p:txBody>
      </p:sp>
    </p:spTree>
    <p:extLst>
      <p:ext uri="{BB962C8B-B14F-4D97-AF65-F5344CB8AC3E}">
        <p14:creationId xmlns:p14="http://schemas.microsoft.com/office/powerpoint/2010/main" val="19689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130925"/>
          </a:xfrm>
        </p:spPr>
        <p:txBody>
          <a:bodyPr/>
          <a:lstStyle/>
          <a:p>
            <a:endParaRPr lang="ru-RU" altLang="ru-RU" b="1" i="1" dirty="0" smtClean="0"/>
          </a:p>
          <a:p>
            <a:pPr>
              <a:buFont typeface="Wingdings" panose="05000000000000000000" pitchFamily="2" charset="2"/>
              <a:buNone/>
            </a:pPr>
            <a:endParaRPr lang="ru-RU" altLang="ru-RU" b="1" i="1" dirty="0" smtClean="0"/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b="1" dirty="0" smtClean="0"/>
              <a:t>	</a:t>
            </a:r>
            <a:r>
              <a:rPr lang="ru-RU" altLang="ru-RU" sz="4000" b="1" dirty="0" smtClean="0"/>
              <a:t>Лицо, производящее дознание</a:t>
            </a:r>
            <a:r>
              <a:rPr lang="ru-RU" altLang="ru-RU" sz="4000" b="1" i="1" dirty="0" smtClean="0"/>
              <a:t> -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4000" b="1" i="1" dirty="0" smtClean="0"/>
              <a:t>   </a:t>
            </a:r>
            <a:r>
              <a:rPr lang="ru-RU" altLang="ru-RU" sz="4000" b="1" dirty="0" smtClean="0"/>
              <a:t>это должностное лицо органа дознания, осуществляющее в пределах своей компетенции досудебное производство, возложенное законом на орган дознания.</a:t>
            </a:r>
          </a:p>
        </p:txBody>
      </p:sp>
    </p:spTree>
    <p:extLst>
      <p:ext uri="{BB962C8B-B14F-4D97-AF65-F5344CB8AC3E}">
        <p14:creationId xmlns:p14="http://schemas.microsoft.com/office/powerpoint/2010/main" val="3738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7891" name="AutoShape 4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7892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3600" b="1" u="sng" dirty="0" smtClean="0">
                <a:solidFill>
                  <a:srgbClr val="000000"/>
                </a:solidFill>
              </a:rPr>
              <a:t>Подозреваемый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3600" b="1" u="sng" dirty="0" smtClean="0">
                <a:solidFill>
                  <a:srgbClr val="000000"/>
                </a:solidFill>
              </a:rPr>
              <a:t>(</a:t>
            </a:r>
            <a:r>
              <a:rPr lang="ru-RU" altLang="ru-RU" sz="3600" b="1" u="sng" dirty="0" err="1" smtClean="0">
                <a:solidFill>
                  <a:srgbClr val="000000"/>
                </a:solidFill>
              </a:rPr>
              <a:t>ст.ст</a:t>
            </a:r>
            <a:r>
              <a:rPr lang="ru-RU" altLang="ru-RU" sz="3600" b="1" u="sng" dirty="0" smtClean="0">
                <a:solidFill>
                  <a:srgbClr val="000000"/>
                </a:solidFill>
              </a:rPr>
              <a:t>. 40, 41 УПК) </a:t>
            </a:r>
            <a:r>
              <a:rPr lang="ru-RU" altLang="ru-RU" b="1" dirty="0" smtClean="0">
                <a:solidFill>
                  <a:srgbClr val="000000"/>
                </a:solidFill>
              </a:rPr>
              <a:t>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b="1" dirty="0" smtClean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это физическое лицо, задержанное по подозрению в совершении преступления, либо лицо, в отношении которого возбуждено уголовное дело или вынесено постановление о:</a:t>
            </a:r>
          </a:p>
          <a:p>
            <a:pPr algn="just">
              <a:spcBef>
                <a:spcPct val="0"/>
              </a:spcBef>
              <a:buFontTx/>
              <a:buAutoNum type="arabicParenR"/>
            </a:pPr>
            <a:r>
              <a:rPr lang="ru-RU" altLang="ru-RU" dirty="0" smtClean="0">
                <a:solidFill>
                  <a:srgbClr val="000000"/>
                </a:solidFill>
              </a:rPr>
              <a:t>применении меры пресечения до вынесения постановления о привлечении в качестве обвиняемого;</a:t>
            </a:r>
          </a:p>
          <a:p>
            <a:pPr algn="just">
              <a:spcBef>
                <a:spcPct val="0"/>
              </a:spcBef>
              <a:buFontTx/>
              <a:buAutoNum type="arabicParenR"/>
            </a:pPr>
            <a:r>
              <a:rPr lang="ru-RU" altLang="ru-RU" dirty="0" smtClean="0">
                <a:solidFill>
                  <a:srgbClr val="000000"/>
                </a:solidFill>
              </a:rPr>
              <a:t>признании подозреваемым.</a:t>
            </a:r>
            <a:r>
              <a:rPr lang="ru-RU" altLang="ru-RU" dirty="0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9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8915" name="AutoShape 4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8916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4000" b="1" u="sng" smtClean="0">
                <a:solidFill>
                  <a:srgbClr val="000000"/>
                </a:solidFill>
              </a:rPr>
              <a:t>Обвиняемый</a:t>
            </a:r>
            <a:r>
              <a:rPr lang="ru-RU" altLang="ru-RU" sz="4000" b="1" smtClean="0">
                <a:solidFill>
                  <a:srgbClr val="000000"/>
                </a:solidFill>
              </a:rPr>
              <a:t>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4000" b="1" u="sng" smtClean="0">
                <a:solidFill>
                  <a:srgbClr val="000000"/>
                </a:solidFill>
              </a:rPr>
              <a:t>(ст.ст. 42, 43 УПК)</a:t>
            </a:r>
          </a:p>
          <a:p>
            <a:pPr algn="just" eaLnBrk="0" hangingPunct="0">
              <a:spcBef>
                <a:spcPct val="0"/>
              </a:spcBef>
              <a:buFontTx/>
              <a:buNone/>
            </a:pPr>
            <a:r>
              <a:rPr lang="ru-RU" altLang="ru-RU" sz="3600" b="1" smtClean="0">
                <a:solidFill>
                  <a:srgbClr val="000000"/>
                </a:solidFill>
              </a:rPr>
              <a:t>физическое лицо, в отношении которого на основании достаточных доказательств вынесено постановление о привлечении в качестве обвиняемого.  </a:t>
            </a:r>
          </a:p>
          <a:p>
            <a:pPr algn="just" eaLnBrk="0" hangingPunct="0">
              <a:spcBef>
                <a:spcPct val="0"/>
              </a:spcBef>
              <a:buFontTx/>
              <a:buNone/>
            </a:pPr>
            <a:endParaRPr lang="ru-RU" altLang="ru-RU" sz="3600" b="1" smtClean="0">
              <a:solidFill>
                <a:srgbClr val="000000"/>
              </a:solidFill>
            </a:endParaRPr>
          </a:p>
          <a:p>
            <a:pPr algn="just" eaLnBrk="0" hangingPunct="0">
              <a:spcBef>
                <a:spcPct val="0"/>
              </a:spcBef>
              <a:buFontTx/>
              <a:buNone/>
            </a:pPr>
            <a:r>
              <a:rPr lang="ru-RU" altLang="ru-RU" sz="3600" b="1" i="1" smtClean="0">
                <a:solidFill>
                  <a:srgbClr val="000000"/>
                </a:solidFill>
              </a:rPr>
              <a:t>По делам частного обвинения – лицо, в отношении которого судом принято заявление о совершенном им преступлении.</a:t>
            </a:r>
          </a:p>
        </p:txBody>
      </p:sp>
    </p:spTree>
    <p:extLst>
      <p:ext uri="{BB962C8B-B14F-4D97-AF65-F5344CB8AC3E}">
        <p14:creationId xmlns:p14="http://schemas.microsoft.com/office/powerpoint/2010/main" val="245480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u="sng" smtClean="0">
                <a:solidFill>
                  <a:srgbClr val="000000"/>
                </a:solidFill>
              </a:rPr>
              <a:t>Общие права для подозреваемого и обвиняемого: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000125"/>
            <a:ext cx="9144000" cy="5857875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940" name="Прямоугольник 4"/>
          <p:cNvSpPr>
            <a:spLocks noChangeArrowheads="1"/>
          </p:cNvSpPr>
          <p:nvPr/>
        </p:nvSpPr>
        <p:spPr bwMode="auto">
          <a:xfrm>
            <a:off x="0" y="1000125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FFFFFF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FFFF"/>
                </a:solidFill>
              </a:rPr>
              <a:t>- </a:t>
            </a:r>
            <a:r>
              <a:rPr lang="ru-RU" altLang="ru-RU" dirty="0" smtClean="0">
                <a:solidFill>
                  <a:srgbClr val="000000"/>
                </a:solidFill>
              </a:rPr>
              <a:t>знать, в чем подозревается (обвиняется);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- иметь защитника, беспрепятственно общаться с ним наедине и конфиденциально без ограничения продолжительности;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- давать показания или отказаться от дачи показаний;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- заявлять отводы и ходатайства;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dirty="0" smtClean="0">
                <a:solidFill>
                  <a:srgbClr val="000000"/>
                </a:solidFill>
              </a:rPr>
              <a:t> уведомить через орган уголовного преследования членов своей семьи о месте своего содержания под стражей;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dirty="0" smtClean="0">
                <a:solidFill>
                  <a:srgbClr val="000000"/>
                </a:solidFill>
              </a:rPr>
              <a:t> представлять доказательства;</a:t>
            </a:r>
          </a:p>
        </p:txBody>
      </p:sp>
    </p:spTree>
    <p:extLst>
      <p:ext uri="{BB962C8B-B14F-4D97-AF65-F5344CB8AC3E}">
        <p14:creationId xmlns:p14="http://schemas.microsoft.com/office/powerpoint/2010/main" val="33073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u="sng" smtClean="0">
                <a:solidFill>
                  <a:srgbClr val="000000"/>
                </a:solidFill>
              </a:rPr>
              <a:t>Общие права для подозреваемого и обвиняемого: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000125"/>
            <a:ext cx="9144000" cy="5857875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964" name="Прямоугольник 4"/>
          <p:cNvSpPr>
            <a:spLocks noChangeArrowheads="1"/>
          </p:cNvSpPr>
          <p:nvPr/>
        </p:nvSpPr>
        <p:spPr bwMode="auto">
          <a:xfrm>
            <a:off x="0" y="1000125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FFFFFF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FFFF"/>
                </a:solidFill>
              </a:rPr>
              <a:t>- </a:t>
            </a:r>
            <a:r>
              <a:rPr lang="ru-RU" altLang="ru-RU" dirty="0" smtClean="0">
                <a:solidFill>
                  <a:srgbClr val="000000"/>
                </a:solidFill>
              </a:rPr>
              <a:t>пользоваться родным языком или услугами переводчика;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dirty="0" smtClean="0">
                <a:solidFill>
                  <a:srgbClr val="000000"/>
                </a:solidFill>
              </a:rPr>
              <a:t> возражать против действий органа уголовного преследования и требовать внесения его возражений в протокол следственного или иного процессуального действия;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dirty="0" smtClean="0">
                <a:solidFill>
                  <a:srgbClr val="000000"/>
                </a:solidFill>
              </a:rPr>
              <a:t> подавать жалобы на действия и решения органа, ведущего уголовный процесс;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dirty="0" smtClean="0">
                <a:solidFill>
                  <a:srgbClr val="000000"/>
                </a:solidFill>
              </a:rPr>
              <a:t>и др.</a:t>
            </a:r>
          </a:p>
          <a:p>
            <a:pPr algn="just">
              <a:spcBef>
                <a:spcPct val="0"/>
              </a:spcBef>
              <a:buFontTx/>
              <a:buChar char="-"/>
            </a:pPr>
            <a:endParaRPr lang="ru-RU" alt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u="sng" smtClean="0">
                <a:solidFill>
                  <a:srgbClr val="000000"/>
                </a:solidFill>
              </a:rPr>
              <a:t>Обязанности: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000125"/>
            <a:ext cx="9144000" cy="5857875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988" name="Прямоугольник 4"/>
          <p:cNvSpPr>
            <a:spLocks noChangeArrowheads="1"/>
          </p:cNvSpPr>
          <p:nvPr/>
        </p:nvSpPr>
        <p:spPr bwMode="auto">
          <a:xfrm>
            <a:off x="0" y="1000125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FFFFFF"/>
              </a:solidFill>
            </a:endParaRPr>
          </a:p>
          <a:p>
            <a:pPr algn="just">
              <a:spcBef>
                <a:spcPct val="0"/>
              </a:spcBef>
              <a:buFontTx/>
              <a:buAutoNum type="arabicPeriod"/>
            </a:pPr>
            <a:r>
              <a:rPr lang="ru-RU" altLang="ru-RU" b="1" dirty="0" smtClean="0">
                <a:solidFill>
                  <a:srgbClr val="000000"/>
                </a:solidFill>
              </a:rPr>
              <a:t>Являться по вызовам органа, ведущего уголовный процесс. </a:t>
            </a:r>
          </a:p>
          <a:p>
            <a:pPr algn="just">
              <a:spcBef>
                <a:spcPct val="0"/>
              </a:spcBef>
              <a:buFontTx/>
              <a:buAutoNum type="arabicPeriod"/>
            </a:pPr>
            <a:endParaRPr lang="ru-RU" altLang="ru-RU" b="1" dirty="0" smtClean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</a:rPr>
              <a:t>2. Подчиняться законным распоряжениям органа, ведущего уголовный процесс.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b="1" dirty="0" smtClean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</a:rPr>
              <a:t>3. Участвовать в следственных и других процессуальных действиях, когда это признано необходимым органом, ведущим уголовный процесс. </a:t>
            </a:r>
          </a:p>
        </p:txBody>
      </p:sp>
    </p:spTree>
    <p:extLst>
      <p:ext uri="{BB962C8B-B14F-4D97-AF65-F5344CB8AC3E}">
        <p14:creationId xmlns:p14="http://schemas.microsoft.com/office/powerpoint/2010/main" val="3690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 txBox="1">
            <a:spLocks noChangeArrowheads="1"/>
          </p:cNvSpPr>
          <p:nvPr/>
        </p:nvSpPr>
        <p:spPr bwMode="auto">
          <a:xfrm>
            <a:off x="3500438" y="0"/>
            <a:ext cx="5643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	</a:t>
            </a:r>
            <a:r>
              <a:rPr lang="ru-RU" altLang="ru-RU" sz="3600" b="1" dirty="0" smtClean="0">
                <a:solidFill>
                  <a:srgbClr val="000000"/>
                </a:solidFill>
              </a:rPr>
              <a:t>Защитник </a:t>
            </a:r>
          </a:p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(</a:t>
            </a:r>
            <a:r>
              <a:rPr lang="ru-RU" altLang="ru-RU" sz="3600" b="1" dirty="0" err="1" smtClean="0">
                <a:solidFill>
                  <a:srgbClr val="000000"/>
                </a:solidFill>
              </a:rPr>
              <a:t>ст.ст</a:t>
            </a:r>
            <a:r>
              <a:rPr lang="ru-RU" altLang="ru-RU" sz="3600" b="1" dirty="0" smtClean="0">
                <a:solidFill>
                  <a:srgbClr val="000000"/>
                </a:solidFill>
              </a:rPr>
              <a:t>. 44 – 48 УПК)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   </a:t>
            </a:r>
            <a:r>
              <a:rPr lang="ru-RU" altLang="ru-RU" b="1" dirty="0" smtClean="0">
                <a:solidFill>
                  <a:srgbClr val="000000"/>
                </a:solidFill>
              </a:rPr>
              <a:t>лицо, которое в порядке и по основаниям, предусмотренным УПК, осуществляет защиту прав и законных интересов подозреваемого или обвиняемого и оказывает им юридическую помощь.</a:t>
            </a:r>
          </a:p>
        </p:txBody>
      </p:sp>
      <p:pic>
        <p:nvPicPr>
          <p:cNvPr id="43011" name="Picture 2" descr="F:\Уголовныйт процесс\ТЕМА 4\2\адвока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38274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F:\Уголовныйт процесс\ТЕМА 4\2\адвокат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385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4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u="sng" smtClean="0">
                <a:solidFill>
                  <a:srgbClr val="000000"/>
                </a:solidFill>
              </a:rPr>
              <a:t>Защитниками могут быть: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000125"/>
            <a:ext cx="9144000" cy="5857875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036" name="Прямоугольник 4"/>
          <p:cNvSpPr>
            <a:spLocks noChangeArrowheads="1"/>
          </p:cNvSpPr>
          <p:nvPr/>
        </p:nvSpPr>
        <p:spPr bwMode="auto">
          <a:xfrm>
            <a:off x="0" y="1000125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FFFFFF"/>
              </a:solidFill>
            </a:endParaRPr>
          </a:p>
          <a:p>
            <a:pPr algn="just">
              <a:spcBef>
                <a:spcPct val="0"/>
              </a:spcBef>
              <a:buFontTx/>
              <a:buAutoNum type="arabicPeriod"/>
            </a:pPr>
            <a:r>
              <a:rPr lang="ru-RU" altLang="ru-RU" b="1" dirty="0" smtClean="0">
                <a:solidFill>
                  <a:srgbClr val="000000"/>
                </a:solidFill>
              </a:rPr>
              <a:t>Адвокаты (граждане РБ или других государств в соответствии с международными договорами).</a:t>
            </a:r>
          </a:p>
          <a:p>
            <a:pPr algn="just">
              <a:spcBef>
                <a:spcPct val="0"/>
              </a:spcBef>
              <a:buFontTx/>
              <a:buAutoNum type="arabicPeriod"/>
            </a:pPr>
            <a:endParaRPr lang="ru-RU" altLang="ru-RU" b="1" dirty="0" smtClean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AutoNum type="arabicPeriod"/>
            </a:pPr>
            <a:r>
              <a:rPr lang="ru-RU" altLang="ru-RU" b="1" dirty="0" smtClean="0">
                <a:solidFill>
                  <a:srgbClr val="000000"/>
                </a:solidFill>
              </a:rPr>
              <a:t>В судебном разбирательстве в качестве защитника может выступать один из близких родственников или законных представителей обвиняемого.</a:t>
            </a:r>
          </a:p>
        </p:txBody>
      </p:sp>
    </p:spTree>
    <p:extLst>
      <p:ext uri="{BB962C8B-B14F-4D97-AF65-F5344CB8AC3E}">
        <p14:creationId xmlns:p14="http://schemas.microsoft.com/office/powerpoint/2010/main" val="27347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u="sng" smtClean="0">
                <a:solidFill>
                  <a:srgbClr val="000000"/>
                </a:solidFill>
              </a:rPr>
              <a:t>Защитник вступает в уголовный процесс: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000125"/>
            <a:ext cx="9144000" cy="5857875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060" name="Прямоугольник 4"/>
          <p:cNvSpPr>
            <a:spLocks noChangeArrowheads="1"/>
          </p:cNvSpPr>
          <p:nvPr/>
        </p:nvSpPr>
        <p:spPr bwMode="auto">
          <a:xfrm>
            <a:off x="0" y="1500188"/>
            <a:ext cx="91440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FFFFFF"/>
              </a:solidFill>
            </a:endParaRPr>
          </a:p>
          <a:p>
            <a:pPr algn="just">
              <a:spcBef>
                <a:spcPct val="0"/>
              </a:spcBef>
              <a:buFontTx/>
              <a:buAutoNum type="arabicPeriod"/>
            </a:pPr>
            <a:r>
              <a:rPr lang="ru-RU" altLang="ru-RU" b="1" dirty="0" smtClean="0">
                <a:solidFill>
                  <a:srgbClr val="000000"/>
                </a:solidFill>
              </a:rPr>
              <a:t>По приглашению подозреваемого, обвиняемого, его близких родственников. </a:t>
            </a:r>
          </a:p>
          <a:p>
            <a:pPr algn="just">
              <a:spcBef>
                <a:spcPct val="0"/>
              </a:spcBef>
              <a:buFontTx/>
              <a:buAutoNum type="arabicPeriod"/>
            </a:pPr>
            <a:endParaRPr lang="ru-RU" altLang="ru-RU" b="1" dirty="0" smtClean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AutoNum type="arabicPeriod"/>
            </a:pPr>
            <a:r>
              <a:rPr lang="ru-RU" altLang="ru-RU" b="1" dirty="0" smtClean="0">
                <a:solidFill>
                  <a:srgbClr val="000000"/>
                </a:solidFill>
              </a:rPr>
              <a:t>По назначению через коллегию адвокатов (юридическую консультацию) по требованию органа, ведущего уголовный процесс.</a:t>
            </a:r>
          </a:p>
        </p:txBody>
      </p:sp>
    </p:spTree>
    <p:extLst>
      <p:ext uri="{BB962C8B-B14F-4D97-AF65-F5344CB8AC3E}">
        <p14:creationId xmlns:p14="http://schemas.microsoft.com/office/powerpoint/2010/main" val="6295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9219" name="AutoShape 4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9220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sz="4000" b="1" u="sng" dirty="0" smtClean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sz="4000" b="1" u="sng" dirty="0" smtClean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4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уголовного процесса</a:t>
            </a: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sz="4000" b="1" dirty="0" smtClean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sz="4000" b="1" dirty="0" smtClean="0">
              <a:solidFill>
                <a:srgbClr val="000000"/>
              </a:solidFill>
            </a:endParaRPr>
          </a:p>
          <a:p>
            <a:pPr algn="just" eaLnBrk="0" hangingPunct="0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или юридическое лицо, вовлеченное в уголовный процесс, выполняющее в его ходе определенную функцию</a:t>
            </a:r>
            <a:r>
              <a:rPr lang="ru-RU" alt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81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083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</a:rPr>
              <a:t> </a:t>
            </a:r>
            <a:r>
              <a:rPr lang="ru-RU" altLang="ru-RU" sz="4000" b="1" dirty="0" smtClean="0">
                <a:solidFill>
                  <a:srgbClr val="000000"/>
                </a:solidFill>
              </a:rPr>
              <a:t>Участие защитника обязательно: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</a:rPr>
              <a:t>(ст. 45 УПК)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1) об этом ходатайствуют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подозр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. или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обв-ый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2)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подозр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. или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обв-ый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являются несовершеннолетними;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3)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подозр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. или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обв-ый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не владеют языком, на котором ведется производство по уголовному делу, либо являются неграмотными;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4)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подозр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. или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обв-ый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в силу физических или психических недостатков не могут самостоятельно осуществлять свое право на защиту;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8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</a:rPr>
              <a:t> </a:t>
            </a:r>
            <a:r>
              <a:rPr lang="ru-RU" altLang="ru-RU" sz="4000" b="1" dirty="0" smtClean="0">
                <a:solidFill>
                  <a:srgbClr val="000000"/>
                </a:solidFill>
              </a:rPr>
              <a:t>Участие защитника обязательно: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</a:rPr>
              <a:t>(ст. 45 УПК)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5) лицо подозревается или обвиняется в совершении особо тяжкого преступления;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6) между интересами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подозр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. или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обв-ых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имеются противоречия и если хотя бы один из них имеет защитника;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7)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подоз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. или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обв-ым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заявлено ходатайство о заключении досудебного соглашения о сотрудничестве;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8) Представитель умершего подозреваемого , обвиняемого ходатайствует об участии защитника.</a:t>
            </a:r>
          </a:p>
        </p:txBody>
      </p:sp>
    </p:spTree>
    <p:extLst>
      <p:ext uri="{BB962C8B-B14F-4D97-AF65-F5344CB8AC3E}">
        <p14:creationId xmlns:p14="http://schemas.microsoft.com/office/powerpoint/2010/main" val="3864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 txBox="1">
            <a:spLocks noChangeArrowheads="1"/>
          </p:cNvSpPr>
          <p:nvPr/>
        </p:nvSpPr>
        <p:spPr bwMode="auto">
          <a:xfrm>
            <a:off x="3500438" y="0"/>
            <a:ext cx="5643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	</a:t>
            </a:r>
            <a:r>
              <a:rPr lang="ru-RU" altLang="ru-RU" sz="3600" b="1" dirty="0" smtClean="0">
                <a:solidFill>
                  <a:srgbClr val="000000"/>
                </a:solidFill>
              </a:rPr>
              <a:t>Потерпевший </a:t>
            </a:r>
          </a:p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(</a:t>
            </a:r>
            <a:r>
              <a:rPr lang="ru-RU" altLang="ru-RU" sz="3600" b="1" dirty="0" err="1" smtClean="0">
                <a:solidFill>
                  <a:srgbClr val="000000"/>
                </a:solidFill>
              </a:rPr>
              <a:t>ст.ст</a:t>
            </a:r>
            <a:r>
              <a:rPr lang="ru-RU" altLang="ru-RU" sz="3600" b="1" dirty="0" smtClean="0">
                <a:solidFill>
                  <a:srgbClr val="000000"/>
                </a:solidFill>
              </a:rPr>
              <a:t>. 49 – 50 УПК)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   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физическое лицо, которому предусмотренным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уголов-ным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законом общественно опасным деянием причинен физический,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имуществен-ный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или моральный вред и в отношении которого орган, ведущий уголовный процесс, вынес 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постановле-ние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(определение) о приз-</a:t>
            </a:r>
            <a:r>
              <a:rPr lang="ru-RU" altLang="ru-RU" sz="2800" b="1" dirty="0" err="1" smtClean="0">
                <a:solidFill>
                  <a:srgbClr val="000000"/>
                </a:solidFill>
              </a:rPr>
              <a:t>нании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его потерпевшим.</a:t>
            </a:r>
          </a:p>
        </p:txBody>
      </p:sp>
      <p:pic>
        <p:nvPicPr>
          <p:cNvPr id="48131" name="Picture 2" descr="F:\Уголовныйт процесс\ТЕМА 4\2\потер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37147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02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rgbClr val="000000"/>
                </a:solidFill>
              </a:rPr>
              <a:t>	</a:t>
            </a:r>
            <a:r>
              <a:rPr lang="ru-RU" altLang="ru-RU" sz="3600" b="1" smtClean="0">
                <a:solidFill>
                  <a:srgbClr val="000000"/>
                </a:solidFill>
              </a:rPr>
              <a:t>Частный обвинитель </a:t>
            </a:r>
          </a:p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3600" b="1" smtClean="0">
                <a:solidFill>
                  <a:srgbClr val="000000"/>
                </a:solidFill>
              </a:rPr>
              <a:t>(ст.ст. 49 – 50 УПК)</a:t>
            </a:r>
          </a:p>
          <a:p>
            <a:pPr eaLnBrk="0" hangingPunct="0">
              <a:buFont typeface="Wingdings" panose="05000000000000000000" pitchFamily="2" charset="2"/>
              <a:buNone/>
            </a:pPr>
            <a:r>
              <a:rPr lang="ru-RU" altLang="ru-RU" sz="3600" b="1" smtClean="0">
                <a:solidFill>
                  <a:srgbClr val="000000"/>
                </a:solidFill>
              </a:rPr>
              <a:t> 	</a:t>
            </a:r>
            <a:endParaRPr lang="ru-RU" altLang="ru-RU" sz="2800" b="1" smtClean="0">
              <a:solidFill>
                <a:srgbClr val="000000"/>
              </a:solidFill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1806575"/>
            <a:ext cx="91440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spcBef>
                <a:spcPct val="0"/>
              </a:spcBef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это лицо, пострадавшее от преступления, его законный представитель, представитель юридического лица, подавшие заявление в суд в порядке частного обвинения и поддерживающие обвинение в судебном заседании, а также потерпевший, гражданский истец, их представители  по делам публичного и частно-публичного обвинения, самостоятельно поддерживающие обвинение в судебном заседании в случае отказа государственного обвинителя от обвинения.</a:t>
            </a:r>
            <a:endParaRPr lang="ru-RU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smtClean="0">
                <a:solidFill>
                  <a:srgbClr val="000000"/>
                </a:solidFill>
              </a:rPr>
              <a:t>	</a:t>
            </a:r>
            <a:r>
              <a:rPr lang="ru-RU" altLang="ru-RU" sz="4000" b="1" smtClean="0">
                <a:solidFill>
                  <a:srgbClr val="000000"/>
                </a:solidFill>
              </a:rPr>
              <a:t>Иные участники уголовного процесса</a:t>
            </a:r>
          </a:p>
          <a:p>
            <a:pPr algn="ctr" eaLnBrk="0" hangingPunct="0">
              <a:buFont typeface="Wingdings" panose="05000000000000000000" pitchFamily="2" charset="2"/>
              <a:buNone/>
            </a:pPr>
            <a:endParaRPr lang="ru-RU" altLang="ru-RU" sz="3600" b="1" smtClean="0">
              <a:solidFill>
                <a:srgbClr val="FFFF00"/>
              </a:solidFill>
            </a:endParaRPr>
          </a:p>
          <a:p>
            <a:pPr eaLnBrk="0" hangingPunct="0">
              <a:buFont typeface="Wingdings" panose="05000000000000000000" pitchFamily="2" charset="2"/>
              <a:buNone/>
            </a:pPr>
            <a:r>
              <a:rPr lang="ru-RU" altLang="ru-RU" sz="3600" b="1" smtClean="0">
                <a:solidFill>
                  <a:srgbClr val="FFFFFF"/>
                </a:solidFill>
              </a:rPr>
              <a:t> 	</a:t>
            </a:r>
            <a:endParaRPr lang="ru-RU" altLang="ru-RU" sz="2800" b="1" smtClean="0">
              <a:solidFill>
                <a:srgbClr val="FFFFFF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2570163"/>
            <a:ext cx="914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это лица, оказывающие содействие органу уголовного преследования и суду в решении задач уголовного процесса.</a:t>
            </a:r>
            <a:endParaRPr lang="ru-RU" altLang="ru-RU" sz="36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smtClean="0">
                <a:solidFill>
                  <a:srgbClr val="000000"/>
                </a:solidFill>
              </a:rPr>
              <a:t>	</a:t>
            </a:r>
            <a:r>
              <a:rPr lang="ru-RU" altLang="ru-RU" sz="5400" b="1" smtClean="0">
                <a:solidFill>
                  <a:srgbClr val="000000"/>
                </a:solidFill>
              </a:rPr>
              <a:t>Свидетель (ст. 60)</a:t>
            </a:r>
          </a:p>
          <a:p>
            <a:pPr algn="ctr" eaLnBrk="0" hangingPunct="0">
              <a:buFont typeface="Wingdings" panose="05000000000000000000" pitchFamily="2" charset="2"/>
              <a:buNone/>
            </a:pPr>
            <a:endParaRPr lang="ru-RU" altLang="ru-RU" sz="3600" b="1" smtClean="0">
              <a:solidFill>
                <a:srgbClr val="000000"/>
              </a:solidFill>
            </a:endParaRPr>
          </a:p>
          <a:p>
            <a:pPr eaLnBrk="0" hangingPunct="0">
              <a:buFont typeface="Wingdings" panose="05000000000000000000" pitchFamily="2" charset="2"/>
              <a:buNone/>
            </a:pPr>
            <a:r>
              <a:rPr lang="ru-RU" altLang="ru-RU" sz="3600" b="1" smtClean="0">
                <a:solidFill>
                  <a:srgbClr val="FFFFFF"/>
                </a:solidFill>
              </a:rPr>
              <a:t> 	</a:t>
            </a:r>
            <a:endParaRPr lang="ru-RU" altLang="ru-RU" sz="2800" b="1" smtClean="0">
              <a:solidFill>
                <a:srgbClr val="FFFFFF"/>
              </a:solidFill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2147888"/>
            <a:ext cx="91440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spcBef>
                <a:spcPct val="0"/>
              </a:spcBef>
              <a:buFontTx/>
              <a:buNone/>
            </a:pPr>
            <a:r>
              <a:rPr lang="ru-RU" altLang="ru-RU" sz="36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это лицо, в отношении которого имеются основания полагать, что ему известны какие-либо обстоятельства по уголовному делу, вызванное органом, ведущим уголовный процесс, для дачи показаний либо дающее показания.</a:t>
            </a:r>
            <a:endParaRPr lang="ru-RU" altLang="ru-RU" sz="36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9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smtClean="0">
                <a:solidFill>
                  <a:srgbClr val="FFFF00"/>
                </a:solidFill>
              </a:rPr>
              <a:t>	</a:t>
            </a:r>
            <a:r>
              <a:rPr lang="ru-RU" altLang="ru-RU" sz="4000" b="1" smtClean="0">
                <a:solidFill>
                  <a:srgbClr val="000000"/>
                </a:solidFill>
              </a:rPr>
              <a:t>Не подлежат допросу в качестве свидетелей:</a:t>
            </a:r>
            <a:r>
              <a:rPr lang="ru-RU" altLang="ru-RU" sz="3600" b="1" smtClean="0">
                <a:solidFill>
                  <a:srgbClr val="000000"/>
                </a:solidFill>
              </a:rPr>
              <a:t> 	</a:t>
            </a:r>
            <a:endParaRPr lang="ru-RU" altLang="ru-RU" sz="2800" b="1" smtClean="0">
              <a:solidFill>
                <a:srgbClr val="000000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1) подозреваемый;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2) лица, которые в силу возраста, физических или психических недостатков не способны правильно воспринимать обстоятельства;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3) адвокаты - для получения каких-либо сведений, которые могут быть им известны в связи с оказанием юридической помощи при производстве по уголовному делу; </a:t>
            </a:r>
          </a:p>
        </p:txBody>
      </p:sp>
    </p:spTree>
    <p:extLst>
      <p:ext uri="{BB962C8B-B14F-4D97-AF65-F5344CB8AC3E}">
        <p14:creationId xmlns:p14="http://schemas.microsoft.com/office/powerpoint/2010/main" val="40066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smtClean="0">
                <a:solidFill>
                  <a:srgbClr val="FFFF00"/>
                </a:solidFill>
              </a:rPr>
              <a:t>	</a:t>
            </a:r>
            <a:r>
              <a:rPr lang="ru-RU" altLang="ru-RU" sz="4000" b="1" smtClean="0">
                <a:solidFill>
                  <a:srgbClr val="000000"/>
                </a:solidFill>
              </a:rPr>
              <a:t>Не подлежат допросу в качестве свидетелей:</a:t>
            </a:r>
            <a:r>
              <a:rPr lang="ru-RU" altLang="ru-RU" sz="3600" b="1" smtClean="0">
                <a:solidFill>
                  <a:srgbClr val="000000"/>
                </a:solidFill>
              </a:rPr>
              <a:t> 	</a:t>
            </a:r>
            <a:endParaRPr lang="ru-RU" altLang="ru-RU" sz="2800" b="1" smtClean="0">
              <a:solidFill>
                <a:srgbClr val="000000"/>
              </a:solidFill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4) лица, которым сведения, относящиеся к данному уголовному делу, стали известны в связи с их участием в производстве по уголовному делу в качестве защитника, представителя, гражданского истца, гражданского ответчика;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5) прокурор, следователь, лицо, производящее дознание, секретарь судебного заседания, судья;</a:t>
            </a:r>
          </a:p>
        </p:txBody>
      </p:sp>
    </p:spTree>
    <p:extLst>
      <p:ext uri="{BB962C8B-B14F-4D97-AF65-F5344CB8AC3E}">
        <p14:creationId xmlns:p14="http://schemas.microsoft.com/office/powerpoint/2010/main" val="6208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smtClean="0">
                <a:solidFill>
                  <a:srgbClr val="FFFF00"/>
                </a:solidFill>
              </a:rPr>
              <a:t>	</a:t>
            </a:r>
            <a:r>
              <a:rPr lang="ru-RU" altLang="ru-RU" sz="4000" b="1" smtClean="0">
                <a:solidFill>
                  <a:srgbClr val="000000"/>
                </a:solidFill>
              </a:rPr>
              <a:t>Не подлежат допросу в качестве свидетелей:</a:t>
            </a:r>
            <a:r>
              <a:rPr lang="ru-RU" altLang="ru-RU" sz="3600" b="1" smtClean="0">
                <a:solidFill>
                  <a:srgbClr val="000000"/>
                </a:solidFill>
              </a:rPr>
              <a:t> 	</a:t>
            </a:r>
            <a:endParaRPr lang="ru-RU" altLang="ru-RU" sz="2800" b="1" smtClean="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6) священнослужитель - об обстоятельствах, известных ему из исповеди.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7) врач - по обстоятельствам, составляющим предмет врачебной тайны.;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</a:rPr>
              <a:t>8) лицо, оказывающее или оказывавшее содействие на конфиденциальной основе органу, уполномоченному законом осуществлять ОРД.</a:t>
            </a:r>
          </a:p>
        </p:txBody>
      </p:sp>
    </p:spTree>
    <p:extLst>
      <p:ext uri="{BB962C8B-B14F-4D97-AF65-F5344CB8AC3E}">
        <p14:creationId xmlns:p14="http://schemas.microsoft.com/office/powerpoint/2010/main" val="31702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 txBox="1">
            <a:spLocks noChangeArrowheads="1"/>
          </p:cNvSpPr>
          <p:nvPr/>
        </p:nvSpPr>
        <p:spPr bwMode="auto">
          <a:xfrm>
            <a:off x="3500438" y="0"/>
            <a:ext cx="5643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dirty="0" smtClean="0">
                <a:solidFill>
                  <a:srgbClr val="000000"/>
                </a:solidFill>
              </a:rPr>
              <a:t>	Эксперт </a:t>
            </a:r>
          </a:p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(ст. 61 УПК)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   </a:t>
            </a:r>
            <a:r>
              <a:rPr lang="ru-RU" altLang="ru-RU" b="1" dirty="0" smtClean="0">
                <a:solidFill>
                  <a:srgbClr val="000000"/>
                </a:solidFill>
              </a:rPr>
              <a:t>не заинтересованное в исходе уголовного дела лицо, обладающее специальными знаниями в науке, технике, искусстве, ремесле и иных сферах деятельности, которому поручено производство экспертизы.</a:t>
            </a:r>
          </a:p>
        </p:txBody>
      </p:sp>
      <p:pic>
        <p:nvPicPr>
          <p:cNvPr id="55299" name="Picture 2" descr="F:\Уголовныйт процесс\ТЕМА 4\2\эк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38576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 descr="F:\Уголовныйт процесс\ТЕМА 4\2\экс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7338"/>
            <a:ext cx="38576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2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участников</a:t>
            </a:r>
            <a:endParaRPr lang="ru-RU" alt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0" y="1000125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Гл.4 УПК Суд.</a:t>
            </a:r>
          </a:p>
          <a:p>
            <a:pPr algn="just" eaLnBrk="0" hangingPunct="0"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Гл.5 УПК Государственные органы и должностные лица, осуществляющие уголовное преследование. </a:t>
            </a:r>
          </a:p>
          <a:p>
            <a:pPr algn="just" eaLnBrk="0" hangingPunct="0"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Гл.6 УПК Участники уголовного процесса, защищающие свои или представляемые права и интересы.</a:t>
            </a:r>
          </a:p>
          <a:p>
            <a:pPr algn="just" eaLnBrk="0" hangingPunct="0"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Гл.7 УПК Иные участники</a:t>
            </a:r>
            <a:r>
              <a:rPr lang="ru-RU" altLang="ru-RU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FFFFFF"/>
                </a:solidFill>
              </a:rPr>
              <a:t>уголовного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23609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 txBox="1">
            <a:spLocks noChangeArrowheads="1"/>
          </p:cNvSpPr>
          <p:nvPr/>
        </p:nvSpPr>
        <p:spPr bwMode="auto">
          <a:xfrm>
            <a:off x="3786188" y="0"/>
            <a:ext cx="5357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dirty="0" smtClean="0">
                <a:solidFill>
                  <a:srgbClr val="FFFF00"/>
                </a:solidFill>
              </a:rPr>
              <a:t>	</a:t>
            </a:r>
            <a:r>
              <a:rPr lang="ru-RU" altLang="ru-RU" sz="4000" b="1" dirty="0" smtClean="0">
                <a:solidFill>
                  <a:srgbClr val="000000"/>
                </a:solidFill>
              </a:rPr>
              <a:t>Специалист </a:t>
            </a:r>
          </a:p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(ст. 62 УПК)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   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не заинтересованное в исходе уголовного дела лицо, обладающее специальными знаниями в науке, технике, искусстве, ремесле и иных сферах деятельности, вызванное органом, ведущим уголовный процесс, для участия и оказания содействия в производстве следственных и других процессуальных действий.</a:t>
            </a:r>
          </a:p>
        </p:txBody>
      </p:sp>
      <p:pic>
        <p:nvPicPr>
          <p:cNvPr id="56323" name="Picture 2" descr="F:\Уголовныйт процесс\ТЕМА 4\2\спе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06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 descr="F:\Уголовныйт процесс\ТЕМА 4\2\спец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3984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F:\Уголовныйт процесс\ТЕМА 4\2\спец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563"/>
            <a:ext cx="392906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1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4040188" cy="639763"/>
          </a:xfrm>
        </p:spPr>
        <p:txBody>
          <a:bodyPr/>
          <a:lstStyle/>
          <a:p>
            <a:pPr algn="ctr"/>
            <a:r>
              <a:rPr lang="ru-RU" altLang="ru-RU" sz="3600" smtClean="0"/>
              <a:t>Эксперт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2357438"/>
            <a:ext cx="4040188" cy="2357437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smtClean="0">
                <a:solidFill>
                  <a:schemeClr val="bg1"/>
                </a:solidFill>
              </a:rPr>
              <a:t>	</a:t>
            </a:r>
            <a:r>
              <a:rPr lang="ru-RU" altLang="ru-RU" sz="3600" b="1" smtClean="0"/>
              <a:t>которому поручено производство экспертизы.</a:t>
            </a:r>
            <a:endParaRPr lang="ru-RU" altLang="ru-RU" sz="3600" smtClean="0"/>
          </a:p>
        </p:txBody>
      </p:sp>
      <p:sp>
        <p:nvSpPr>
          <p:cNvPr id="57348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5" y="0"/>
            <a:ext cx="4429125" cy="639763"/>
          </a:xfrm>
        </p:spPr>
        <p:txBody>
          <a:bodyPr/>
          <a:lstStyle/>
          <a:p>
            <a:pPr algn="ctr"/>
            <a:r>
              <a:rPr lang="ru-RU" altLang="ru-RU" sz="3600" smtClean="0"/>
              <a:t>Специалист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57688" y="2214563"/>
            <a:ext cx="4786312" cy="4643437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b="1" dirty="0" smtClean="0">
                <a:solidFill>
                  <a:schemeClr val="bg1"/>
                </a:solidFill>
              </a:rPr>
              <a:t>	</a:t>
            </a:r>
            <a:r>
              <a:rPr lang="ru-RU" altLang="ru-RU" sz="3600" b="1" dirty="0" smtClean="0"/>
              <a:t>вызванное для участия и оказания содействия в производстве следственных и других процессуальных действий.</a:t>
            </a:r>
            <a:endParaRPr lang="ru-RU" altLang="ru-RU" sz="3600" dirty="0" smtClean="0"/>
          </a:p>
        </p:txBody>
      </p:sp>
      <p:sp>
        <p:nvSpPr>
          <p:cNvPr id="7" name="Содержимое 3"/>
          <p:cNvSpPr txBox="1">
            <a:spLocks/>
          </p:cNvSpPr>
          <p:nvPr/>
        </p:nvSpPr>
        <p:spPr bwMode="auto">
          <a:xfrm>
            <a:off x="0" y="1000125"/>
            <a:ext cx="9144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FFFFFF"/>
                </a:solidFill>
                <a:latin typeface="Arial"/>
              </a:rPr>
              <a:t>	не заинтересованное в исходе уголовного дела лицо, обладающее специальными знаниями в науке, технике, искусстве, ремесле и иных сферах деятельности, </a:t>
            </a:r>
            <a:endParaRPr lang="ru-RU" sz="24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6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F:\Уголовныйт процесс\ТЕМА 4\2\шве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0"/>
            <a:ext cx="36607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F:\Уголовныйт процесс\ТЕМА 4\2\эк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786188"/>
            <a:ext cx="435768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F:\Уголовныйт процесс\ТЕМА 4\2\спец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43354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000375"/>
            <a:ext cx="4357688" cy="785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000000"/>
                </a:solidFill>
              </a:rPr>
              <a:t>Специалист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6313" y="3000375"/>
            <a:ext cx="4357687" cy="785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000000"/>
                </a:solidFill>
              </a:rPr>
              <a:t>Эксперт</a:t>
            </a:r>
          </a:p>
        </p:txBody>
      </p:sp>
    </p:spTree>
    <p:extLst>
      <p:ext uri="{BB962C8B-B14F-4D97-AF65-F5344CB8AC3E}">
        <p14:creationId xmlns:p14="http://schemas.microsoft.com/office/powerpoint/2010/main" val="193434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 txBox="1">
            <a:spLocks noChangeArrowheads="1"/>
          </p:cNvSpPr>
          <p:nvPr/>
        </p:nvSpPr>
        <p:spPr bwMode="auto">
          <a:xfrm>
            <a:off x="4857750" y="0"/>
            <a:ext cx="42862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smtClean="0">
                <a:solidFill>
                  <a:srgbClr val="000000"/>
                </a:solidFill>
              </a:rPr>
              <a:t>	Специалист</a:t>
            </a:r>
            <a:r>
              <a:rPr lang="ru-RU" altLang="ru-RU" sz="4000" b="1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69634" name="Picture 2" descr="F:\Уголовныйт процесс\ТЕМА 4\2\спе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84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F:\Уголовныйт процесс\ТЕМА 4\2\спец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71563"/>
            <a:ext cx="66405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F:\Уголовныйт процесс\ТЕМА 4\2\спец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58372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F:\Уголовныйт процесс\ТЕМА 4\2\спец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3240088"/>
            <a:ext cx="5437187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85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 txBox="1">
            <a:spLocks noChangeArrowheads="1"/>
          </p:cNvSpPr>
          <p:nvPr/>
        </p:nvSpPr>
        <p:spPr bwMode="auto">
          <a:xfrm>
            <a:off x="3286125" y="0"/>
            <a:ext cx="585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dirty="0" smtClean="0">
                <a:solidFill>
                  <a:srgbClr val="FFFF00"/>
                </a:solidFill>
              </a:rPr>
              <a:t>	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Переводчик (ст. 63 УПК)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 	</a:t>
            </a:r>
            <a:r>
              <a:rPr lang="ru-RU" altLang="ru-RU" sz="2400" dirty="0" smtClean="0">
                <a:solidFill>
                  <a:srgbClr val="000000"/>
                </a:solidFill>
              </a:rPr>
              <a:t>не заинтересованное в исходе уголовного дела лицо, владеющее языками, знание которых необходимо для перевода и участвующее  в следственных и других процессуальных действиях в случаях, когда подозреваемый, обвиняемый, их защитники либо потерпевший, гражданский истец, гражданский ответчик или их представители, а также свидетели и иные участники уголовного процесса не владеют языком, на котором ведется производство по уголовному делу, а равно для перевода письменных документов.</a:t>
            </a:r>
            <a:endParaRPr lang="ru-RU" altLang="ru-RU" sz="2400" b="1" dirty="0" smtClean="0">
              <a:solidFill>
                <a:srgbClr val="000000"/>
              </a:solidFill>
            </a:endParaRPr>
          </a:p>
        </p:txBody>
      </p:sp>
      <p:pic>
        <p:nvPicPr>
          <p:cNvPr id="60419" name="Picture 2" descr="F:\Уголовныйт процесс\ТЕМА 4\2\переводч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36957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F:\Уголовныйт процесс\ТЕМА 4\2\переводчик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37147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7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 txBox="1">
            <a:spLocks noChangeArrowheads="1"/>
          </p:cNvSpPr>
          <p:nvPr/>
        </p:nvSpPr>
        <p:spPr bwMode="auto">
          <a:xfrm>
            <a:off x="4214813" y="0"/>
            <a:ext cx="4929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buFont typeface="Wingdings" panose="05000000000000000000" pitchFamily="2" charset="2"/>
              <a:buNone/>
            </a:pPr>
            <a:r>
              <a:rPr lang="ru-RU" altLang="ru-RU" sz="4000" b="1" dirty="0" smtClean="0">
                <a:solidFill>
                  <a:srgbClr val="FFFF00"/>
                </a:solidFill>
              </a:rPr>
              <a:t>	</a:t>
            </a:r>
            <a:r>
              <a:rPr lang="ru-RU" altLang="ru-RU" sz="4000" b="1" dirty="0" smtClean="0">
                <a:solidFill>
                  <a:srgbClr val="000000"/>
                </a:solidFill>
              </a:rPr>
              <a:t>Понятой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 (ст. 64 УПК)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</a:rPr>
              <a:t> 	</a:t>
            </a:r>
            <a:r>
              <a:rPr lang="ru-RU" altLang="ru-RU" sz="3100" dirty="0" smtClean="0">
                <a:solidFill>
                  <a:srgbClr val="000000"/>
                </a:solidFill>
              </a:rPr>
              <a:t>	не заинтересованное в исходе уголовного дела лицо, участвующее в производстве следственного действия, для удостоверения его факта, хода и результатов в случаях, предусмотренных УПК.</a:t>
            </a:r>
          </a:p>
        </p:txBody>
      </p:sp>
      <p:pic>
        <p:nvPicPr>
          <p:cNvPr id="61443" name="Picture 2" descr="F:\Уголовныйт процесс\ТЕМА 4\2\поняты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971800"/>
            <a:ext cx="45434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2428875" y="3194050"/>
            <a:ext cx="1774825" cy="2360613"/>
          </a:xfrm>
          <a:custGeom>
            <a:avLst/>
            <a:gdLst>
              <a:gd name="connsiteX0" fmla="*/ 1678675 w 1774209"/>
              <a:gd name="connsiteY0" fmla="*/ 1774209 h 2361063"/>
              <a:gd name="connsiteX1" fmla="*/ 1705971 w 1774209"/>
              <a:gd name="connsiteY1" fmla="*/ 1678675 h 2361063"/>
              <a:gd name="connsiteX2" fmla="*/ 1719618 w 1774209"/>
              <a:gd name="connsiteY2" fmla="*/ 1583140 h 2361063"/>
              <a:gd name="connsiteX3" fmla="*/ 1746914 w 1774209"/>
              <a:gd name="connsiteY3" fmla="*/ 1473958 h 2361063"/>
              <a:gd name="connsiteX4" fmla="*/ 1774209 w 1774209"/>
              <a:gd name="connsiteY4" fmla="*/ 1323833 h 2361063"/>
              <a:gd name="connsiteX5" fmla="*/ 1760562 w 1774209"/>
              <a:gd name="connsiteY5" fmla="*/ 996287 h 2361063"/>
              <a:gd name="connsiteX6" fmla="*/ 1719618 w 1774209"/>
              <a:gd name="connsiteY6" fmla="*/ 846161 h 2361063"/>
              <a:gd name="connsiteX7" fmla="*/ 1665027 w 1774209"/>
              <a:gd name="connsiteY7" fmla="*/ 750627 h 2361063"/>
              <a:gd name="connsiteX8" fmla="*/ 1596789 w 1774209"/>
              <a:gd name="connsiteY8" fmla="*/ 627797 h 2361063"/>
              <a:gd name="connsiteX9" fmla="*/ 1542198 w 1774209"/>
              <a:gd name="connsiteY9" fmla="*/ 545911 h 2361063"/>
              <a:gd name="connsiteX10" fmla="*/ 1528550 w 1774209"/>
              <a:gd name="connsiteY10" fmla="*/ 491320 h 2361063"/>
              <a:gd name="connsiteX11" fmla="*/ 1460311 w 1774209"/>
              <a:gd name="connsiteY11" fmla="*/ 382137 h 2361063"/>
              <a:gd name="connsiteX12" fmla="*/ 1405720 w 1774209"/>
              <a:gd name="connsiteY12" fmla="*/ 300251 h 2361063"/>
              <a:gd name="connsiteX13" fmla="*/ 1378424 w 1774209"/>
              <a:gd name="connsiteY13" fmla="*/ 259308 h 2361063"/>
              <a:gd name="connsiteX14" fmla="*/ 1296538 w 1774209"/>
              <a:gd name="connsiteY14" fmla="*/ 204717 h 2361063"/>
              <a:gd name="connsiteX15" fmla="*/ 1214651 w 1774209"/>
              <a:gd name="connsiteY15" fmla="*/ 136478 h 2361063"/>
              <a:gd name="connsiteX16" fmla="*/ 1091821 w 1774209"/>
              <a:gd name="connsiteY16" fmla="*/ 95534 h 2361063"/>
              <a:gd name="connsiteX17" fmla="*/ 1050878 w 1774209"/>
              <a:gd name="connsiteY17" fmla="*/ 81887 h 2361063"/>
              <a:gd name="connsiteX18" fmla="*/ 914400 w 1774209"/>
              <a:gd name="connsiteY18" fmla="*/ 68239 h 2361063"/>
              <a:gd name="connsiteX19" fmla="*/ 859809 w 1774209"/>
              <a:gd name="connsiteY19" fmla="*/ 40943 h 2361063"/>
              <a:gd name="connsiteX20" fmla="*/ 764275 w 1774209"/>
              <a:gd name="connsiteY20" fmla="*/ 13648 h 2361063"/>
              <a:gd name="connsiteX21" fmla="*/ 723332 w 1774209"/>
              <a:gd name="connsiteY21" fmla="*/ 0 h 2361063"/>
              <a:gd name="connsiteX22" fmla="*/ 491320 w 1774209"/>
              <a:gd name="connsiteY22" fmla="*/ 13648 h 2361063"/>
              <a:gd name="connsiteX23" fmla="*/ 409433 w 1774209"/>
              <a:gd name="connsiteY23" fmla="*/ 54591 h 2361063"/>
              <a:gd name="connsiteX24" fmla="*/ 368490 w 1774209"/>
              <a:gd name="connsiteY24" fmla="*/ 68239 h 2361063"/>
              <a:gd name="connsiteX25" fmla="*/ 313899 w 1774209"/>
              <a:gd name="connsiteY25" fmla="*/ 95534 h 2361063"/>
              <a:gd name="connsiteX26" fmla="*/ 204717 w 1774209"/>
              <a:gd name="connsiteY26" fmla="*/ 122830 h 2361063"/>
              <a:gd name="connsiteX27" fmla="*/ 191069 w 1774209"/>
              <a:gd name="connsiteY27" fmla="*/ 163773 h 2361063"/>
              <a:gd name="connsiteX28" fmla="*/ 136478 w 1774209"/>
              <a:gd name="connsiteY28" fmla="*/ 259308 h 2361063"/>
              <a:gd name="connsiteX29" fmla="*/ 95535 w 1774209"/>
              <a:gd name="connsiteY29" fmla="*/ 395785 h 2361063"/>
              <a:gd name="connsiteX30" fmla="*/ 81887 w 1774209"/>
              <a:gd name="connsiteY30" fmla="*/ 436728 h 2361063"/>
              <a:gd name="connsiteX31" fmla="*/ 68239 w 1774209"/>
              <a:gd name="connsiteY31" fmla="*/ 477672 h 2361063"/>
              <a:gd name="connsiteX32" fmla="*/ 54592 w 1774209"/>
              <a:gd name="connsiteY32" fmla="*/ 586854 h 2361063"/>
              <a:gd name="connsiteX33" fmla="*/ 27296 w 1774209"/>
              <a:gd name="connsiteY33" fmla="*/ 682388 h 2361063"/>
              <a:gd name="connsiteX34" fmla="*/ 0 w 1774209"/>
              <a:gd name="connsiteY34" fmla="*/ 832514 h 2361063"/>
              <a:gd name="connsiteX35" fmla="*/ 13648 w 1774209"/>
              <a:gd name="connsiteY35" fmla="*/ 1446663 h 2361063"/>
              <a:gd name="connsiteX36" fmla="*/ 40944 w 1774209"/>
              <a:gd name="connsiteY36" fmla="*/ 1555845 h 2361063"/>
              <a:gd name="connsiteX37" fmla="*/ 54592 w 1774209"/>
              <a:gd name="connsiteY37" fmla="*/ 1624084 h 2361063"/>
              <a:gd name="connsiteX38" fmla="*/ 68239 w 1774209"/>
              <a:gd name="connsiteY38" fmla="*/ 1897039 h 2361063"/>
              <a:gd name="connsiteX39" fmla="*/ 122830 w 1774209"/>
              <a:gd name="connsiteY39" fmla="*/ 2019869 h 2361063"/>
              <a:gd name="connsiteX40" fmla="*/ 163774 w 1774209"/>
              <a:gd name="connsiteY40" fmla="*/ 2101755 h 2361063"/>
              <a:gd name="connsiteX41" fmla="*/ 204717 w 1774209"/>
              <a:gd name="connsiteY41" fmla="*/ 2183642 h 2361063"/>
              <a:gd name="connsiteX42" fmla="*/ 245660 w 1774209"/>
              <a:gd name="connsiteY42" fmla="*/ 2224585 h 2361063"/>
              <a:gd name="connsiteX43" fmla="*/ 272956 w 1774209"/>
              <a:gd name="connsiteY43" fmla="*/ 2279176 h 2361063"/>
              <a:gd name="connsiteX44" fmla="*/ 409433 w 1774209"/>
              <a:gd name="connsiteY44" fmla="*/ 2361063 h 2361063"/>
              <a:gd name="connsiteX45" fmla="*/ 982639 w 1774209"/>
              <a:gd name="connsiteY45" fmla="*/ 2347415 h 2361063"/>
              <a:gd name="connsiteX46" fmla="*/ 1064526 w 1774209"/>
              <a:gd name="connsiteY46" fmla="*/ 2292824 h 2361063"/>
              <a:gd name="connsiteX47" fmla="*/ 1146412 w 1774209"/>
              <a:gd name="connsiteY47" fmla="*/ 2238233 h 2361063"/>
              <a:gd name="connsiteX48" fmla="*/ 1241947 w 1774209"/>
              <a:gd name="connsiteY48" fmla="*/ 2183642 h 2361063"/>
              <a:gd name="connsiteX49" fmla="*/ 1310186 w 1774209"/>
              <a:gd name="connsiteY49" fmla="*/ 2142699 h 2361063"/>
              <a:gd name="connsiteX50" fmla="*/ 1351129 w 1774209"/>
              <a:gd name="connsiteY50" fmla="*/ 2129051 h 2361063"/>
              <a:gd name="connsiteX51" fmla="*/ 1433015 w 1774209"/>
              <a:gd name="connsiteY51" fmla="*/ 2060812 h 2361063"/>
              <a:gd name="connsiteX52" fmla="*/ 1528550 w 1774209"/>
              <a:gd name="connsiteY52" fmla="*/ 1978925 h 2361063"/>
              <a:gd name="connsiteX53" fmla="*/ 1610436 w 1774209"/>
              <a:gd name="connsiteY53" fmla="*/ 1842448 h 2361063"/>
              <a:gd name="connsiteX54" fmla="*/ 1637732 w 1774209"/>
              <a:gd name="connsiteY54" fmla="*/ 1801505 h 2361063"/>
              <a:gd name="connsiteX55" fmla="*/ 1651380 w 1774209"/>
              <a:gd name="connsiteY55" fmla="*/ 1760561 h 2361063"/>
              <a:gd name="connsiteX56" fmla="*/ 1665027 w 1774209"/>
              <a:gd name="connsiteY56" fmla="*/ 1678675 h 236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774209" h="2361063">
                <a:moveTo>
                  <a:pt x="1678675" y="1774209"/>
                </a:moveTo>
                <a:cubicBezTo>
                  <a:pt x="1690368" y="1739131"/>
                  <a:pt x="1699117" y="1716375"/>
                  <a:pt x="1705971" y="1678675"/>
                </a:cubicBezTo>
                <a:cubicBezTo>
                  <a:pt x="1711725" y="1647026"/>
                  <a:pt x="1713309" y="1614684"/>
                  <a:pt x="1719618" y="1583140"/>
                </a:cubicBezTo>
                <a:cubicBezTo>
                  <a:pt x="1726975" y="1546354"/>
                  <a:pt x="1740203" y="1510867"/>
                  <a:pt x="1746914" y="1473958"/>
                </a:cubicBezTo>
                <a:lnTo>
                  <a:pt x="1774209" y="1323833"/>
                </a:lnTo>
                <a:cubicBezTo>
                  <a:pt x="1769660" y="1214651"/>
                  <a:pt x="1768080" y="1105305"/>
                  <a:pt x="1760562" y="996287"/>
                </a:cubicBezTo>
                <a:cubicBezTo>
                  <a:pt x="1758590" y="967693"/>
                  <a:pt x="1732768" y="865887"/>
                  <a:pt x="1719618" y="846161"/>
                </a:cubicBezTo>
                <a:cubicBezTo>
                  <a:pt x="1694999" y="809233"/>
                  <a:pt x="1682341" y="793912"/>
                  <a:pt x="1665027" y="750627"/>
                </a:cubicBezTo>
                <a:cubicBezTo>
                  <a:pt x="1620495" y="639296"/>
                  <a:pt x="1665546" y="696554"/>
                  <a:pt x="1596789" y="627797"/>
                </a:cubicBezTo>
                <a:cubicBezTo>
                  <a:pt x="1557606" y="471069"/>
                  <a:pt x="1617598" y="659011"/>
                  <a:pt x="1542198" y="545911"/>
                </a:cubicBezTo>
                <a:cubicBezTo>
                  <a:pt x="1531793" y="530304"/>
                  <a:pt x="1535136" y="508883"/>
                  <a:pt x="1528550" y="491320"/>
                </a:cubicBezTo>
                <a:cubicBezTo>
                  <a:pt x="1509816" y="441362"/>
                  <a:pt x="1492516" y="425078"/>
                  <a:pt x="1460311" y="382137"/>
                </a:cubicBezTo>
                <a:cubicBezTo>
                  <a:pt x="1436326" y="310185"/>
                  <a:pt x="1462515" y="368404"/>
                  <a:pt x="1405720" y="300251"/>
                </a:cubicBezTo>
                <a:cubicBezTo>
                  <a:pt x="1395219" y="287650"/>
                  <a:pt x="1390768" y="270109"/>
                  <a:pt x="1378424" y="259308"/>
                </a:cubicBezTo>
                <a:cubicBezTo>
                  <a:pt x="1353736" y="237706"/>
                  <a:pt x="1319734" y="227914"/>
                  <a:pt x="1296538" y="204717"/>
                </a:cubicBezTo>
                <a:cubicBezTo>
                  <a:pt x="1270823" y="179001"/>
                  <a:pt x="1248857" y="151680"/>
                  <a:pt x="1214651" y="136478"/>
                </a:cubicBezTo>
                <a:cubicBezTo>
                  <a:pt x="1214647" y="136476"/>
                  <a:pt x="1112294" y="102358"/>
                  <a:pt x="1091821" y="95534"/>
                </a:cubicBezTo>
                <a:cubicBezTo>
                  <a:pt x="1078173" y="90985"/>
                  <a:pt x="1065192" y="83318"/>
                  <a:pt x="1050878" y="81887"/>
                </a:cubicBezTo>
                <a:lnTo>
                  <a:pt x="914400" y="68239"/>
                </a:lnTo>
                <a:cubicBezTo>
                  <a:pt x="896203" y="59140"/>
                  <a:pt x="878509" y="48957"/>
                  <a:pt x="859809" y="40943"/>
                </a:cubicBezTo>
                <a:cubicBezTo>
                  <a:pt x="827094" y="26922"/>
                  <a:pt x="798893" y="23539"/>
                  <a:pt x="764275" y="13648"/>
                </a:cubicBezTo>
                <a:cubicBezTo>
                  <a:pt x="750443" y="9696"/>
                  <a:pt x="736980" y="4549"/>
                  <a:pt x="723332" y="0"/>
                </a:cubicBezTo>
                <a:cubicBezTo>
                  <a:pt x="645995" y="4549"/>
                  <a:pt x="568407" y="5939"/>
                  <a:pt x="491320" y="13648"/>
                </a:cubicBezTo>
                <a:cubicBezTo>
                  <a:pt x="448443" y="17936"/>
                  <a:pt x="446809" y="35903"/>
                  <a:pt x="409433" y="54591"/>
                </a:cubicBezTo>
                <a:cubicBezTo>
                  <a:pt x="396566" y="61025"/>
                  <a:pt x="381713" y="62572"/>
                  <a:pt x="368490" y="68239"/>
                </a:cubicBezTo>
                <a:cubicBezTo>
                  <a:pt x="349790" y="76253"/>
                  <a:pt x="333200" y="89100"/>
                  <a:pt x="313899" y="95534"/>
                </a:cubicBezTo>
                <a:cubicBezTo>
                  <a:pt x="278310" y="107397"/>
                  <a:pt x="204717" y="122830"/>
                  <a:pt x="204717" y="122830"/>
                </a:cubicBezTo>
                <a:cubicBezTo>
                  <a:pt x="200168" y="136478"/>
                  <a:pt x="196736" y="150550"/>
                  <a:pt x="191069" y="163773"/>
                </a:cubicBezTo>
                <a:cubicBezTo>
                  <a:pt x="170289" y="212259"/>
                  <a:pt x="163892" y="218187"/>
                  <a:pt x="136478" y="259308"/>
                </a:cubicBezTo>
                <a:cubicBezTo>
                  <a:pt x="115852" y="341809"/>
                  <a:pt x="128760" y="296109"/>
                  <a:pt x="95535" y="395785"/>
                </a:cubicBezTo>
                <a:lnTo>
                  <a:pt x="81887" y="436728"/>
                </a:lnTo>
                <a:lnTo>
                  <a:pt x="68239" y="477672"/>
                </a:lnTo>
                <a:cubicBezTo>
                  <a:pt x="63690" y="514066"/>
                  <a:pt x="60622" y="550676"/>
                  <a:pt x="54592" y="586854"/>
                </a:cubicBezTo>
                <a:cubicBezTo>
                  <a:pt x="41829" y="663435"/>
                  <a:pt x="43521" y="617489"/>
                  <a:pt x="27296" y="682388"/>
                </a:cubicBezTo>
                <a:cubicBezTo>
                  <a:pt x="17758" y="720537"/>
                  <a:pt x="6084" y="796011"/>
                  <a:pt x="0" y="832514"/>
                </a:cubicBezTo>
                <a:cubicBezTo>
                  <a:pt x="4549" y="1037230"/>
                  <a:pt x="2076" y="1242223"/>
                  <a:pt x="13648" y="1446663"/>
                </a:cubicBezTo>
                <a:cubicBezTo>
                  <a:pt x="15768" y="1484117"/>
                  <a:pt x="33587" y="1519059"/>
                  <a:pt x="40944" y="1555845"/>
                </a:cubicBezTo>
                <a:lnTo>
                  <a:pt x="54592" y="1624084"/>
                </a:lnTo>
                <a:cubicBezTo>
                  <a:pt x="59141" y="1715069"/>
                  <a:pt x="57797" y="1806541"/>
                  <a:pt x="68239" y="1897039"/>
                </a:cubicBezTo>
                <a:cubicBezTo>
                  <a:pt x="78801" y="1988577"/>
                  <a:pt x="92073" y="1958354"/>
                  <a:pt x="122830" y="2019869"/>
                </a:cubicBezTo>
                <a:cubicBezTo>
                  <a:pt x="179327" y="2132864"/>
                  <a:pt x="85557" y="1984432"/>
                  <a:pt x="163774" y="2101755"/>
                </a:cubicBezTo>
                <a:cubicBezTo>
                  <a:pt x="177452" y="2142792"/>
                  <a:pt x="175319" y="2148365"/>
                  <a:pt x="204717" y="2183642"/>
                </a:cubicBezTo>
                <a:cubicBezTo>
                  <a:pt x="217073" y="2198469"/>
                  <a:pt x="234442" y="2208879"/>
                  <a:pt x="245660" y="2224585"/>
                </a:cubicBezTo>
                <a:cubicBezTo>
                  <a:pt x="257485" y="2241140"/>
                  <a:pt x="258570" y="2264790"/>
                  <a:pt x="272956" y="2279176"/>
                </a:cubicBezTo>
                <a:cubicBezTo>
                  <a:pt x="305894" y="2312114"/>
                  <a:pt x="366356" y="2339524"/>
                  <a:pt x="409433" y="2361063"/>
                </a:cubicBezTo>
                <a:lnTo>
                  <a:pt x="982639" y="2347415"/>
                </a:lnTo>
                <a:cubicBezTo>
                  <a:pt x="1015268" y="2344016"/>
                  <a:pt x="1037230" y="2311021"/>
                  <a:pt x="1064526" y="2292824"/>
                </a:cubicBezTo>
                <a:lnTo>
                  <a:pt x="1146412" y="2238233"/>
                </a:lnTo>
                <a:cubicBezTo>
                  <a:pt x="1232207" y="2181036"/>
                  <a:pt x="1138051" y="2241361"/>
                  <a:pt x="1241947" y="2183642"/>
                </a:cubicBezTo>
                <a:cubicBezTo>
                  <a:pt x="1265135" y="2170760"/>
                  <a:pt x="1286460" y="2154562"/>
                  <a:pt x="1310186" y="2142699"/>
                </a:cubicBezTo>
                <a:cubicBezTo>
                  <a:pt x="1323053" y="2136265"/>
                  <a:pt x="1338262" y="2135485"/>
                  <a:pt x="1351129" y="2129051"/>
                </a:cubicBezTo>
                <a:cubicBezTo>
                  <a:pt x="1401957" y="2103637"/>
                  <a:pt x="1387739" y="2098541"/>
                  <a:pt x="1433015" y="2060812"/>
                </a:cubicBezTo>
                <a:cubicBezTo>
                  <a:pt x="1557720" y="1956893"/>
                  <a:pt x="1364540" y="2142938"/>
                  <a:pt x="1528550" y="1978925"/>
                </a:cubicBezTo>
                <a:cubicBezTo>
                  <a:pt x="1570515" y="1894994"/>
                  <a:pt x="1544561" y="1941259"/>
                  <a:pt x="1610436" y="1842448"/>
                </a:cubicBezTo>
                <a:lnTo>
                  <a:pt x="1637732" y="1801505"/>
                </a:lnTo>
                <a:cubicBezTo>
                  <a:pt x="1642281" y="1787857"/>
                  <a:pt x="1648259" y="1774605"/>
                  <a:pt x="1651380" y="1760561"/>
                </a:cubicBezTo>
                <a:cubicBezTo>
                  <a:pt x="1657383" y="1733548"/>
                  <a:pt x="1665027" y="1678675"/>
                  <a:pt x="1665027" y="1678675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8" name="Прямая со стрелкой 7"/>
          <p:cNvCxnSpPr>
            <a:endCxn id="6" idx="22"/>
          </p:cNvCxnSpPr>
          <p:nvPr/>
        </p:nvCxnSpPr>
        <p:spPr>
          <a:xfrm rot="16200000" flipH="1">
            <a:off x="2000250" y="2286001"/>
            <a:ext cx="1277937" cy="56356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785813" y="1428750"/>
            <a:ext cx="3214687" cy="500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</a:rPr>
              <a:t>Вот они</a:t>
            </a:r>
          </a:p>
        </p:txBody>
      </p:sp>
    </p:spTree>
    <p:extLst>
      <p:ext uri="{BB962C8B-B14F-4D97-AF65-F5344CB8AC3E}">
        <p14:creationId xmlns:p14="http://schemas.microsoft.com/office/powerpoint/2010/main" val="18489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участников</a:t>
            </a:r>
            <a:endParaRPr lang="ru-RU" alt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Rectangle 3"/>
          <p:cNvSpPr txBox="1">
            <a:spLocks noChangeArrowheads="1"/>
          </p:cNvSpPr>
          <p:nvPr/>
        </p:nvSpPr>
        <p:spPr bwMode="auto">
          <a:xfrm>
            <a:off x="0" y="1000125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Государственные органы и должностные лица, осуществляющие уголовный процесс: 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а)суд 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б)прокурор, начальник следственного подразделения, следователь, орган дознания, начальник органа дознания, лицо, производящее дознание.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Участники уголовного процесса, защищающие свои права и интересы: подозреваемый, обвиняемый, потерпевший, частный обвинитель, гражданский истец, гражданский ответчик.</a:t>
            </a:r>
          </a:p>
        </p:txBody>
      </p:sp>
    </p:spTree>
    <p:extLst>
      <p:ext uri="{BB962C8B-B14F-4D97-AF65-F5344CB8AC3E}">
        <p14:creationId xmlns:p14="http://schemas.microsoft.com/office/powerpoint/2010/main" val="19309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457200" y="404813"/>
            <a:ext cx="8435975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Участники уголовного процесса, защищающие представляемые права и интересы: защитник, законный представитель, представитель, представитель умершего подозреваемого, обвиняемого, лица, подлежащего привлечению в качестве подозреваемого, обвиняемого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endParaRPr lang="ru-RU" alt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 Иные участники уголовного процесса: секретарь судебного заседания, свидетель, адвокат свидетеля, эксперт, специалист, переводчик, понятой и др.</a:t>
            </a:r>
          </a:p>
        </p:txBody>
      </p:sp>
    </p:spTree>
    <p:extLst>
      <p:ext uri="{BB962C8B-B14F-4D97-AF65-F5344CB8AC3E}">
        <p14:creationId xmlns:p14="http://schemas.microsoft.com/office/powerpoint/2010/main" val="41976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 txBox="1">
            <a:spLocks noChangeArrowheads="1"/>
          </p:cNvSpPr>
          <p:nvPr/>
        </p:nvSpPr>
        <p:spPr bwMode="auto">
          <a:xfrm>
            <a:off x="2771775" y="0"/>
            <a:ext cx="6372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</a:t>
            </a:r>
          </a:p>
          <a:p>
            <a:pPr algn="just" eaLnBrk="0" hangingPunct="0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любой организованный на законных основаниях суд Республики Беларусь, рассматривающий уголовные дела коллегиально или единолично (п. 42 ст. 6 УПК).</a:t>
            </a:r>
          </a:p>
        </p:txBody>
      </p:sp>
      <p:pic>
        <p:nvPicPr>
          <p:cNvPr id="13315" name="Picture 3" descr="G:\Уголовныйт процесс\ТЕМА 4\суд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2627313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:\Уголовныйт процесс\ТЕМА 4\молот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627313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8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Уголовное дело должно быть рассмотрено судом по существу только в соответствии с УПК и на основе</a:t>
            </a:r>
          </a:p>
        </p:txBody>
      </p:sp>
      <p:sp>
        <p:nvSpPr>
          <p:cNvPr id="14339" name="Rectangle 5"/>
          <p:cNvSpPr txBox="1"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Соблюдения    подсудности конкретных уголовных дел</a:t>
            </a:r>
          </a:p>
          <a:p>
            <a:pPr algn="just" eaLnBrk="0" hangingPunct="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законного, независимого, компетентного и беспристрастного состава суда</a:t>
            </a:r>
          </a:p>
          <a:p>
            <a:pPr algn="just" eaLnBrk="0" hangingPunct="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Отвода судей</a:t>
            </a:r>
          </a:p>
          <a:p>
            <a:pPr algn="just" eaLnBrk="0" hangingPunct="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функции осуществления правосудия от функций обвинения и защиты</a:t>
            </a:r>
          </a:p>
        </p:txBody>
      </p:sp>
    </p:spTree>
    <p:extLst>
      <p:ext uri="{BB962C8B-B14F-4D97-AF65-F5344CB8AC3E}">
        <p14:creationId xmlns:p14="http://schemas.microsoft.com/office/powerpoint/2010/main" val="32554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2975</TotalTime>
  <Words>1489</Words>
  <Application>Microsoft Office PowerPoint</Application>
  <PresentationFormat>Экран (4:3)</PresentationFormat>
  <Paragraphs>250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Начальник следственного подразделения вправе</vt:lpstr>
      <vt:lpstr>Начальник следственного подразделения вправе</vt:lpstr>
      <vt:lpstr>Начальник следственного подразделения вправе</vt:lpstr>
      <vt:lpstr>Презентация PowerPoint</vt:lpstr>
      <vt:lpstr>Презентация PowerPoint</vt:lpstr>
      <vt:lpstr>Презентация PowerPoint</vt:lpstr>
      <vt:lpstr>ОРГАНЫ ДОЗНАНИЯ (ст.37 УПК)</vt:lpstr>
      <vt:lpstr>ОРГАНЫ ДОЗНАНИЯ (ст.37 УПК)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206</cp:revision>
  <dcterms:created xsi:type="dcterms:W3CDTF">2004-05-05T13:26:46Z</dcterms:created>
  <dcterms:modified xsi:type="dcterms:W3CDTF">2023-09-13T05:56:56Z</dcterms:modified>
</cp:coreProperties>
</file>