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  <p:sldMasterId id="2147483814" r:id="rId2"/>
  </p:sldMasterIdLst>
  <p:notesMasterIdLst>
    <p:notesMasterId r:id="rId25"/>
  </p:notesMasterIdLst>
  <p:handoutMasterIdLst>
    <p:handoutMasterId r:id="rId26"/>
  </p:handoutMasterIdLst>
  <p:sldIdLst>
    <p:sldId id="388" r:id="rId3"/>
    <p:sldId id="492" r:id="rId4"/>
    <p:sldId id="389" r:id="rId5"/>
    <p:sldId id="474" r:id="rId6"/>
    <p:sldId id="475" r:id="rId7"/>
    <p:sldId id="476" r:id="rId8"/>
    <p:sldId id="477" r:id="rId9"/>
    <p:sldId id="478" r:id="rId10"/>
    <p:sldId id="479" r:id="rId11"/>
    <p:sldId id="480" r:id="rId12"/>
    <p:sldId id="481" r:id="rId13"/>
    <p:sldId id="482" r:id="rId14"/>
    <p:sldId id="483" r:id="rId15"/>
    <p:sldId id="484" r:id="rId16"/>
    <p:sldId id="485" r:id="rId17"/>
    <p:sldId id="486" r:id="rId18"/>
    <p:sldId id="487" r:id="rId19"/>
    <p:sldId id="488" r:id="rId20"/>
    <p:sldId id="489" r:id="rId21"/>
    <p:sldId id="490" r:id="rId22"/>
    <p:sldId id="491" r:id="rId23"/>
    <p:sldId id="453" r:id="rId24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00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5" autoAdjust="0"/>
    <p:restoredTop sz="66087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ru-RU" smtClean="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946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be-BY"/>
              <a:t>Образец заголовка</a:t>
            </a:r>
          </a:p>
        </p:txBody>
      </p:sp>
      <p:sp>
        <p:nvSpPr>
          <p:cNvPr id="4946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be-BY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9CDC9F-1C53-45C1-841B-09309AEED11B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348EDA-26BE-4F75-BC74-BB2AFF588C20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32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684CA6-2F6D-4184-B7C0-33E4EDC343C4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7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EDD9A7-4EDE-4230-A4D4-29F5DF5073D9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53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4AA1DC-162C-4FAE-87C5-EC7073FFF291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47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DFDE19-E133-4653-865B-0431024D4484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77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1A4EFC-1A33-49EC-8542-49F3A1C6797F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60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27C177-2FEE-4D21-B416-CE6E1FFD84C5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6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9F8DB0-E97E-48C5-8036-3B8974E73698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27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B3BAF4-A7E7-495B-AF2B-E2523DA57B3E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26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76DF48-6FF3-48BF-A509-9615E181EACB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9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65CFCDB-CDE3-4B7F-8C12-7316CB5A6AF5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9357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49357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49357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ru-RU" smtClean="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49357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49357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9358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e-BY" smtClean="0"/>
              <a:t>Образец заголовка</a:t>
            </a:r>
          </a:p>
        </p:txBody>
      </p:sp>
      <p:sp>
        <p:nvSpPr>
          <p:cNvPr id="4935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4935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e-BY" smtClean="0"/>
              <a:t>Образец текста</a:t>
            </a:r>
          </a:p>
          <a:p>
            <a:pPr lvl="1"/>
            <a:r>
              <a:rPr lang="be-BY" smtClean="0"/>
              <a:t>Второй уровень</a:t>
            </a:r>
          </a:p>
          <a:p>
            <a:pPr lvl="2"/>
            <a:r>
              <a:rPr lang="be-BY" smtClean="0"/>
              <a:t>Третий уровень</a:t>
            </a:r>
          </a:p>
          <a:p>
            <a:pPr lvl="3"/>
            <a:r>
              <a:rPr lang="be-BY" smtClean="0"/>
              <a:t>Четвертый уровень</a:t>
            </a:r>
          </a:p>
          <a:p>
            <a:pPr lvl="4"/>
            <a:r>
              <a:rPr lang="be-BY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2204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284298" y="857251"/>
            <a:ext cx="7859702" cy="5143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4761412" cy="5143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039ADC0-5510-4642-BF4E-E8D72D9E62DB}"/>
              </a:ext>
            </a:extLst>
          </p:cNvPr>
          <p:cNvSpPr/>
          <p:nvPr/>
        </p:nvSpPr>
        <p:spPr>
          <a:xfrm flipH="1">
            <a:off x="9144000" y="5877272"/>
            <a:ext cx="108520" cy="98072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x-none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883977"/>
            <a:ext cx="1369762" cy="147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/>
            </a:extLst>
          </p:cNvPr>
          <p:cNvSpPr/>
          <p:nvPr/>
        </p:nvSpPr>
        <p:spPr>
          <a:xfrm>
            <a:off x="-14352" y="-28245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59546B-D670-4ED8-B7B6-0986EFE0A683}"/>
              </a:ext>
            </a:extLst>
          </p:cNvPr>
          <p:cNvSpPr txBox="1"/>
          <p:nvPr/>
        </p:nvSpPr>
        <p:spPr>
          <a:xfrm>
            <a:off x="3563888" y="2564905"/>
            <a:ext cx="5204028" cy="19620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>
              <a:defRPr/>
            </a:pPr>
            <a:r>
              <a:rPr lang="ru-RU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Принципы </a:t>
            </a:r>
            <a:r>
              <a:rPr lang="ru-RU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уголовного процесса </a:t>
            </a:r>
            <a:endParaRPr lang="ru-RU" sz="40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u="sng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6430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0005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Конституционные принципы</a:t>
            </a:r>
          </a:p>
          <a:p>
            <a:pPr algn="ctr">
              <a:defRPr/>
            </a:pPr>
            <a:endParaRPr lang="ru-RU" dirty="0">
              <a:solidFill>
                <a:srgbClr val="00051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714500"/>
            <a:ext cx="371475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 Законность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(ст</a:t>
            </a:r>
            <a:r>
              <a:rPr lang="ru-RU" dirty="0">
                <a:solidFill>
                  <a:srgbClr val="000514"/>
                </a:solidFill>
              </a:rPr>
              <a:t>. 8 УПК)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3000375"/>
            <a:ext cx="371475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 Публичность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(ст. 15 </a:t>
            </a:r>
            <a:r>
              <a:rPr lang="ru-RU" dirty="0">
                <a:solidFill>
                  <a:srgbClr val="000514"/>
                </a:solidFill>
              </a:rPr>
              <a:t>УПК)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429125"/>
            <a:ext cx="371475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Презумпции невиновности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(ст. 16 </a:t>
            </a:r>
            <a:r>
              <a:rPr lang="ru-RU" dirty="0">
                <a:solidFill>
                  <a:srgbClr val="000514"/>
                </a:solidFill>
              </a:rPr>
              <a:t>УПК)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5715000"/>
            <a:ext cx="371475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Неприкосновенности личности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(ст. 11 </a:t>
            </a:r>
            <a:r>
              <a:rPr lang="ru-RU" dirty="0">
                <a:solidFill>
                  <a:srgbClr val="000514"/>
                </a:solidFill>
              </a:rPr>
              <a:t>УПК)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29250" y="4429125"/>
            <a:ext cx="371475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Охраны личной жизни 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(ст</a:t>
            </a:r>
            <a:r>
              <a:rPr lang="ru-RU" dirty="0">
                <a:solidFill>
                  <a:srgbClr val="000514"/>
                </a:solidFill>
              </a:rPr>
              <a:t>. 13 УПК)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29250" y="3071813"/>
            <a:ext cx="371475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Уважения чести и достоинства личности </a:t>
            </a:r>
            <a:r>
              <a:rPr lang="ru-RU" dirty="0" smtClean="0">
                <a:solidFill>
                  <a:srgbClr val="000514"/>
                </a:solidFill>
              </a:rPr>
              <a:t>(ст</a:t>
            </a:r>
            <a:r>
              <a:rPr lang="ru-RU" dirty="0">
                <a:solidFill>
                  <a:srgbClr val="000514"/>
                </a:solidFill>
              </a:rPr>
              <a:t>. 12 УПК)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29250" y="1714500"/>
            <a:ext cx="371475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 Неприкосновенности жилища и иных законных владений </a:t>
            </a:r>
            <a:endParaRPr lang="ru-RU" b="1" dirty="0" smtClean="0">
              <a:solidFill>
                <a:srgbClr val="000514"/>
              </a:solidFill>
            </a:endParaRP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(ст</a:t>
            </a:r>
            <a:r>
              <a:rPr lang="ru-RU" dirty="0">
                <a:solidFill>
                  <a:srgbClr val="000514"/>
                </a:solidFill>
              </a:rPr>
              <a:t>. 14 УПК)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29250" y="5715000"/>
            <a:ext cx="371475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Обеспечения защиты прав и свобод граждан 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(ст</a:t>
            </a:r>
            <a:r>
              <a:rPr lang="ru-RU" dirty="0">
                <a:solidFill>
                  <a:srgbClr val="000514"/>
                </a:solidFill>
              </a:rPr>
              <a:t>. 10 УПК)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u="sng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6430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0005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Конституционные принципы</a:t>
            </a:r>
          </a:p>
          <a:p>
            <a:pPr algn="ctr">
              <a:defRPr/>
            </a:pPr>
            <a:endParaRPr lang="ru-RU" dirty="0">
              <a:solidFill>
                <a:srgbClr val="00051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714500"/>
            <a:ext cx="3714750" cy="13573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 Равенства граждан перед законом и равенства защиты их прав и законных интересов 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(ст</a:t>
            </a:r>
            <a:r>
              <a:rPr lang="ru-RU" dirty="0">
                <a:solidFill>
                  <a:srgbClr val="000514"/>
                </a:solidFill>
              </a:rPr>
              <a:t>. 20 УПК)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3429000"/>
            <a:ext cx="3714750" cy="13573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 Языка, на котором ведется производство по материалам и уголовному делу 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(ст. 21 </a:t>
            </a:r>
            <a:r>
              <a:rPr lang="ru-RU" dirty="0">
                <a:solidFill>
                  <a:srgbClr val="000514"/>
                </a:solidFill>
              </a:rPr>
              <a:t>УПК)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5214938"/>
            <a:ext cx="371475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Прокурорского надзора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(ст. 25 </a:t>
            </a:r>
            <a:r>
              <a:rPr lang="ru-RU" dirty="0">
                <a:solidFill>
                  <a:srgbClr val="000514"/>
                </a:solidFill>
              </a:rPr>
              <a:t>УПК)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29250" y="4429125"/>
            <a:ext cx="371475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Гласности судебного разбирательства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(ст</a:t>
            </a:r>
            <a:r>
              <a:rPr lang="ru-RU" dirty="0">
                <a:solidFill>
                  <a:srgbClr val="000514"/>
                </a:solidFill>
              </a:rPr>
              <a:t>. 23 УПК)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29250" y="3071813"/>
            <a:ext cx="371475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Независимости судей и подчинения их только закону 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(ст</a:t>
            </a:r>
            <a:r>
              <a:rPr lang="ru-RU" dirty="0">
                <a:solidFill>
                  <a:srgbClr val="000514"/>
                </a:solidFill>
              </a:rPr>
              <a:t>. 22 УПК)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29250" y="1714500"/>
            <a:ext cx="371475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 Осуществления правосудия только судом 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ст</a:t>
            </a:r>
            <a:r>
              <a:rPr lang="ru-RU" dirty="0">
                <a:solidFill>
                  <a:srgbClr val="000514"/>
                </a:solidFill>
              </a:rPr>
              <a:t>. 9 УПК)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29250" y="5715000"/>
            <a:ext cx="371475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Осуществления правосудия на основе состязательности и равенства сторон </a:t>
            </a:r>
          </a:p>
          <a:p>
            <a:pPr algn="ctr">
              <a:defRPr/>
            </a:pPr>
            <a:r>
              <a:rPr lang="ru-RU" dirty="0" smtClean="0">
                <a:solidFill>
                  <a:srgbClr val="000514"/>
                </a:solidFill>
              </a:rPr>
              <a:t>(ст</a:t>
            </a:r>
            <a:r>
              <a:rPr lang="ru-RU" dirty="0">
                <a:solidFill>
                  <a:srgbClr val="000514"/>
                </a:solidFill>
              </a:rPr>
              <a:t>. 24 УПК)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5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u="sng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6430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0005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принципы</a:t>
            </a:r>
          </a:p>
          <a:p>
            <a:pPr algn="ctr">
              <a:defRPr/>
            </a:pPr>
            <a:endParaRPr lang="ru-RU" dirty="0">
              <a:solidFill>
                <a:srgbClr val="00051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88" y="1785938"/>
            <a:ext cx="8572500" cy="13573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 Всестороннего, полного и объективного исследования обстоятельств дела </a:t>
            </a:r>
          </a:p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(</a:t>
            </a:r>
            <a:r>
              <a:rPr lang="ru-RU" dirty="0">
                <a:solidFill>
                  <a:srgbClr val="000514"/>
                </a:solidFill>
              </a:rPr>
              <a:t>ст. 18 УПК)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7188" y="3429000"/>
            <a:ext cx="8501062" cy="13573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 Оценки доказательств по внутреннему убеждению </a:t>
            </a:r>
          </a:p>
          <a:p>
            <a:pPr algn="ctr">
              <a:defRPr/>
            </a:pPr>
            <a:r>
              <a:rPr lang="ru-RU" dirty="0">
                <a:solidFill>
                  <a:srgbClr val="000514"/>
                </a:solidFill>
              </a:rPr>
              <a:t>(ст. 19 УПК)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50" y="5214938"/>
            <a:ext cx="857250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514"/>
                </a:solidFill>
              </a:rPr>
              <a:t>Обеспечения подозреваемому и обвиняемому права на защиту</a:t>
            </a:r>
          </a:p>
          <a:p>
            <a:pPr algn="ctr">
              <a:defRPr/>
            </a:pPr>
            <a:r>
              <a:rPr lang="ru-RU" dirty="0">
                <a:solidFill>
                  <a:srgbClr val="000514"/>
                </a:solidFill>
              </a:rPr>
              <a:t>(ст</a:t>
            </a:r>
            <a:r>
              <a:rPr lang="ru-RU" dirty="0" smtClean="0">
                <a:solidFill>
                  <a:srgbClr val="000514"/>
                </a:solidFill>
              </a:rPr>
              <a:t>. 17 </a:t>
            </a:r>
            <a:r>
              <a:rPr lang="ru-RU" dirty="0">
                <a:solidFill>
                  <a:srgbClr val="000514"/>
                </a:solidFill>
              </a:rPr>
              <a:t>УПК)</a:t>
            </a:r>
          </a:p>
        </p:txBody>
      </p:sp>
    </p:spTree>
    <p:extLst>
      <p:ext uri="{BB962C8B-B14F-4D97-AF65-F5344CB8AC3E}">
        <p14:creationId xmlns:p14="http://schemas.microsoft.com/office/powerpoint/2010/main" val="33052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Законность в уголовном процессе</a:t>
            </a:r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13079"/>
            <a:ext cx="8229600" cy="4525963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ru-RU" b="1" dirty="0" smtClean="0">
                <a:solidFill>
                  <a:schemeClr val="bg2"/>
                </a:solidFill>
              </a:rPr>
              <a:t>означает точное следование процессуальной норме, применение уголовно-процессуальных норм в точном соответствии с процессуальными полномочиями, предоставленными государственным органам и должностным лицам, соблюдение уголовно-процессуального закона всеми участниками уголовного процесса</a:t>
            </a:r>
            <a:r>
              <a:rPr lang="ru-RU" dirty="0" smtClean="0">
                <a:solidFill>
                  <a:schemeClr val="bg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4674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законности (ст.8 УПК)</a:t>
            </a:r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b="1" dirty="0" smtClean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суд, орган уголовного преследования при производстве по материалам и уголовному делу обязаны точно исполнять требования УПК.</a:t>
            </a:r>
          </a:p>
        </p:txBody>
      </p:sp>
    </p:spTree>
    <p:extLst>
      <p:ext uri="{BB962C8B-B14F-4D97-AF65-F5344CB8AC3E}">
        <p14:creationId xmlns:p14="http://schemas.microsoft.com/office/powerpoint/2010/main" val="17571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2800" b="1" u="sng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принципа законности влечет за собой следующие последствия: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 Признание доказательств, полученных с нарушением установленного законом порядка, не имеющими юридической силы;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 Отмену решений, принятых с нарушением закона;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 Возбуждение дисциплинарного производства в отношении, виновного в нарушении закона;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 Вынесение судом частного определения;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Возмещение вреда, причиненного лицу незаконными действиями органа, ведущего уголовный процесс;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 Уголовную ответственность виновных лиц.</a:t>
            </a:r>
          </a:p>
        </p:txBody>
      </p:sp>
    </p:spTree>
    <p:extLst>
      <p:ext uri="{BB962C8B-B14F-4D97-AF65-F5344CB8AC3E}">
        <p14:creationId xmlns:p14="http://schemas.microsoft.com/office/powerpoint/2010/main" val="410703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2800" dirty="0" smtClean="0"/>
              <a:t>	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 принципа публичности: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sz="2800" b="1" dirty="0" smtClean="0">
              <a:solidFill>
                <a:schemeClr val="bg2"/>
              </a:solidFill>
            </a:endParaRPr>
          </a:p>
          <a:p>
            <a:pPr algn="just" eaLnBrk="1" hangingPunct="1">
              <a:lnSpc>
                <a:spcPct val="80000"/>
              </a:lnSpc>
              <a:buClrTx/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Государство гарантирует каждому защиту от преступных посягательств.</a:t>
            </a:r>
          </a:p>
          <a:p>
            <a:pPr algn="just" eaLnBrk="1" hangingPunct="1">
              <a:lnSpc>
                <a:spcPct val="80000"/>
              </a:lnSpc>
              <a:buClrTx/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Государственные органы, должностные лица, уполномоченные осуществлять уголовное преследование, обязаны в пределах своей компетенции принимать необходимые меры по обнаружению преступлений и выявлению лиц, их совершивших, возбуждению уголовного дела, привлечению виновных к предусмотренной законом ответственности и созданию условий для постановления судом законного, обоснованного и справедливого приговора. </a:t>
            </a:r>
          </a:p>
        </p:txBody>
      </p:sp>
    </p:spTree>
    <p:extLst>
      <p:ext uri="{BB962C8B-B14F-4D97-AF65-F5344CB8AC3E}">
        <p14:creationId xmlns:p14="http://schemas.microsoft.com/office/powerpoint/2010/main" val="18162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/>
              <a:t>		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dirty="0" smtClean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Сущностью принципа публичности является обязанность государственных органов и должностных лиц реагировать на каждый факт обнаружения признаков преступления.</a:t>
            </a:r>
          </a:p>
        </p:txBody>
      </p:sp>
    </p:spTree>
    <p:extLst>
      <p:ext uri="{BB962C8B-B14F-4D97-AF65-F5344CB8AC3E}">
        <p14:creationId xmlns:p14="http://schemas.microsoft.com/office/powerpoint/2010/main" val="38822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2400" dirty="0" smtClean="0"/>
              <a:t>	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Сущность принципа презумпции невиновности  (ст.16 УПК):</a:t>
            </a:r>
          </a:p>
          <a:p>
            <a:pPr marL="609600" indent="-609600"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sz="2800" b="1" dirty="0" smtClean="0">
              <a:solidFill>
                <a:schemeClr val="bg2"/>
              </a:solidFill>
            </a:endParaRPr>
          </a:p>
          <a:p>
            <a:pPr marL="609600" indent="-609600" algn="just" eaLnBrk="1" hangingPunct="1">
              <a:lnSpc>
                <a:spcPct val="80000"/>
              </a:lnSpc>
              <a:buClrTx/>
              <a:defRPr/>
            </a:pPr>
            <a: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Лицо, обвиняемое в совершении преступления, считается невиновным, пока его виновность в совершении преступления не будет доказана в предусмотренном настоящим Кодексом порядке и не будет установлена вступившим в законную силу приговором суда.</a:t>
            </a:r>
          </a:p>
          <a:p>
            <a:pPr marL="609600" indent="-609600" algn="just" eaLnBrk="1" hangingPunct="1">
              <a:lnSpc>
                <a:spcPct val="80000"/>
              </a:lnSpc>
              <a:buClrTx/>
              <a:defRPr/>
            </a:pPr>
            <a: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2. Обвиняемый не обязан доказывать свою невиновность. Орган уголовного преследования, суд не вправе перелагать обязанность доказывания на обвиняемого.</a:t>
            </a:r>
          </a:p>
          <a:p>
            <a:pPr marL="609600" indent="-609600" algn="just" eaLnBrk="1" hangingPunct="1">
              <a:lnSpc>
                <a:spcPct val="80000"/>
              </a:lnSpc>
              <a:buClrTx/>
              <a:defRPr/>
            </a:pPr>
            <a: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3. Сомнения в обоснованности предъявленного обвинения толкуются в пользу обвиняемого.</a:t>
            </a:r>
          </a:p>
          <a:p>
            <a:pPr marL="609600" indent="-609600" algn="just" eaLnBrk="1" hangingPunct="1">
              <a:lnSpc>
                <a:spcPct val="80000"/>
              </a:lnSpc>
              <a:buClrTx/>
              <a:defRPr/>
            </a:pPr>
            <a:r>
              <a:rPr lang="ru-RU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Приговор не может быть основан на предположениях.</a:t>
            </a:r>
          </a:p>
        </p:txBody>
      </p:sp>
    </p:spTree>
    <p:extLst>
      <p:ext uri="{BB962C8B-B14F-4D97-AF65-F5344CB8AC3E}">
        <p14:creationId xmlns:p14="http://schemas.microsoft.com/office/powerpoint/2010/main" val="234836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Сущность принципа «Обеспечение подозреваемому, обвиняемому права на защиту» включает:</a:t>
            </a:r>
          </a:p>
          <a:p>
            <a:pPr algn="just" eaLnBrk="1" hangingPunct="1">
              <a:lnSpc>
                <a:spcPct val="80000"/>
              </a:lnSpc>
              <a:buClrTx/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совокупность уголовно-процессуальных прав, которыми наделены подозреваемый и обвиняемый для осуществления защиты соответственно, от возникшего подозрения или предъявленного обвинения (статьи 41, 43 УПК);</a:t>
            </a:r>
          </a:p>
          <a:p>
            <a:pPr algn="just" eaLnBrk="1" hangingPunct="1">
              <a:lnSpc>
                <a:spcPct val="80000"/>
              </a:lnSpc>
              <a:buClrTx/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подозреваемого и обвиняемого пользоваться для своей защиты помощью защитника (статьи 45 - 46 УПК);</a:t>
            </a:r>
          </a:p>
          <a:p>
            <a:pPr algn="just" eaLnBrk="1" hangingPunct="1">
              <a:lnSpc>
                <a:spcPct val="80000"/>
              </a:lnSpc>
              <a:buClrTx/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защитника для осуществления защиты подозреваемого и обвиняемого (статья 48 УПК).</a:t>
            </a:r>
          </a:p>
        </p:txBody>
      </p:sp>
    </p:spTree>
    <p:extLst>
      <p:ext uri="{BB962C8B-B14F-4D97-AF65-F5344CB8AC3E}">
        <p14:creationId xmlns:p14="http://schemas.microsoft.com/office/powerpoint/2010/main" val="102805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284298" y="857251"/>
            <a:ext cx="7859702" cy="5143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4761412" cy="5143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039ADC0-5510-4642-BF4E-E8D72D9E62DB}"/>
              </a:ext>
            </a:extLst>
          </p:cNvPr>
          <p:cNvSpPr/>
          <p:nvPr/>
        </p:nvSpPr>
        <p:spPr>
          <a:xfrm flipH="1">
            <a:off x="9144000" y="5877272"/>
            <a:ext cx="108520" cy="98072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x-none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82" y="1241257"/>
            <a:ext cx="1369762" cy="147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59546B-D670-4ED8-B7B6-0986EFE0A683}"/>
              </a:ext>
            </a:extLst>
          </p:cNvPr>
          <p:cNvSpPr txBox="1"/>
          <p:nvPr/>
        </p:nvSpPr>
        <p:spPr>
          <a:xfrm>
            <a:off x="376083" y="2564905"/>
            <a:ext cx="8391833" cy="13388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>
              <a:defRPr/>
            </a:pPr>
            <a:r>
              <a:rPr lang="ru-RU" sz="405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405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3: Принципы уголовного процесса </a:t>
            </a:r>
            <a:endParaRPr lang="ru-RU" sz="405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97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b="1" dirty="0" smtClean="0"/>
              <a:t>		</a:t>
            </a:r>
            <a:r>
              <a:rPr lang="ru-RU" sz="2800" b="1" u="sng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Всесторонность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 в уголовном процессе предполагает выяснение всех сторон юридически значимых обстоятельств по уголовному делу со всеми присущими им свойствами и их связей. </a:t>
            </a:r>
            <a:endParaRPr lang="en-US" sz="28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800" b="1" u="sng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Полнота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 – это исследование всех обстоятельств, входящих в предмет доказывания по уголовному делу. </a:t>
            </a:r>
            <a:r>
              <a:rPr lang="en-US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u="sng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Объективность</a:t>
            </a:r>
            <a:r>
              <a:rPr lang="ru-RU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 в уголовном процессе означает беспристрастное, непредвзятое отношение органа уголовного преследования и суда при собирании, проверке и оценке доказательств и при принятии процессуальных решений. (ст. 18 УПК)</a:t>
            </a:r>
          </a:p>
        </p:txBody>
      </p:sp>
    </p:spTree>
    <p:extLst>
      <p:ext uri="{BB962C8B-B14F-4D97-AF65-F5344CB8AC3E}">
        <p14:creationId xmlns:p14="http://schemas.microsoft.com/office/powerpoint/2010/main" val="42317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b="1" dirty="0" smtClean="0">
                <a:solidFill>
                  <a:schemeClr val="bg2"/>
                </a:solidFill>
              </a:rPr>
              <a:t>Оценка доказательств по внутреннему убеждению (ст.19 УПК)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ru-RU" b="1" dirty="0" smtClean="0">
                <a:solidFill>
                  <a:schemeClr val="bg2"/>
                </a:solidFill>
              </a:rPr>
              <a:t>		</a:t>
            </a:r>
            <a:r>
              <a:rPr lang="ru-RU" sz="2800" b="1" dirty="0" smtClean="0">
                <a:solidFill>
                  <a:schemeClr val="bg2"/>
                </a:solidFill>
              </a:rPr>
              <a:t>Суд, орган уголовного преследования оценивают доказательства, руководствуясь законом и своим внутренним убеждением, основанным на всестороннем, полном и объективном исследовании всех обстоятельств уголовного дела в их совокупности.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ru-RU" sz="2800" b="1" dirty="0" smtClean="0">
                <a:solidFill>
                  <a:schemeClr val="bg2"/>
                </a:solidFill>
              </a:rPr>
              <a:t>		Никакие доказательства для органа дознания, следователя, прокурора, суда не имеют заранее установленной силы.</a:t>
            </a:r>
          </a:p>
        </p:txBody>
      </p:sp>
    </p:spTree>
    <p:extLst>
      <p:ext uri="{BB962C8B-B14F-4D97-AF65-F5344CB8AC3E}">
        <p14:creationId xmlns:p14="http://schemas.microsoft.com/office/powerpoint/2010/main" val="405740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251463"/>
            <a:ext cx="8568952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классификация и значение принципов уголовного процесса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Конституционные принципы уголовного процесса: законность; публичность; презумпция невиновности; уважение чести и достоинства личности; обеспечение защиты прав и свобод граждан; неприкосновенность личности; неприкосновенность жилища и иных законных владений; язык, на котором ведется производство по материалам и уголовному делу; охрана личной жизни; равенство граждан перед законом и равенство защиты их прав и законных интересов; прокурорский надзор; гласность судебного разбирательства; осуществление правосудия только судом; независимость судей и подчинение их только закону; осуществление правосудия на основе состязательности и равенства сторон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уголовного процесса: всестороннее, полное и объективное исследование обстоятельств уголовного дела; оценка доказательств по внутреннему убеждению; обеспечение подозреваемому, обвиняемому права на защиту.</a:t>
            </a:r>
          </a:p>
          <a:p>
            <a:pPr indent="450850"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2205038"/>
            <a:ext cx="8075613" cy="850900"/>
          </a:xfrm>
        </p:spPr>
        <p:txBody>
          <a:bodyPr/>
          <a:lstStyle/>
          <a:p>
            <a:pPr eaLnBrk="1" hangingPunct="1"/>
            <a:r>
              <a:rPr lang="ru-RU" altLang="ru-RU" sz="54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принципов уголовного процесса:</a:t>
            </a:r>
            <a:endParaRPr lang="be-BY" altLang="ru-RU" sz="5400" dirty="0" smtClean="0"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8640762" cy="5688012"/>
          </a:xfrm>
        </p:spPr>
        <p:txBody>
          <a:bodyPr/>
          <a:lstStyle/>
          <a:p>
            <a:pPr marL="609600" indent="-609600" algn="just" eaLnBrk="1" hangingPunct="1">
              <a:buClrTx/>
            </a:pPr>
            <a:r>
              <a:rPr lang="ru-RU" altLang="ru-RU" sz="34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Закреплены в Конституции Республики Беларусь и уголовно-процессуальном законе.</a:t>
            </a:r>
          </a:p>
          <a:p>
            <a:pPr marL="609600" indent="-609600" algn="just" eaLnBrk="1" hangingPunct="1">
              <a:buClrTx/>
            </a:pPr>
            <a:r>
              <a:rPr lang="ru-RU" altLang="ru-RU" sz="34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Обеспечивают единство производства по всем материалам и уголовным делам и служат одной из гарантий законности деятельности его участников. </a:t>
            </a:r>
          </a:p>
          <a:p>
            <a:pPr marL="609600" indent="-609600" algn="just" eaLnBrk="1" hangingPunct="1">
              <a:buClrTx/>
            </a:pPr>
            <a:r>
              <a:rPr lang="ru-RU" altLang="ru-RU" sz="34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Они действуют на всех  стадиях уголовного процесса. </a:t>
            </a:r>
          </a:p>
        </p:txBody>
      </p:sp>
    </p:spTree>
    <p:extLst>
      <p:ext uri="{BB962C8B-B14F-4D97-AF65-F5344CB8AC3E}">
        <p14:creationId xmlns:p14="http://schemas.microsoft.com/office/powerpoint/2010/main" val="26236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8785225" cy="5218112"/>
          </a:xfrm>
        </p:spPr>
        <p:txBody>
          <a:bodyPr/>
          <a:lstStyle/>
          <a:p>
            <a:pPr marL="609600" indent="-609600" algn="just" eaLnBrk="1" hangingPunct="1">
              <a:buClrTx/>
              <a:defRPr/>
            </a:pPr>
            <a:r>
              <a:rPr lang="ru-RU" sz="34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полно принципы уголовного процесса реализуются на стадии судебного разбирательства, поэтому одновременно являются и принципами правосудия.</a:t>
            </a:r>
            <a:r>
              <a:rPr lang="ru-RU" sz="3400" b="1" u="sng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400" b="1" dirty="0" smtClean="0"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buClrTx/>
              <a:defRPr/>
            </a:pPr>
            <a:r>
              <a:rPr lang="ru-RU" sz="34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принципов уголовного процесса всегда рассматриваются как нарушение уголовно-процессуального закона, влекущее отмену принятого решения.</a:t>
            </a:r>
            <a:r>
              <a:rPr lang="ru-RU" sz="3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e-BY" sz="3400" b="1" dirty="0" smtClean="0"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569325" cy="586581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3600" b="1" dirty="0" smtClean="0"/>
              <a:t>    	</a:t>
            </a:r>
            <a:r>
              <a:rPr lang="ru-RU" sz="4000" b="1" u="sng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уголовного процесса</a:t>
            </a:r>
            <a:r>
              <a:rPr lang="ru-RU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закрепленные в Конституции и Уголовно-процессуальном Кодексе Республики Беларусь основополагающие положения (идеи), которые определяют построение всего уголовного процесса, его сущность и демократизм, обеспечивая выполнение стоящих перед ним задач.</a:t>
            </a:r>
            <a:endParaRPr lang="be-BY" sz="4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404813"/>
            <a:ext cx="8435975" cy="561657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sz="4000" b="1" dirty="0" smtClean="0"/>
              <a:t>	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принципов уголовного процесса: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ru-RU" sz="4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ctr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sz="4000" b="1" u="sng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источникам закрепления</a:t>
            </a:r>
          </a:p>
          <a:p>
            <a:pPr marL="609600" indent="-609600" algn="ctr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ru-RU" sz="4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ru-RU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Конституционные принципы</a:t>
            </a:r>
          </a:p>
          <a:p>
            <a:pPr marL="742950" indent="-74295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  <a:defRPr/>
            </a:pPr>
            <a:endParaRPr lang="ru-RU" sz="4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ru-RU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принципы уголовного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9824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u="sng" dirty="0" smtClean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dirty="0" smtClean="0"/>
              <a:t>	</a:t>
            </a:r>
            <a:r>
              <a:rPr lang="ru-RU" b="1" u="sng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сфере реализации (применения):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ru-RU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buClrTx/>
              <a:buFont typeface="Wingdings" panose="05000000000000000000" pitchFamily="2" charset="2"/>
              <a:buAutoNum type="arabicPeriod"/>
              <a:defRPr/>
            </a:pPr>
            <a:r>
              <a:rPr lang="ru-RU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 на всех стадиях уголовного процесса.</a:t>
            </a:r>
          </a:p>
          <a:p>
            <a:pPr marL="514350" indent="-514350" eaLnBrk="1" hangingPunct="1">
              <a:buClrTx/>
              <a:buFont typeface="Wingdings" panose="05000000000000000000" pitchFamily="2" charset="2"/>
              <a:buAutoNum type="arabicPeriod"/>
              <a:defRPr/>
            </a:pPr>
            <a:r>
              <a:rPr lang="ru-RU" sz="4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Осуществляемые только в судебных стадиях.</a:t>
            </a:r>
          </a:p>
        </p:txBody>
      </p:sp>
    </p:spTree>
    <p:extLst>
      <p:ext uri="{BB962C8B-B14F-4D97-AF65-F5344CB8AC3E}">
        <p14:creationId xmlns:p14="http://schemas.microsoft.com/office/powerpoint/2010/main" val="23205444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2958</TotalTime>
  <Words>523</Words>
  <Application>Microsoft Office PowerPoint</Application>
  <PresentationFormat>Экран (4:3)</PresentationFormat>
  <Paragraphs>99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1_Течение</vt:lpstr>
      <vt:lpstr>Презентация PowerPoint</vt:lpstr>
      <vt:lpstr>Презентация PowerPoint</vt:lpstr>
      <vt:lpstr>Презентация PowerPoint</vt:lpstr>
      <vt:lpstr>Признаки принципов уголовного процесса: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Законность в уголовном процессе</vt:lpstr>
      <vt:lpstr>Принцип законности (ст.8 УПК)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Павловец Г.А.</cp:lastModifiedBy>
  <cp:revision>199</cp:revision>
  <dcterms:created xsi:type="dcterms:W3CDTF">2004-05-05T13:26:46Z</dcterms:created>
  <dcterms:modified xsi:type="dcterms:W3CDTF">2023-09-13T05:55:03Z</dcterms:modified>
</cp:coreProperties>
</file>