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90" r:id="rId1"/>
    <p:sldMasterId id="2147483802" r:id="rId2"/>
  </p:sldMasterIdLst>
  <p:notesMasterIdLst>
    <p:notesMasterId r:id="rId19"/>
  </p:notesMasterIdLst>
  <p:handoutMasterIdLst>
    <p:handoutMasterId r:id="rId20"/>
  </p:handoutMasterIdLst>
  <p:sldIdLst>
    <p:sldId id="388" r:id="rId3"/>
    <p:sldId id="389" r:id="rId4"/>
    <p:sldId id="461" r:id="rId5"/>
    <p:sldId id="462" r:id="rId6"/>
    <p:sldId id="463" r:id="rId7"/>
    <p:sldId id="464" r:id="rId8"/>
    <p:sldId id="465" r:id="rId9"/>
    <p:sldId id="466" r:id="rId10"/>
    <p:sldId id="467" r:id="rId11"/>
    <p:sldId id="468" r:id="rId12"/>
    <p:sldId id="469" r:id="rId13"/>
    <p:sldId id="470" r:id="rId14"/>
    <p:sldId id="471" r:id="rId15"/>
    <p:sldId id="472" r:id="rId16"/>
    <p:sldId id="473" r:id="rId17"/>
    <p:sldId id="453" r:id="rId18"/>
  </p:sldIdLst>
  <p:sldSz cx="9144000" cy="6858000" type="screen4x3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00"/>
    <a:srgbClr val="FF9900"/>
    <a:srgbClr val="66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5" autoAdjust="0"/>
    <p:restoredTop sz="66087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FCF45A9-94D4-42F5-B5E0-9D73FE8247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770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F4206F1-B631-43D6-8466-E53B3A2F1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D5494-959A-4D94-BE8E-4CF4A01D86D6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305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7554AF-C7BC-44C9-BDE9-BB74C6386DCB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547530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7AA1E-46CF-4792-B0E8-E06C6C0218E4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71252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ru-RU" smtClean="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48 h 1906"/>
                <a:gd name="T4" fmla="*/ 5848 w 5740"/>
                <a:gd name="T5" fmla="*/ 1248 h 1906"/>
                <a:gd name="T6" fmla="*/ 584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9460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be-BY"/>
              <a:t>Образец заголовка</a:t>
            </a:r>
          </a:p>
        </p:txBody>
      </p:sp>
      <p:sp>
        <p:nvSpPr>
          <p:cNvPr id="49460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be-BY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88FA65-CE84-4B65-83F7-3731BC442173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80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611107-8DF4-4FE8-A946-47D4CD8C72A8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77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8F24414-151B-4BE6-9143-D555E5696B05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70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814EC1-7D85-4848-8E65-09B4EF267543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93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6739C4-FBF7-4E98-BBB5-8CD62A7AA235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99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6ADD77-14BA-47DC-BAF1-F7CB80DDCCF6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97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A05236-8A25-4132-A5F8-E8CF833DE8F4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53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FE9221-4852-408C-B9E8-E9E022BA2D1C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6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268DF2-7B3D-4807-8106-998E24A2FBF9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3444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01965D-99C3-49EF-A41C-589192DE24A4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086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6FAF521-D6C7-422B-B4A6-E8C8B67C89A7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923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AB2D6E-672E-4A06-B560-970F040A2B41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8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CAC24-3AFF-43BC-90DD-7762879655B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1441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D71D8-735F-448A-854A-782F7D71D20A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6469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07C31-366B-4243-A72B-FCD6FE6FA66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1157477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63F1E-F171-473A-9464-6985FE075EA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412920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0A2844-3249-4A45-9A5D-44BCEFC938D8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5063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9A3FF4-9FE8-4839-B933-6334BD563A2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4272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A1D09-7413-46BF-849B-2D70A9CB0287}" type="slidenum">
              <a:rPr lang="be-BY" smtClean="0"/>
              <a:pPr>
                <a:defRPr/>
              </a:pPr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55149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826AA6D-A74E-4B1D-895D-4E64D24B8F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0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686EFC-A3AE-435F-938F-034DFB2B0FAB}" type="slidenum">
              <a:rPr lang="be-BY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be-BY" altLang="ru-RU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9357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49357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49357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ru-RU" smtClean="0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  <p:sp>
            <p:nvSpPr>
              <p:cNvPr id="49357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srgbClr val="FFFFFF"/>
                  </a:solidFill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49357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48 h 1906"/>
                <a:gd name="T4" fmla="*/ 5848 w 5740"/>
                <a:gd name="T5" fmla="*/ 1248 h 1906"/>
                <a:gd name="T6" fmla="*/ 584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49358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e-BY" smtClean="0"/>
              <a:t>Образец заголовка</a:t>
            </a:r>
          </a:p>
        </p:txBody>
      </p:sp>
      <p:sp>
        <p:nvSpPr>
          <p:cNvPr id="4935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be-BY">
              <a:solidFill>
                <a:srgbClr val="FFFFFF"/>
              </a:solidFill>
            </a:endParaRPr>
          </a:p>
        </p:txBody>
      </p:sp>
      <p:sp>
        <p:nvSpPr>
          <p:cNvPr id="4935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e-BY" smtClean="0"/>
              <a:t>Образец текста</a:t>
            </a:r>
          </a:p>
          <a:p>
            <a:pPr lvl="1"/>
            <a:r>
              <a:rPr lang="be-BY" smtClean="0"/>
              <a:t>Второй уровень</a:t>
            </a:r>
          </a:p>
          <a:p>
            <a:pPr lvl="2"/>
            <a:r>
              <a:rPr lang="be-BY" smtClean="0"/>
              <a:t>Третий уровень</a:t>
            </a:r>
          </a:p>
          <a:p>
            <a:pPr lvl="3"/>
            <a:r>
              <a:rPr lang="be-BY" smtClean="0"/>
              <a:t>Четвертый уровень</a:t>
            </a:r>
          </a:p>
          <a:p>
            <a:pPr lvl="4"/>
            <a:r>
              <a:rPr lang="be-BY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878303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ED8E4DA-6DAE-45A2-99AB-57F81DC7E1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t="16739" r="10398" b="16738"/>
          <a:stretch/>
        </p:blipFill>
        <p:spPr>
          <a:xfrm>
            <a:off x="1284298" y="857251"/>
            <a:ext cx="7859702" cy="51434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19F817A-46A0-4B21-90B1-11235B156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7250"/>
            <a:ext cx="4761412" cy="514361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039ADC0-5510-4642-BF4E-E8D72D9E62DB}"/>
              </a:ext>
            </a:extLst>
          </p:cNvPr>
          <p:cNvSpPr/>
          <p:nvPr/>
        </p:nvSpPr>
        <p:spPr>
          <a:xfrm flipH="1">
            <a:off x="9144000" y="5877272"/>
            <a:ext cx="108520" cy="980728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x-none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FE3FFF5-DB3D-4AB1-8F7C-B7B95237C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857251"/>
            <a:ext cx="1369762" cy="1473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-1" y="-24492"/>
            <a:ext cx="9163050" cy="68580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sz="3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59546B-D670-4ED8-B7B6-0986EFE0A683}"/>
              </a:ext>
            </a:extLst>
          </p:cNvPr>
          <p:cNvSpPr txBox="1"/>
          <p:nvPr/>
        </p:nvSpPr>
        <p:spPr>
          <a:xfrm>
            <a:off x="3563888" y="2564905"/>
            <a:ext cx="5204028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prstMaterial="dkEdge">
              <a:bevelT w="38100" h="38100"/>
            </a:sp3d>
          </a:bodyPr>
          <a:lstStyle/>
          <a:p>
            <a:pPr algn="ctr">
              <a:defRPr/>
            </a:pPr>
            <a:r>
              <a:rPr lang="ru-RU" sz="405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</a:t>
            </a:r>
            <a:r>
              <a:rPr lang="ru-RU" sz="405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2.</a:t>
            </a:r>
          </a:p>
          <a:p>
            <a:pPr algn="ctr">
              <a:defRPr/>
            </a:pPr>
            <a:r>
              <a:rPr lang="ru-RU" sz="405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5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Уголовно-процессуальное право </a:t>
            </a:r>
            <a:endParaRPr lang="ru-RU" sz="405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ClrTx/>
              <a:defRPr/>
            </a:pPr>
            <a:r>
              <a:rPr lang="ru-RU" b="1" dirty="0" smtClean="0">
                <a:solidFill>
                  <a:schemeClr val="bg2"/>
                </a:solidFill>
              </a:rPr>
              <a:t>Функция прокурорского надзора </a:t>
            </a:r>
            <a:r>
              <a:rPr lang="ru-RU" dirty="0" smtClean="0">
                <a:solidFill>
                  <a:schemeClr val="bg2"/>
                </a:solidFill>
              </a:rPr>
              <a:t>заключается в деятельности прокурора за производством по материалам и уголовным делам, а также за деятельностью суда, вынесшего решение по делу. </a:t>
            </a:r>
          </a:p>
          <a:p>
            <a:pPr algn="just" eaLnBrk="1" hangingPunct="1">
              <a:lnSpc>
                <a:spcPct val="90000"/>
              </a:lnSpc>
              <a:buClrTx/>
              <a:defRPr/>
            </a:pPr>
            <a:r>
              <a:rPr lang="ru-RU" b="1" dirty="0" smtClean="0">
                <a:solidFill>
                  <a:schemeClr val="bg2"/>
                </a:solidFill>
              </a:rPr>
              <a:t>Функция разрешения дела </a:t>
            </a:r>
            <a:r>
              <a:rPr lang="ru-RU" dirty="0" smtClean="0">
                <a:solidFill>
                  <a:schemeClr val="bg2"/>
                </a:solidFill>
              </a:rPr>
              <a:t>выполняется судом в судебном заседании на основе гласного, непосредственного, устного и непрерывного судебного разбирательства. Ее задача – установления виновности или невиновности обвиняемого и постановление законного и обоснованного приговора. </a:t>
            </a:r>
          </a:p>
        </p:txBody>
      </p:sp>
    </p:spTree>
    <p:extLst>
      <p:ext uri="{BB962C8B-B14F-4D97-AF65-F5344CB8AC3E}">
        <p14:creationId xmlns:p14="http://schemas.microsoft.com/office/powerpoint/2010/main" val="84625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88913"/>
            <a:ext cx="8640763" cy="6408737"/>
          </a:xfrm>
        </p:spPr>
        <p:txBody>
          <a:bodyPr/>
          <a:lstStyle/>
          <a:p>
            <a:pPr algn="just">
              <a:defRPr/>
            </a:pPr>
            <a:r>
              <a:rPr lang="ru-RU" sz="3400" b="1" dirty="0">
                <a:solidFill>
                  <a:schemeClr val="bg2"/>
                </a:solidFill>
                <a:effectLst/>
              </a:rPr>
              <a:t>Уголовно-процессуальное право</a:t>
            </a:r>
            <a:r>
              <a:rPr lang="ru-RU" sz="3400" b="1" dirty="0">
                <a:solidFill>
                  <a:schemeClr val="bg2"/>
                </a:solidFill>
              </a:rPr>
              <a:t> - отрасль права, представляющая собой систему социально обусловленных правовых норм, регулирующих деятельность органов дознания, следствия, прокуратуры и суда при производстве по материалам и уголовным делам, права и обязанности физических и юридических лиц, участвующих в уголовном процессе, и возникающие в стадиях возбуждения, расследования и разрешения уголовных дел и правоотношения.</a:t>
            </a:r>
            <a:endParaRPr lang="be-BY" sz="3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7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075613" cy="850900"/>
          </a:xfrm>
        </p:spPr>
        <p:txBody>
          <a:bodyPr/>
          <a:lstStyle/>
          <a:p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уголовно-процессуального права:</a:t>
            </a:r>
            <a:endParaRPr lang="be-BY" altLang="ru-RU" sz="4000" dirty="0" smtClean="0"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39888"/>
            <a:ext cx="8785225" cy="5218112"/>
          </a:xfrm>
        </p:spPr>
        <p:txBody>
          <a:bodyPr/>
          <a:lstStyle/>
          <a:p>
            <a:pPr algn="just">
              <a:buClrTx/>
            </a:pPr>
            <a:r>
              <a:rPr lang="ru-RU" altLang="ru-RU" sz="36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применение уголовно-правовых норм;</a:t>
            </a:r>
          </a:p>
          <a:p>
            <a:pPr algn="just">
              <a:buClrTx/>
            </a:pPr>
            <a:r>
              <a:rPr lang="ru-RU" altLang="ru-RU" sz="36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закрепляет их полномочия и функции в уголовном процессе при расследовании, рассмотрении и разрешении уголовных дел;</a:t>
            </a:r>
          </a:p>
          <a:p>
            <a:pPr algn="just">
              <a:buClrTx/>
            </a:pPr>
            <a:r>
              <a:rPr lang="ru-RU" altLang="ru-RU" sz="36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устанавливает основания, условия, и виды применения мер принуждения;</a:t>
            </a:r>
          </a:p>
        </p:txBody>
      </p:sp>
    </p:spTree>
    <p:extLst>
      <p:ext uri="{BB962C8B-B14F-4D97-AF65-F5344CB8AC3E}">
        <p14:creationId xmlns:p14="http://schemas.microsoft.com/office/powerpoint/2010/main" val="89822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075613" cy="850900"/>
          </a:xfrm>
        </p:spPr>
        <p:txBody>
          <a:bodyPr/>
          <a:lstStyle/>
          <a:p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уголовно-процессуального права:</a:t>
            </a:r>
            <a:endParaRPr lang="be-BY" altLang="ru-RU" sz="4000" dirty="0" smtClean="0"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96975"/>
            <a:ext cx="8964612" cy="5218113"/>
          </a:xfrm>
        </p:spPr>
        <p:txBody>
          <a:bodyPr/>
          <a:lstStyle/>
          <a:p>
            <a:pPr algn="just">
              <a:buClrTx/>
            </a:pPr>
            <a:r>
              <a:rPr lang="ru-RU" altLang="ru-RU" sz="28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 порядок судебной защиты граждан от посягательств на их жизнь и здоровье, имущество и личную свободу, на честь и достоинство;</a:t>
            </a:r>
          </a:p>
          <a:p>
            <a:pPr algn="just">
              <a:lnSpc>
                <a:spcPct val="90000"/>
              </a:lnSpc>
              <a:buClrTx/>
            </a:pPr>
            <a:r>
              <a:rPr lang="ru-RU" altLang="ru-RU" sz="28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создает порядок и условия деятельности, ограждающие невиновного от привлечения к уголовной ответственности и наказания, а в случае незаконного привлечения к ответственности гарантирует отмену состоявшегося решения и реабилитацию лица, необоснованно привлеченного к </a:t>
            </a:r>
            <a:r>
              <a:rPr lang="ru-RU" altLang="ru-RU" sz="2800" b="1" dirty="0" err="1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ответственности.</a:t>
            </a:r>
            <a:r>
              <a:rPr lang="ru-RU" altLang="ru-RU" sz="2800" b="1" dirty="0" err="1" smtClean="0">
                <a:effectLst/>
                <a:latin typeface="Arial Unicode MS" panose="020B0604020202020204" pitchFamily="34" charset="-128"/>
              </a:rPr>
              <a:t>ответственности</a:t>
            </a:r>
            <a:r>
              <a:rPr lang="ru-RU" altLang="ru-RU" sz="2800" b="1" dirty="0" smtClean="0">
                <a:effectLst/>
                <a:latin typeface="Arial Unicode MS" panose="020B0604020202020204" pitchFamily="34" charset="-128"/>
              </a:rPr>
              <a:t>;</a:t>
            </a:r>
            <a:endParaRPr lang="be-BY" altLang="ru-RU" sz="2800" b="1" dirty="0" smtClean="0">
              <a:effectLst/>
              <a:latin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276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0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476250"/>
            <a:ext cx="8075612" cy="850900"/>
          </a:xfrm>
        </p:spPr>
        <p:txBody>
          <a:bodyPr/>
          <a:lstStyle/>
          <a:p>
            <a:r>
              <a:rPr lang="ru-RU" altLang="ru-RU" sz="40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уголовно-процессуального права:</a:t>
            </a:r>
            <a:endParaRPr lang="be-BY" altLang="ru-RU" sz="4000" dirty="0" smtClean="0"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00213"/>
            <a:ext cx="8964612" cy="4643437"/>
          </a:xfrm>
        </p:spPr>
        <p:txBody>
          <a:bodyPr/>
          <a:lstStyle/>
          <a:p>
            <a:pPr algn="just">
              <a:buClrTx/>
              <a:defRPr/>
            </a:pPr>
            <a:r>
              <a:rPr lang="ru-RU" sz="33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 воспитательное воздействие на граждан;</a:t>
            </a:r>
          </a:p>
          <a:p>
            <a:pPr algn="just">
              <a:buClrTx/>
              <a:defRPr/>
            </a:pPr>
            <a:r>
              <a:rPr lang="ru-RU" sz="33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</a:t>
            </a:r>
            <a:r>
              <a:rPr lang="ru-RU" sz="3300" b="1" dirty="0" err="1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правовосстановительные</a:t>
            </a:r>
            <a:r>
              <a:rPr lang="ru-RU" sz="3300" b="1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300" b="1" dirty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карательные санкции, обеспечивающие соблюдение правовых предписаний.</a:t>
            </a:r>
            <a:r>
              <a:rPr lang="ru-RU" sz="33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e-BY" sz="33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74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8424862" cy="6119813"/>
          </a:xfrm>
        </p:spPr>
        <p:txBody>
          <a:bodyPr/>
          <a:lstStyle/>
          <a:p>
            <a:pPr algn="just">
              <a:defRPr/>
            </a:pPr>
            <a:r>
              <a:rPr lang="ru-RU" sz="4400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уголовно-процессуального права</a:t>
            </a:r>
            <a:br>
              <a:rPr lang="ru-RU" sz="4400" u="sng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solidFill>
                  <a:schemeClr val="bg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нормативные акты, регулирующие уголовно-процессуальные отношения, складывающие в процессе уголовного производства.</a:t>
            </a:r>
            <a:endParaRPr lang="be-BY" sz="4400" dirty="0" smtClean="0">
              <a:solidFill>
                <a:schemeClr val="bg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7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3159224"/>
          </a:xfr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>
              <a:defRPr/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23528" y="97575"/>
            <a:ext cx="8568952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Уголовно-процессуальное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Республики Беларусь, его понятие, предмет и место в системе других отраслей права. Источники уголовно- процессуального права, их понятие и система.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Беларусь – основа уголовно-процессуального законодательства. Международные договоры Республики Беларусь, определяющие права и свободы человека и гражданина как источники уголовно-процессуального права.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Уголовно-процессуальный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кодекс, его задачи, структура и общая характеристика.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уголовно-процессуального закона в пространстве, по лицам и во времени. Уголовно-процессуальные отношения, их особенности. Уголовно- процессуальные нормы, их виды и структура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0850"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>
              <a:defRPr/>
            </a:pPr>
            <a:r>
              <a:rPr lang="ru-RU" sz="4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Наука уголовного процесса – это</a:t>
            </a: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be-BY" sz="40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435975" cy="4495800"/>
          </a:xfrm>
        </p:spPr>
        <p:txBody>
          <a:bodyPr/>
          <a:lstStyle/>
          <a:p>
            <a:pPr algn="just" eaLnBrk="1" hangingPunct="1">
              <a:buClrTx/>
              <a:defRPr/>
            </a:pP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отрасль юридической науки, исследующая вопросы процессуальной теории, проблемы уголовно-процессуального права, закономерности развития уголовного процесса. </a:t>
            </a:r>
          </a:p>
          <a:p>
            <a:pPr algn="just" eaLnBrk="1" hangingPunct="1">
              <a:buClrTx/>
              <a:defRPr/>
            </a:pP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совокупность правовых взглядов, представлений и идей.</a:t>
            </a:r>
            <a:endParaRPr lang="be-BY" sz="40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93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61759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Предмет</a:t>
            </a:r>
            <a:r>
              <a:rPr lang="ru-RU" sz="40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науки уголовного процесса :</a:t>
            </a:r>
            <a:r>
              <a:rPr lang="be-BY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40767"/>
            <a:ext cx="8497887" cy="4237707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ClrTx/>
            </a:pPr>
            <a:r>
              <a:rPr lang="ru-RU" altLang="ru-RU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нормы действующего уголовно-процессуального права;</a:t>
            </a:r>
          </a:p>
          <a:p>
            <a:pPr algn="just" eaLnBrk="1" hangingPunct="1">
              <a:lnSpc>
                <a:spcPct val="90000"/>
              </a:lnSpc>
              <a:buClrTx/>
            </a:pPr>
            <a:r>
              <a:rPr lang="ru-RU" altLang="ru-RU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деятельность органов уголовного преследования, суда и других </a:t>
            </a:r>
          </a:p>
          <a:p>
            <a:pPr algn="just" eaLnBrk="1" hangingPunct="1">
              <a:lnSpc>
                <a:spcPct val="90000"/>
              </a:lnSpc>
              <a:buClrTx/>
            </a:pPr>
            <a:r>
              <a:rPr lang="ru-RU" altLang="ru-RU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участников уголовного процесса;</a:t>
            </a:r>
          </a:p>
          <a:p>
            <a:pPr algn="just" eaLnBrk="1" hangingPunct="1">
              <a:lnSpc>
                <a:spcPct val="90000"/>
              </a:lnSpc>
              <a:buClrTx/>
            </a:pPr>
            <a:r>
              <a:rPr lang="ru-RU" altLang="ru-RU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уголовно-процессуальные правоотношения, складывающиеся между участниками уголовного процесса;</a:t>
            </a:r>
          </a:p>
          <a:p>
            <a:pPr algn="just" eaLnBrk="1" hangingPunct="1">
              <a:lnSpc>
                <a:spcPct val="90000"/>
              </a:lnSpc>
              <a:buClrTx/>
            </a:pPr>
            <a:r>
              <a:rPr lang="ru-RU" altLang="ru-RU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 история развития уголовного процесса;</a:t>
            </a:r>
          </a:p>
          <a:p>
            <a:pPr algn="just" eaLnBrk="1" hangingPunct="1">
              <a:lnSpc>
                <a:spcPct val="90000"/>
              </a:lnSpc>
              <a:buClrTx/>
            </a:pPr>
            <a:r>
              <a:rPr lang="ru-RU" altLang="ru-RU" b="1" dirty="0" smtClean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rPr>
              <a:t>уголовный процесс других государств</a:t>
            </a:r>
            <a:r>
              <a:rPr lang="ru-RU" altLang="ru-RU" b="1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be-BY" altLang="ru-RU" sz="3600" b="1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49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4213" y="620713"/>
            <a:ext cx="7991475" cy="540067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ru-RU" sz="4800" b="1" dirty="0" smtClean="0">
                <a:solidFill>
                  <a:schemeClr val="bg2"/>
                </a:solidFill>
                <a:latin typeface="Arial Narrow" pitchFamily="34" charset="0"/>
              </a:rPr>
              <a:t>Разработка актуальных проблем науки уголовного процесса должна проводиться на базе неразрывной связи теории и практики, комплексного исследования научных проблем, использования выводов других наук</a:t>
            </a:r>
            <a:r>
              <a:rPr lang="ru-RU" sz="4800" dirty="0" smtClean="0">
                <a:solidFill>
                  <a:schemeClr val="bg2"/>
                </a:solidFill>
                <a:latin typeface="Arial Narrow" pitchFamily="34" charset="0"/>
              </a:rPr>
              <a:t>. </a:t>
            </a:r>
            <a:endParaRPr lang="be-BY" sz="4800" dirty="0" smtClean="0">
              <a:solidFill>
                <a:schemeClr val="bg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17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b="1" dirty="0" smtClean="0"/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en-US" b="1" dirty="0" smtClean="0"/>
              <a:t>	</a:t>
            </a:r>
            <a:r>
              <a:rPr lang="ru-RU" sz="4000" b="1" dirty="0" smtClean="0">
                <a:solidFill>
                  <a:schemeClr val="bg2"/>
                </a:solidFill>
              </a:rPr>
              <a:t>Под уголовно-процессуальными функциями следует понимать как основные (различные) направления деятельности участников уголовного процесса, так и исполнение их обязанностей. </a:t>
            </a:r>
          </a:p>
        </p:txBody>
      </p:sp>
    </p:spTree>
    <p:extLst>
      <p:ext uri="{BB962C8B-B14F-4D97-AF65-F5344CB8AC3E}">
        <p14:creationId xmlns:p14="http://schemas.microsoft.com/office/powerpoint/2010/main" val="308090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 algn="ctr"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b="1" dirty="0" smtClean="0">
                <a:solidFill>
                  <a:schemeClr val="bg2"/>
                </a:solidFill>
              </a:rPr>
              <a:t>Виды уголовно-процессуальных функций: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b="1" dirty="0" smtClean="0">
                <a:solidFill>
                  <a:schemeClr val="bg2"/>
                </a:solidFill>
              </a:rPr>
              <a:t>1. уголовного преследования; 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b="1" dirty="0" smtClean="0">
                <a:solidFill>
                  <a:schemeClr val="bg2"/>
                </a:solidFill>
              </a:rPr>
              <a:t>2. обвинения; 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b="1" dirty="0" smtClean="0">
                <a:solidFill>
                  <a:schemeClr val="bg2"/>
                </a:solidFill>
              </a:rPr>
              <a:t>3. защиты; 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b="1" dirty="0" smtClean="0">
                <a:solidFill>
                  <a:schemeClr val="bg2"/>
                </a:solidFill>
              </a:rPr>
              <a:t>4. прокурорского надзора;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b="1" dirty="0" smtClean="0">
                <a:solidFill>
                  <a:schemeClr val="bg2"/>
                </a:solidFill>
              </a:rPr>
              <a:t>5. разрешения уголовного дела;</a:t>
            </a:r>
          </a:p>
          <a:p>
            <a:pPr eaLnBrk="1" hangingPunct="1">
              <a:buClrTx/>
              <a:buFont typeface="Wingdings" panose="05000000000000000000" pitchFamily="2" charset="2"/>
              <a:buChar char="§"/>
              <a:defRPr/>
            </a:pPr>
            <a:r>
              <a:rPr lang="ru-RU" b="1" dirty="0" smtClean="0">
                <a:solidFill>
                  <a:schemeClr val="bg2"/>
                </a:solidFill>
              </a:rPr>
              <a:t>6. вспомогательная.</a:t>
            </a:r>
            <a:endParaRPr lang="ru-RU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ru-RU" b="1" dirty="0" smtClean="0"/>
              <a:t>	</a:t>
            </a:r>
            <a:r>
              <a:rPr lang="ru-RU" b="1" dirty="0" smtClean="0">
                <a:solidFill>
                  <a:schemeClr val="bg2"/>
                </a:solidFill>
              </a:rPr>
              <a:t>Функция уголовного преследования –</a:t>
            </a:r>
            <a:r>
              <a:rPr lang="ru-RU" dirty="0" smtClean="0">
                <a:solidFill>
                  <a:schemeClr val="bg2"/>
                </a:solidFill>
              </a:rPr>
              <a:t> включает в себя деятельность органов уголовного преследования по реагированию на совершенные или готовящиеся общественно опасные деяния в виде возбуждения уголовных дел в пределах своей компетенции, производства предварительного расследования, установления всех обстоятельств, входящих в предмет доказывания. </a:t>
            </a:r>
          </a:p>
        </p:txBody>
      </p:sp>
    </p:spTree>
    <p:extLst>
      <p:ext uri="{BB962C8B-B14F-4D97-AF65-F5344CB8AC3E}">
        <p14:creationId xmlns:p14="http://schemas.microsoft.com/office/powerpoint/2010/main" val="34419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pPr eaLnBrk="1" hangingPunct="1">
              <a:buClrTx/>
              <a:defRPr/>
            </a:pPr>
            <a:r>
              <a:rPr lang="ru-RU" b="1" dirty="0" smtClean="0">
                <a:solidFill>
                  <a:schemeClr val="bg2"/>
                </a:solidFill>
              </a:rPr>
              <a:t>Функция обвинения</a:t>
            </a:r>
            <a:r>
              <a:rPr lang="ru-RU" dirty="0" smtClean="0">
                <a:solidFill>
                  <a:schemeClr val="bg2"/>
                </a:solidFill>
              </a:rPr>
              <a:t> решает задачу уголовного преследования     и справедливого наказания лиц, совершивших преступления, вина которых доказана. </a:t>
            </a:r>
          </a:p>
          <a:p>
            <a:pPr eaLnBrk="1" hangingPunct="1">
              <a:buClrTx/>
              <a:defRPr/>
            </a:pPr>
            <a:r>
              <a:rPr lang="ru-RU" b="1" dirty="0" smtClean="0">
                <a:solidFill>
                  <a:schemeClr val="bg2"/>
                </a:solidFill>
              </a:rPr>
              <a:t>Функция защиты </a:t>
            </a:r>
            <a:r>
              <a:rPr lang="ru-RU" dirty="0" smtClean="0">
                <a:solidFill>
                  <a:schemeClr val="bg2"/>
                </a:solidFill>
              </a:rPr>
              <a:t>решает задачу защиты подозреваемого и обвиняемого от необоснованного подозрения или обвинения. </a:t>
            </a:r>
          </a:p>
        </p:txBody>
      </p:sp>
    </p:spTree>
    <p:extLst>
      <p:ext uri="{BB962C8B-B14F-4D97-AF65-F5344CB8AC3E}">
        <p14:creationId xmlns:p14="http://schemas.microsoft.com/office/powerpoint/2010/main" val="76180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2939</TotalTime>
  <Words>514</Words>
  <Application>Microsoft Office PowerPoint</Application>
  <PresentationFormat>Экран (4:3)</PresentationFormat>
  <Paragraphs>45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Течение</vt:lpstr>
      <vt:lpstr>Презентация PowerPoint</vt:lpstr>
      <vt:lpstr>Презентация PowerPoint</vt:lpstr>
      <vt:lpstr>Наука уголовного процесса – это </vt:lpstr>
      <vt:lpstr>Предмет науки уголовного процесса 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Значение уголовно-процессуального права:</vt:lpstr>
      <vt:lpstr>Значение уголовно-процессуального права:</vt:lpstr>
      <vt:lpstr>Значение уголовно-процессуального права:</vt:lpstr>
      <vt:lpstr>Источники уголовно-процессуального права  – это нормативные акты, регулирующие уголовно-процессуальные отношения, складывающие в процессе уголовного производства.</vt:lpstr>
      <vt:lpstr>Благодарю за внимание!</vt:lpstr>
    </vt:vector>
  </TitlesOfParts>
  <Company>СЭФ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Производство по уголовным делам частного производства</dc:title>
  <dc:creator>Уважаемый Перец</dc:creator>
  <cp:lastModifiedBy>Павловец Г.А.</cp:lastModifiedBy>
  <cp:revision>185</cp:revision>
  <dcterms:created xsi:type="dcterms:W3CDTF">2004-05-05T13:26:46Z</dcterms:created>
  <dcterms:modified xsi:type="dcterms:W3CDTF">2023-09-13T05:53:20Z</dcterms:modified>
</cp:coreProperties>
</file>