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</p:sldMasterIdLst>
  <p:notesMasterIdLst>
    <p:notesMasterId r:id="rId21"/>
  </p:notesMasterIdLst>
  <p:handoutMasterIdLst>
    <p:handoutMasterId r:id="rId22"/>
  </p:handoutMasterIdLst>
  <p:sldIdLst>
    <p:sldId id="491" r:id="rId2"/>
    <p:sldId id="490" r:id="rId3"/>
    <p:sldId id="456" r:id="rId4"/>
    <p:sldId id="461" r:id="rId5"/>
    <p:sldId id="462" r:id="rId6"/>
    <p:sldId id="463" r:id="rId7"/>
    <p:sldId id="464" r:id="rId8"/>
    <p:sldId id="465" r:id="rId9"/>
    <p:sldId id="466" r:id="rId10"/>
    <p:sldId id="467" r:id="rId11"/>
    <p:sldId id="468" r:id="rId12"/>
    <p:sldId id="469" r:id="rId13"/>
    <p:sldId id="470" r:id="rId14"/>
    <p:sldId id="471" r:id="rId15"/>
    <p:sldId id="472" r:id="rId16"/>
    <p:sldId id="473" r:id="rId17"/>
    <p:sldId id="474" r:id="rId18"/>
    <p:sldId id="475" r:id="rId19"/>
    <p:sldId id="453" r:id="rId20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0000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5" autoAdjust="0"/>
    <p:restoredTop sz="66087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Порядок производства по делам о преступлениях несовер­шеннолетних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определяется общими правилами УПК, а также гл. 45 УПК.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Особенности производства по делам о преступлениях несо­вершеннолетних установлены в отношении лиц,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достиг­ших на день совершения преступления восемнадцатилетнего возраста. 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этом лицо считается достигшим совершенноле­тия после истечения суток, на которые приходится день его рождения.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Вместе с тем некоторые особенности производства по таким делам сохраняются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после достижения лицом совершенноле­тия. 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частности, в случае достижения несовершеннолетним подозреваемым или обвиняемым восемнадцатилетнего возрас­та участие защитника по делу обязательно и продолжается до окончания производства по уголовному делу (п. 1 ч. 3 ст. 429 УПК).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Законодатель, учитывая особенности субъекта преступле­ния, устанавливает дополнительные гарантии, обеспечиваю­щие достижение истины по уголовному делу, охрану прав и за­конных интересов несовершеннолетних подозреваемых и обви­няемых, а также повышение воспитательного и предупредите­льного воздействия уголовного процесса.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5CCA-5463-4175-8F86-622B574B69D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475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уголовным делам о преступлениях, совершенных несо­вершеннолетними, установлен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дополнительный предмет дока­зывания. 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Установление дополнительно обстоятельств, подлежащих до­казыванию по делам о преступлениях несовершеннолетних, пре­дусмотренных ч. 2 ст. 89 УПК, направлено на исключение случа­ев привлечения к уголовной ответственности лиц, не достигших возраста, с которого в соответствии со ст. 27 УК она наступает, обеспечение прав и законных интересов несовершеннолетних, усиление борьбы с вовлечением их в преступную деятельность.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5CCA-5463-4175-8F86-622B574B69D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966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было отмечено выше, в случае достижения несовершен­нолетним подозреваемым или обвиняемым восемнадцатилетне­го возраста участие защитника обязательно и продолжается до окончания производства по уголовному делу (ч. 3 ст. 429 УПК). Согласно этой же статье, участие законного представителя по­дозреваемого или обвиняемого в предварительном расследова­нии или в судебном разбирательстве прекращается, о чем в со­ответствии с ч. 5 ст. 56 УПК орган, ведущий уголовный про­цесс, выносит мотивированное постановление (определение). Также необязательно участие педагога или психолога при до­просе подозреваемого или обвиняемого.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5CCA-5463-4175-8F86-622B574B69D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12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соответствии с ч. 1 ст. 175 УПК уголовное дело возбужда­ется по факту совершенного преступления либо в отношении лица, подозреваемого в совершении преступления.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ходе проведения проверочных действий по заявлениям и сообщениям о преступлениях на основании полученных мате­риалов можно делать предположения, выдвигать версии о том, что преступление совершено несовершеннолетним. Об этом мо­гут свидетельствовать время, место и способ совершения пре­ступления, объекты преступного посягательства, их вид, объ­ем, стоимость, сведения, сообщаемые лицами при получении объяснений, результаты осмотра места происшествия. Однако вывод о наличии или отсутствии субъекта преступления можно делать только в том случае, когда будет установлено лицо, со­вершившее преступление.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же лицо задержано по подозрению в совершении пре­ступления до возбуждения уголовного дела или при проведении проверочных действий представилось возможным установить лицо, совершившее преступление, и выясняется, что преступ­ление совершено несовершеннолетним, то в первую очередь не­обходимо установить его возраст.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Выяснение возраста несовершеннолетнего в стадии возбуж­дения уголовного дела имеет важное значение. Уголовное дело не может быть возбуждено, а возбужденное подлежит прекра­щению производством в отношении лица, не достигшего к мо­менту совершения общественно опасного деяния возраста, по достижении которого, согласно закону, возможна уголовная ответственность. Если из истребованных документов выясня­ется, что несовершеннолетний не достиг возраста, с которого наступает уголовная ответственность, орган уголовного пресле­дования отказывает в возбуждении уголовного дела на основа­нии п. 2 ч. 1 ст. 29 УПК за отсутствием в деянии состава пре­ступления. Постановления об отказе в возбуждении уголовных дел в отношении несовершеннолетних, совершивших общественно опасные деяния, предусмотренные УК, но не достигших возраста, с которого наступает уголовная ответственность, в трехдневный срок направляют в комиссии по делам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несовршеннолетних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для организации индивидуальной профилактической работы или обращения с заявлением в суд о помещении несовершеннолетних в специальные учебно-воспитательные учреждения или специальные лечебно-воспитательные учреждения (ст. 26 закона «Об основах системы профилактики безнадзорности и правонарушений несовершеннолетних»).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всем уголовным делам о преступлениях, совершенных несовершеннолетними, согласно ч. 2 ст. 181 и ст. 189 УПК,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обя­зательно производство предварительного следствия. 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Оно обя­зательно независимо от достижения несовершеннолетним со­вершеннолетия к началу производства по делу.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5CCA-5463-4175-8F86-622B574B69D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779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Уголовное дело возбуждается по признакам преступления, т.е. деяния, запрещенного Особенной частью Уголовного кодекса.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 некоторых особенностях мо­жет идти речь в тех случаях, когда на момент возбуждения уголовного дела имеются сведения о лице, совершившем общественно опасное деяние, и осо­бенно в тех случаях, когда уголовное дело возбуждается в отношении конкрет­ного лица и это лицо - несовершеннолетний (ч.2 ст. 175 УПК).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 том, что деяние совершено несовершеннолетним (малолетним), может быть известно из заявления пострадавшего; из объяснений очевидцев; исходя из обстоятельств совершенного деяния (место, способ); перечня похищенного (похищены малоценные вещи — электронные игры, сладости, а валюта, драго­ценности, которые находились в легкодоступном месте,— нет) и др.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Документами, подтверждающими личность и возраст несовершеннолет­него, могут быть свидетельство о рождении, паспорт родителей, выписка из книги актов гражданского состояния. Если таковые отсутствуют, то для установления возраста несовершеннолетнего, как уже говорилось выше, может быть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назначена судебно-медицинская экспертиза.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Если возраст устанавливается судебно-медицинской экспертизой, то днем рождения обвиняемого необходимо считать последний день того года, который назван экспертами, а при определении минимальной и максимальной «разбежки» количества лет, следует исходить из предлагаемого экспертизой минимального возраста такого лица. Решение об отказе в возбуждении уголовного дела выносится в соответствии со ст.ст.173, 178 УПК.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 дознания в силу ч. 1 ст. 27 УПК обязан принять, зарегистрировать и разрешить заявление и сообщение о любом совершенном или готовящемся преступлении, в том числе и о преступлении несовершеннолетних. В соответствии с ч. 1 ст. 186 УПК как и по другим преступлениям орган дознания при наличии признаков преступлений имеет право возбудить уголовное дело или передать заявление (сообщение) о преступлении вместе с материалами проверки по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подследственности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 По выполнении неотложных следственных и других процессуальных действий по возбужденному уголовному делу, но не позднее десяти суток со дня возбуждения орган дознания обязан передать дело следователю Следственного комитета или КГБ,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подследственность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 этом будет зависеть от квалификации совершенного преступления.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5CCA-5463-4175-8F86-622B574B69D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28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делам о преступлениях, совершенных несовершеннолетними,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обязательно предварительное следствие (ч. 2 ст. 181 УПК), что делает невозможным производство ускоренного производства по данной категории дел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Дополнительно к общему предмету доказывания по уголовному делу о преступлении несовершеннолетнего подлежат установлению следующие обстоятельства: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возраст несовершеннолетнего (число, месяц, год рождения); условия жизни и воспитания; степень интеллектуального, волевого и психического развития; наличие взрослых подстрекателей и иных соучастников.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Лицо достигает совершеннолетия в ноль часов следующих за днем рождения суток. Так, если лицо совершило преступление в день своего рождения (18-летия), то оно считается не достигшим этого возраста. Такой же порядок исчисления возраста применяется и в тех случаях, когда юридическое значение имеет достижение 14 и 16 лет.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Выяснение условий жизни и воспитания необходимо для того, чтобы установить причины, которые обусловили совершение преступления несовершеннолетним (мотив, цель преступления). Выяснить условия жизни и воспитания — это значит получить фактиче­ские данные, которые характеризуют семейно-бытовую обстановку несовер­шеннолетнего и его внешнее окружение: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 родителях (или лицах их заменяющих) — образование, профессия, место работы, моральные качества, отношение к родительским обязанностям;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материально-бытовые условия семьи (имеется ли собственная квартира, дом, доходы семьи, наличие у несовершеннолетнего самостоятельного зара­ботка);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условия работы или учебы подростка (где учился и учится, успеваемость, отношение к труду и учебе. С целью получения этих данных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истребуются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характеристики, могут быть допрошены классные руководители, мастера производственного обучения ПТУ);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ближайшее окружение, связи, времяпрепровождение, круг интересов, какие меры воспитательного характера применялись, результаты. Для этого де­лается запрос в ИДН, КДН;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не учится и не работает, то с какого времени и по каким причинам;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несовершеннолетний вернулся из спецшколы (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спецучилища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воспитательной колонии), то какие меры были приняты по трудоустройству, орга­низации надзора.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Умственное развитие несовершеннолетнего имеет большое значение, так как в соответствии с ч. 3 ст. 27 УК не подлежит уголовной ответственности не­совершеннолетнее лицо, которое достигло предусмотренного законом возраста (или 14, 16 лет), если будет установлено, что вследствие отставания в умственном развитии, не связанного с болезненным психическим расстройством оно во время совершения общественно опасного деяния было не способно созна­вать фактический характер или общественную опасность своего деяния. Если же несовершеннолетний достиг возраста, с которого наступает уголовная от­ветственность (фактически и по развитию), но, однако, имеет умственную от­сталость, то состояние «уменьшенной вменяемости» может учитываться при назначении наказания или иных мер уголовной ответственности (ст. 29 УК).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УПК не закрепляет отдельного перечня мер пресечения для несовершеннолетних, фактически допуская применение к ним любой меры, из перечисленных в главе 13 УПК. </a:t>
            </a:r>
            <a:endParaRPr lang="ru-RU" dirty="0" smtClean="0"/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Согласно ч. 2 ст. 432 УПК задержание, а также заключение под стражу,  домашний арест в качестве меры пресечения могут применяться к несовершеннолетнему при наличии общих оснований, указанных в ст. ст. 108, 111, 112 и 117 УПК, лишь в случаях совершения менее тяжкого, тяжкого или особо тяжкого преступления.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решении вопроса о даче санкции на заключение под стражу прокурор или его заместитель обязаны лично допросить несовершеннолетнего подозреваемого или обвиняемого. 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 задержании, заключении под стражу или продлении срока содержания под стражей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немедленно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ставятся в известность родители или другие законные представители несовершеннолетнего (ч.3 ст.432 УПК).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решении вопроса о применении меры пресечения в отношении несовершеннолетних подозреваемого или обвиняемого в каждом случае должна об­суждаться возможность применения такой меры,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отдача несовершеннолет­него под присмотр (ч.1 ст.432 УПК).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Особенность рассматриваемой меры пресечения заключается в том, что она может применяться только к несовершеннолетним подозреваемым или об­виняемым. Если к моменту избрания меры пресечения подозреваемый или об­виняемый достигли совершеннолетия, то данная мера пресечения не может быть применена.</a:t>
            </a:r>
            <a:endParaRPr lang="ru-RU" dirty="0" smtClean="0"/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производстве по уголовным делам о преступлениях несовершеннолетних участие защитника обязательно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(п. 2 ч. 1, ч. 2 ст. 45 УПК) с момента выне­сения постановления о возбуждении уголовного дела в отношении несовер­шеннолетнего; с момента фактического задержания подростка; применения ме­ры пресечения в виде заключения под стражу; признания лица подозреваемым или предъявления обвинения. </a:t>
            </a:r>
          </a:p>
          <a:p>
            <a:r>
              <a:rPr lang="ru-RU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Участие законных представителей.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Законными представителями подозреваемого, обвиняемого являются их родители, усыновители, опекуны или попечители, представляющие при производстве по уголовному делу интересы соответственно несовершеннолетних или недееспособных участников уголов­ного процесса (ч.1 ст.56 УПК).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УПК закреплено обязательное участие в деле законных представителей (ст. ст. 56, 436 УПК). При отсутствии у несовершеннолетнего обвиняемого родителей или других законных представителей законным представителем признается орган опеки и попечительства, которым случае признается местный исполнительный и распорядительный орган.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могут быть законными представителями несовершеннолетнего обвиняемого родители, которые лишены родительских прав, опекуны, освобожденные от своих обязанностей, потерпевший по делу. В том случае, если в ходе предва­рительного расследования будет установлено, что действия законного предста­вителя наносят ущерб представляемому, он может быть отстранен от участия в деле, о чем следователь выносит мотивированное постановление, В таком слу­чае к участию в деле может быть допущен другой законный представитель (ч.4 ст.436 УПК).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Законный представитель допускается к участию в деле постановлением следователя с момента первого допроса несовершеннолетнего в качестве подозреваемого или обвиняемого. При этом законному представителю разъясня­ются его права (ч. 2 ст. 436 УПК).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законе (ст. 57 УПК) перечислены права и обязанности законного представителя. Права законного представителя производны от прав представляемого.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силу ч. 5 ст. 436 УПК неявка законного представителя несовершеннолетнего обвиняемого, надлежащим образом извещенного о месте и времени проведения следственных действий с участием несовершеннолетних, не препятствует проведению следственных действий при наличии письменного согласия на это несовершеннолетних подозреваемого или обвиняемого.</a:t>
            </a:r>
            <a:endParaRPr lang="ru-RU" dirty="0" smtClean="0"/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соответствии с ч.1 ст.435 УПК РБ в допросе несовершеннолетнего подозреваемого или обвиняемого участие педагога или психолога обязательно. 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Необходимо учитывать, что педагог или психолог, участвующие в допросе являются специалистами.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Педагог (психолог) может быть привлечен для участия в уголовном процессе согласно утвержденному графику в любое время суток.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Допрос несовершеннолетних подозреваемого или обвиняемого не может продолжаться без перерыва более двух часов, а в общей сложности — более четырех часов в день (ч.1 ст.434 УПК). Педагог или психолог, которые участвуют в допросе с разрешения следователя, вправе задавать вопросы подозреваемому или обвиняемому, а по окончании допроса знакомиться с протоколом допроса и делать письменные замечания о правильности и полноте сделанных в нем запи­сей (ч.2 ст.435 УПК). Участие педагога или психолога в допросе несовершен­нолетнего обвиняемого в судебном заседании определяются правилами ч.ч. 1 и 2 ст.435 УПК.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5CCA-5463-4175-8F86-622B574B69D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66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Согласно ст. 430 УПК уголовные дела о преступле­ниях несовершеннолетних подлежат рассмотрению специальными судами по делам несовершеннолетних либо судьями, имеющими специальную подготов­ку.  Перечень судей ежегодно определялся постановлениями президиума областных и Минского городского судов. В настоящее время в системе судов нет судов по делам несовер­шеннолетних. Рассмотрение дела в отношении несовершеннолетнего судьями, не имеющими специальной подготовки, не является существенным нарушени­ем уголовно-процессуального закона, так как закон не раскрывает понятие "специальная подготовка". Только п. 5 Постановления Пленума Верховного Суда Республики Беларусь № 3 от 28.06.2002 г. «О судебной практике по делам о преступлениях несовершеннолетних»  указывает, что такая подготовка предусматривает необходимость повышения квалификации не только по вопросам права, но и педагогики, социологии, психологии.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соответствии с п. 2 ч. 3 ст.32 УПК уголовные дела о преступлениях несовершеннолетних рассматриваются колле­гиально в составе судьи и двух народных заседателей независимо от квалификации преступления и грозящего за него наказания.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стадии назначения и подготовки судебного разбирательства по уголовным делам о преступлениях, совершенных лицами в возрасте до 18 лет действуют общие правила. Судьей единолично разрешаются вопросы, связанные с назначением и подготовкой судебного разбирательства. Согласно ст. 277 УПК судья по ходатайству сторон или по собственной инициативе при наличии оснований для прекращения производства по уголовному делу, которыми на данной стадии являются п.п. 3-11, 13 ч. 1 ст. 29 УПК, проводит предварительное судебное заседание. Закон не содержит какого-либо запрета па прекращение производства по уголовным делам о преступлениях несовершеннолетних.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5CCA-5463-4175-8F86-622B574B69D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01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Особенностью судебного разбирательства является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возможность удаления несовершеннолетнего обвиняемого из зала судебного заседания.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Суд по ходатайству государственного обвинителя, защитника или законного представителя несовершеннолетнего обвиняемого, а также по своей инициативе вправе с учетом мнений сторон своим определением удалить несовершеннолетнего обвиняемо­го из зала судебного заседания на время исследования обстоятельств, которые могут оказать на него отрицательное воздействие (ч. 1 ст. 438 УПК). Отрицательно воздействовать на психику несовершеннолетнего могут показания со­участника (о совершении убийства, изнасилования), просмотр видеозаписи следственного действия (например, при эксгумации и осмотре трупа). После возвращения несовершеннолетнего обвиняемого в зал судебного заседания суд сообщает ему содержание судебного разбирательства, произошедшего в его отсутствие, и предоставляет ему возможность задать вопросы лицам, допрошенным в его отсутствие. 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соответствии со ст. 326 УПК в случае признания обвиняемым, своей вины и когда сделанное признание не оспаривается какой-либо из сторон и не вы­зывает сомнений у суда, судебное следствие может быть сокращенным. Вместе с тем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сокращенный порядок судебного следствия по делам о преступлениях не­совершеннолетних не допускается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(ч.2 ст.326 УПК).</a:t>
            </a:r>
            <a:endParaRPr lang="ru-RU" dirty="0" smtClean="0"/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Прекращение производства по уголовному делу.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соответствии со ст. 303 УПК производство по уголовному делу подлежит прекращению в судебном за­седании, если во время судебного разбирательства будут установлены обстоя­тельства, указанные в п.п. 3-11, 13 ч.1 ст.29 УПК, а также при отказе государст­венного обвинителя от обвинения в соответствии с правилами ч. 7 ст. 293 УПК, о чем выносится определение либо постановление.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Кроме приведенных оснований суд вправе прекратить производство по делу в судебном заседании и освободить от уголовной ответственности несовершеннолетнего обвиняемого по основаниям, указанным в ст. 30 УПК и в частности в связи с передачей несовершеннолетнего под наблюдение родителей или лиц, их заменяющих (п.5 ч.1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т.30 УПК).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постановлении приговора несовершеннолетнему обвиняемому суд наряду с вопросами, перечисленными в ст.352 УПК, обязан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обсудить вопрос о назначении наказания, не связанного с лишением свободы.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назначении наказания несовершеннолетнему должны учитываться условия его жизни и воспитания, степень психического развития, состояние здоровья, иные особенно­сти личности, а также влияние других лиц (ч.1 ст. 116 УК).  </a:t>
            </a:r>
            <a:endParaRPr lang="ru-RU" dirty="0" smtClean="0"/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постановлении приговора суд обязан обсудить вопрос об освобождении от наказания в соответствии с гл.15 и 16 УК.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по уголовному делу о преступлении, не представляющему большой общественной опасности, или о совершенном впервые менее тяжком преступлении будет признано, что несовершеннолетний, совершивший эти преступле­ния, может быть исправлен без применения мер уголовного наказания, то суд вправе постановить обвинительный приговор и назначить ему принудительные меры воспитательного характера, предусмотренные ст. 117 УК. Копия пригово­ра направляется в орган, ведающий исполнением принудительных мер воспита­тельного характера (ч.1 ст.440 УПК).</a:t>
            </a:r>
            <a:endParaRPr lang="ru-RU" dirty="0" smtClean="0"/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Вместо наказания суд может назначить следующие принудительные меры воспитательного характера: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	предостережение;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возложение обязанности публично или в иной форме принести извинение потерпевшему;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возложение на несовершеннолетнего, достигшего пятнадцатилетнего возраста ко дню постановления приговора, обязанности возместить своими средствами или устранить своим трудом причиненный ущерб при условии, что несовершеннолетний имеет самостоятельный заработок и размер ущерба не превышает его среднемесячного заработка (дохода). В ином случае возмещение ущерба производится в порядке гражданского судопроизводства;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ограничение свободы досуга несовершеннолетнего на срок от одного до шести месяцев;</a:t>
            </a:r>
            <a:endParaRPr lang="ru-RU" dirty="0" smtClean="0"/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помещение несовершеннолетнего на срок до двух лет, но не долее чем до достижения им восемнадцатилетнего возраста в специальное учебно-воспитательное или лечебное воспитательное учреждение (ст.117 УК).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Уголовный закон в некоторых случаях допускает освобождение несовершеннолетнего, совершившего преступление от уголовной ответственности. 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Так, в соответствии со ст. 118 УК  лицо, впервые совершившее в возрасте до восемнадцати лет преступление, не представляющее большой общественной опасности, или менее тяжкое преступление, может быть освобождено от уголовной ответственности с передачей его под наблюдение родителей или лиц, их заменяющих, по их просьбе, если по характеру совершенного преступления, данным о личности и иным обстоятельствам дела исправление несовершеннолетнего возможно без привлечения его к уголовной ответственности.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Передача несовершеннолетнего, совершившего преступление, под наблюдение родителей или лиц, их заменяющих, допускается при условии внесения ими залога. Сумма залога определяется с учетом материального положения родителей или лиц, их заменяющих, в пределах от десяти - до пятидесятикратного размера базовой величины, установленного на день внесения залога за преступления, не представляющие большой общественной опасности, и в пределах от пятидесятикратного до стократного размера базовой величины за менее тяжкие преступления. В случае совершения лицом, переданным под наблюдение, в течение года нового умышленного преступления сумма внесенного залога поступает в доход государства.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течение срока судимости при применении принудительных мер воспитательного характера за несовершеннолетнем осуществляется профи­лактическое наблюдение и на него возлагаются обязанности, предусмотренные ст. 81 УК (несовершеннолетний обязан уведомлять орган внутренних дел об из­менении места жительства, о выезде по личным делам в другую местность на срок более одного месяца, являться в орган по вызову (не чаще одного раза в месяц) и при необходимости давать пояснения относительно своего поведения и образа жизни).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случае злостного уклонения несовершеннолетнего осужденного в течение срока судимости от исполнения принудительной меры воспитательного ха­рактера судья по представлению органа, ведающего его исполнением, отменяет принудительную меру воспитательного характера и заменяет ее на более стро­гую (ч.5 ст.117 УК, ч.2 ст.440 УПК).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Пребывание осужденного в специальном учебно-воспитательном или лечебно-воспитательном учреждении может быть прекращено досрочно судом, если несовершеннолетний исправился и нет необходимости в дальнейшем при­менении принудительной меры воспитательного характера, а равно в случаях возникновения обстоятельств, препятствующих нахождению осужденного в этих учреждениях (например, наличие заболевания, требующего специального лечения).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Несовершеннолетний, освобожденный от уголовной ответственности, считается не имеющим судимости (ч.3 ст.41 УК). Если несовершеннолетний в течение года после освобождения от уголовной ответственности с передачей под наблюдение родителей или лиц, их заменяющих, совершит умышленное преступление, то по постановлению судьи сумма залога обращается в доход государства (ч.2 ст. 118 УК).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5CCA-5463-4175-8F86-622B574B69D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163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284298" y="857251"/>
            <a:ext cx="7859702" cy="5143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4761412" cy="5143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039ADC0-5510-4642-BF4E-E8D72D9E62DB}"/>
              </a:ext>
            </a:extLst>
          </p:cNvPr>
          <p:cNvSpPr/>
          <p:nvPr/>
        </p:nvSpPr>
        <p:spPr>
          <a:xfrm flipH="1">
            <a:off x="9144000" y="5877272"/>
            <a:ext cx="108520" cy="98072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x-none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068111"/>
            <a:ext cx="1369762" cy="147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-19050" y="0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59546B-D670-4ED8-B7B6-0986EFE0A683}"/>
              </a:ext>
            </a:extLst>
          </p:cNvPr>
          <p:cNvSpPr txBox="1"/>
          <p:nvPr/>
        </p:nvSpPr>
        <p:spPr>
          <a:xfrm>
            <a:off x="3779913" y="2564905"/>
            <a:ext cx="5256584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Производство по уголовным делам о преступлениях, совершенных лицами в возрасте до восемнадцати лет </a:t>
            </a:r>
            <a:endParaRPr lang="ru-RU" sz="28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6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Особенности досудебного производства по материалам:</a:t>
            </a:r>
            <a:br>
              <a:rPr lang="ru-RU" b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установление возраста лица;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в случае отсутствия документов или если документы вызывают сомнение, судебно-медицинская экспертиза по установлению возраста подозреваемого может быть назначена и проведена до возбуждения уголовного дела;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по всем уголовным делам о преступлениях, совершенных несовершеннолетними, согласно   ч. 2 ст. 181 и ст. 189 УПК, обязательно производство предварительного следствия.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Возбуждение уголовного дела:</a:t>
            </a:r>
            <a:br>
              <a:rPr lang="ru-RU" b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63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возбуждении уголовных дел о преступлениях несовершеннолетних, действуют общие правила о возбуждении уголовного дела;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 том, что деяние совершено несовершеннолетним (малолетним), может быть известно из заявления пострадавшего, объяснений очевидцев, исходя из обстоятельств совершенного деяния; перечня похищенного и т.д.;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документами, подтверждающими личность и возраст несовершеннолетнего, могут быть свидетельство о рождении, паспорт родителей, выписка из книги актов гражданского состояния, если таковые отсутствуют, то для установления возраста несовершеннолетнего, как уже говорилось выше, может быть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назначена судебно-медицинская экспертиза.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Особенности предварительного расследования </a:t>
            </a:r>
            <a:br>
              <a:rPr lang="ru-RU" b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Отличия от общего порядка расследования уголовных дел заключаются в: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обязательности предварительного следствия;</a:t>
            </a:r>
          </a:p>
          <a:p>
            <a:pPr lvl="0"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расширенном предмете доказывания;</a:t>
            </a:r>
          </a:p>
          <a:p>
            <a:pPr lvl="0"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особенностях применения мер принуждения;</a:t>
            </a:r>
          </a:p>
          <a:p>
            <a:pPr lvl="0"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участии защитника, законного представителя, педагога или психолога.  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Процессуальный порядок применения меры пресечения в виде отдачи несовершеннолетнего под присмотр сводится к: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	получению письменного ходатайства;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	вынесению следователем постановления (копия постановления вручается лицу, в отношении которого избрана мера пресечения);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3)	составлению письменного обязательства о том, что несовершеннолетний подозреваемый, обвиняемый, находясь на свободе, не скроется от органа уголовного преследования и суда, не будет препятствовать расследованию дела и рассмотрению его судом и не будет заниматься преступной деятельностью. 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В случае достижения несовершеннолетним подозреваемым или обвиняемым восемнадцатилетнего возраста: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248512"/>
          </a:xfrm>
        </p:spPr>
        <p:txBody>
          <a:bodyPr>
            <a:normAutofit/>
          </a:bodyPr>
          <a:lstStyle/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участие защитника подозреваемого или обвиняемого обязательно и продолжается до окончания производства по уголовному делу;</a:t>
            </a: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участие законных представителей подозреваемого или обвиняемого в предварительном расследовании или в судебном разбирательстве прекращается, о чем в соответствии с ч. 5 ст. 56 УПК орган, ведущий уголовный процесс, выносит мотивированное постановление (определение); </a:t>
            </a: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участие педагога или психолога при допросе подозреваемого или обвиняемого необязательно. 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7688" indent="-635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ПРОИЗВОДСТВО В СУДЕ ПЕРВОЙ ИНСТАНЦИИ ПО ДЕЛАМ НЕСОВЕРШЕННОЛЕТНИХ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Особенности производства в суде первой инстанции</a:t>
            </a:r>
            <a:r>
              <a:rPr lang="ru-RU" b="1" u="sng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616"/>
          </a:xfrm>
        </p:spPr>
        <p:txBody>
          <a:bodyPr/>
          <a:lstStyle/>
          <a:p>
            <a:pPr>
              <a:lnSpc>
                <a:spcPct val="70000"/>
              </a:lnSpc>
              <a:buFont typeface="Wingdings" pitchFamily="2" charset="2"/>
              <a:buNone/>
            </a:pPr>
            <a:endParaRPr lang="ru-RU" b="1" dirty="0" smtClean="0">
              <a:solidFill>
                <a:srgbClr val="26262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endParaRPr lang="ru-RU" sz="1600" dirty="0" smtClean="0">
              <a:solidFill>
                <a:srgbClr val="262626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7688" indent="-454025" algn="just">
              <a:lnSpc>
                <a:spcPct val="70000"/>
              </a:lnSpc>
              <a:buFont typeface="Wingdings" pitchFamily="2" charset="2"/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рассмотрение дел судьями, имеющими специальную подготовку;</a:t>
            </a:r>
          </a:p>
          <a:p>
            <a:pPr algn="just">
              <a:lnSpc>
                <a:spcPct val="70000"/>
              </a:lnSpc>
              <a:buFont typeface="Wingdings" pitchFamily="2" charset="2"/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коллегиальный состав суда (судья и 2 народных заседателя);</a:t>
            </a:r>
          </a:p>
          <a:p>
            <a:pPr algn="just">
              <a:lnSpc>
                <a:spcPct val="70000"/>
              </a:lnSpc>
              <a:buFont typeface="Wingdings" pitchFamily="2" charset="2"/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при необходимости закрытое судебное заседание;</a:t>
            </a:r>
          </a:p>
          <a:p>
            <a:pPr algn="just">
              <a:lnSpc>
                <a:spcPct val="70000"/>
              </a:lnSpc>
              <a:buFont typeface="Wingdings" pitchFamily="2" charset="2"/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не допустим сокращенный порядок судебного следствия.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Особенности производства в суде первой инстанции</a:t>
            </a:r>
            <a: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70000"/>
              </a:lnSpc>
              <a:buFont typeface="Wingdings" pitchFamily="2" charset="2"/>
              <a:buNone/>
            </a:pPr>
            <a:endParaRPr lang="ru-RU" dirty="0" smtClean="0">
              <a:solidFill>
                <a:srgbClr val="26262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70000"/>
              </a:lnSpc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be-BY" sz="2800" dirty="0" smtClean="0">
                <a:latin typeface="Times New Roman" pitchFamily="18" charset="0"/>
                <a:cs typeface="Times New Roman" pitchFamily="18" charset="0"/>
              </a:rPr>
              <a:t>во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зможно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удаление обвиняемого из зала судебного заседания;</a:t>
            </a:r>
          </a:p>
          <a:p>
            <a:pPr algn="just">
              <a:lnSpc>
                <a:spcPct val="70000"/>
              </a:lnSpc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be-BY" sz="28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еявка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законного представителя по неуважительным причинам не влечет отложение  судебного разбирательства;</a:t>
            </a:r>
          </a:p>
          <a:p>
            <a:pPr algn="just">
              <a:lnSpc>
                <a:spcPct val="70000"/>
              </a:lnSpc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be-BY" sz="28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рименение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 лицу принудительных мер воспитательного характера (обвинительный приговор без назначения наказания);</a:t>
            </a:r>
          </a:p>
          <a:p>
            <a:pPr algn="just">
              <a:lnSpc>
                <a:spcPct val="70000"/>
              </a:lnSpc>
              <a:buFont typeface="Wingdings" pitchFamily="2" charset="2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возможность освобождения от уголовной ответственности с передачей несовершеннолетнего под наблюдение родителей  или лиц, из заменяющих (п.6 ч.1 ст.30 УПК).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Значение производства по делам о преступлениях несовершеннолетних:</a:t>
            </a:r>
            <a:endParaRPr lang="ru-RU" sz="3600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30238" indent="-630238" algn="just" fontAlgn="auto">
              <a:lnSpc>
                <a:spcPct val="80000"/>
              </a:lnSpc>
              <a:spcBef>
                <a:spcPct val="5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altLang="ru-RU" sz="2800" dirty="0" smtClean="0">
                <a:latin typeface="Times New Roman" pitchFamily="18" charset="0"/>
              </a:rPr>
              <a:t>оказывает воспитательное воздействие на несовершеннолетних;</a:t>
            </a:r>
          </a:p>
          <a:p>
            <a:pPr marL="630238" indent="-630238" algn="just" fontAlgn="auto">
              <a:lnSpc>
                <a:spcPct val="80000"/>
              </a:lnSpc>
              <a:spcBef>
                <a:spcPct val="5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altLang="ru-RU" sz="2800" dirty="0" smtClean="0">
                <a:latin typeface="Times New Roman" pitchFamily="18" charset="0"/>
              </a:rPr>
              <a:t>оказывает предупредительное воздействие на других лиц, содействуя устранению причин и условий, способствующих совершению преступления;</a:t>
            </a:r>
          </a:p>
          <a:p>
            <a:pPr marL="630238" indent="-630238" algn="just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altLang="ru-RU" sz="2800" dirty="0" smtClean="0">
                <a:latin typeface="Times New Roman" pitchFamily="18" charset="0"/>
              </a:rPr>
              <a:t>создает дополнительные гарантии от незаконного привлечения несовершеннолетних к уголовной ответственности, защиты их прав и законных интересов.</a:t>
            </a:r>
          </a:p>
          <a:p>
            <a:endParaRPr lang="ru-RU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332656"/>
            <a:ext cx="7886700" cy="5844307"/>
          </a:xfrm>
        </p:spPr>
        <p:txBody>
          <a:bodyPr>
            <a:normAutofit fontScale="70000" lnSpcReduction="20000"/>
          </a:bodyPr>
          <a:lstStyle/>
          <a:p>
            <a:pPr algn="just"/>
            <a:endParaRPr lang="ru-RU" sz="2400" cap="all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</a:p>
          <a:p>
            <a:pPr algn="just"/>
            <a:r>
              <a:rPr lang="ru-RU" sz="2400" cap="all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роизводство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уголовным делам о преступлениях, совершенных лицами в возрасте до восемнадцати лет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Понятие и значение производства по уголовным делам о преступлениях, совершенных лицами в возрасте до восемнадцати лет. Обязательность предварительного следствия по уголовным делам о преступлениях несовершеннолетних.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Обстоятельства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подлежащие доказыванию по делам о преступлениях несовершеннолетних. Участие защитника, педагога (психолога) и законного представителя несовершеннолетнего подозреваемого, обвиняемого, их права и обязанности. Особенности задержания и применения мер пресечения в отношении несовершеннолетнего подозреваемого, обвиняемого.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Особенности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производства следственных действий с участием несовершеннолетнего подозреваемого или обвиняемого. Выделение уголовного дела в отношении несовершеннолетнего в отдельное производство. Привлечение несовершеннолетнего в качестве обвиняемого. Особенности предъявления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обвинения несовершеннолетнему.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Особенности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судебного разбирательства по делам о преступлениях, совершенных лицами в возрасте до восемнадцати лет. Участие в судебном заседании защитника, законного представителя несовершеннолетнего обвиняемого. Удаление несовершеннолетнего обвиняемого из зала судебного заседания. Вопросы, разрешаемые судом при постановлении приговора в отношении несовершеннолетнего обвиняемого. Основания и порядок применения судом принудительных мер воспитательного характера в отношении несовершеннолетнего обвиняемого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70916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Минимальные стандартные правила ООН, касающиеся отправления правосудия в отношении несовершеннолетних («Пекинские правила»); </a:t>
            </a:r>
          </a:p>
          <a:p>
            <a:pPr algn="just">
              <a:buFont typeface="Wingdings" pitchFamily="2" charset="2"/>
              <a:buChar char="§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Уголовно-процессуальный кодекс Республики Беларусь;</a:t>
            </a:r>
          </a:p>
          <a:p>
            <a:pPr algn="just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Постановление Пленума Верховного Суда Республики Беларусь от 28.06.2002 №3 «О судебной практике по делам о преступлениях несовершеннолетних»;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ПОНЯТИЕ И СУЩНОСТЬ ПРОИЗВОДСТВА ПО УГОЛОВНЫМ ДЕЛАМ О ПРЕСТУПЛЕНИЯХ НЕСОВЕРШЕННОЛЕТНИХ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7688" indent="-7938" algn="just"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Производство по уголовным делам о преступлениях несовершеннолетних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установленный уголовно-процессуальным законом, наряду с общими правилами производства по уголовным делам о преступлениях несовершеннолетних, особый порядок проведения следственных и других процессуальных действий в связи с особенностями субъекта преступления.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71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Значение особого производства по делам о преступлениях несовершеннолетних состоит в том, что это производство:</a:t>
            </a:r>
          </a:p>
          <a:p>
            <a:pPr lvl="0"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создает дополнительные гарантии от незаконного привлечения несовершеннолетних к уголовной ответственности, защиты их прав и законных интересов;</a:t>
            </a:r>
          </a:p>
          <a:p>
            <a:pPr lvl="0"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оказывает воспитательное воздействие на несовершеннолетнего правонарушителя и ограждает его от вредного влияния окружающей среды;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оказывает предупредительное воздействие на других лиц, содействует устранению причин и условий, способствовавших совершению преступлений.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Наряду с обстоятельствами, перечисленными в       ч. 1 ст. 89 УПК, по делам о преступлениях несовершеннолетних должны быть также установлены: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возраст несовершеннолетнего (число, месяц, год рождения);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условия жизни и воспитания;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степень интеллектуального, волевого и психического развития;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наличие взрослых подстрекателей и иных соучастников.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7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Особенность производства по уголовным делам о преступлениях несовершеннолетних:</a:t>
            </a:r>
          </a:p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- обязательное участие защитника;</a:t>
            </a:r>
          </a:p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- законного представителя;</a:t>
            </a:r>
          </a:p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- педагога или психолога при допросах.</a:t>
            </a:r>
          </a:p>
          <a:p>
            <a:endParaRPr lang="ru-RU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/>
              <a:t>ОСОБЕННОСТИ ДОСУДЕБНОГО ПРОИЗВОДСТВА ПО МАТЕРИАЛАМ И УГОЛОВНЫМ ДЕЛАМ О ПРЕСТУПЛЕНИЯХ НЕСОВЕРШЕННОЛЕТНИХ </a:t>
            </a:r>
            <a:endParaRPr lang="ru-RU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2858</TotalTime>
  <Words>3291</Words>
  <Application>Microsoft Office PowerPoint</Application>
  <PresentationFormat>Экран (4:3)</PresentationFormat>
  <Paragraphs>144</Paragraphs>
  <Slides>19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Литература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досудебного производства по материалам: </vt:lpstr>
      <vt:lpstr>Возбуждение уголовного дела: </vt:lpstr>
      <vt:lpstr>Особенности предварительного расследования  </vt:lpstr>
      <vt:lpstr>Презентация PowerPoint</vt:lpstr>
      <vt:lpstr>В случае достижения несовершеннолетним подозреваемым или обвиняемым восемнадцатилетнего возраста: </vt:lpstr>
      <vt:lpstr>Презентация PowerPoint</vt:lpstr>
      <vt:lpstr>Особенности производства в суде первой инстанции </vt:lpstr>
      <vt:lpstr>Особенности производства в суде первой инстанции </vt:lpstr>
      <vt:lpstr>Значение производства по делам о преступлениях несовершеннолетних:</vt:lpstr>
      <vt:lpstr>Благодарю за внимание!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Павловец Г.А.</cp:lastModifiedBy>
  <cp:revision>180</cp:revision>
  <dcterms:created xsi:type="dcterms:W3CDTF">2004-05-05T13:26:46Z</dcterms:created>
  <dcterms:modified xsi:type="dcterms:W3CDTF">2023-09-13T06:08:38Z</dcterms:modified>
</cp:coreProperties>
</file>