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33"/>
  </p:notesMasterIdLst>
  <p:handoutMasterIdLst>
    <p:handoutMasterId r:id="rId34"/>
  </p:handoutMasterIdLst>
  <p:sldIdLst>
    <p:sldId id="491" r:id="rId2"/>
    <p:sldId id="490" r:id="rId3"/>
    <p:sldId id="456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5" r:id="rId12"/>
    <p:sldId id="466" r:id="rId13"/>
    <p:sldId id="467" r:id="rId14"/>
    <p:sldId id="468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1" r:id="rId26"/>
    <p:sldId id="482" r:id="rId27"/>
    <p:sldId id="484" r:id="rId28"/>
    <p:sldId id="485" r:id="rId29"/>
    <p:sldId id="487" r:id="rId30"/>
    <p:sldId id="488" r:id="rId31"/>
    <p:sldId id="453" r:id="rId32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1EF718-5136-4507-AF95-75DF88C2F5F5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Соверш.ростенниками-кража, мошеничество,присвоение или растрата ,хищение с использ.компьют.техзники уго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42737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28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14823" y="-27384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3851920" y="2564905"/>
            <a:ext cx="5292079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ема 24</a:t>
            </a:r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роизводство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уголовным делам частного обвинения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404813"/>
            <a:ext cx="8640763" cy="64531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Производство по делам частного обвинения</a:t>
            </a: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это вид судебного производства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возникающий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-по преступлениям, указанным в</a:t>
            </a: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ч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2 и 3 ст.26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УПК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-в связи с подачей в суд заявления :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          1. лица, пострадавшего от </a:t>
            </a:r>
            <a:r>
              <a:rPr lang="ru-RU" altLang="ru-RU" sz="3200" dirty="0" err="1" smtClean="0">
                <a:effectLst/>
                <a:latin typeface="Times New Roman" pitchFamily="18" charset="0"/>
                <a:cs typeface="Times New Roman" pitchFamily="18" charset="0"/>
              </a:rPr>
              <a:t>прест</a:t>
            </a: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-я, или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          2. его представителя,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          3. либо представителя юридического лица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с требованием</a:t>
            </a:r>
            <a:endParaRPr lang="ru-RU" altLang="ru-RU" sz="32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привлечь виновного к  угол.  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ответст</a:t>
            </a:r>
            <a:r>
              <a:rPr lang="en-US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ности</a:t>
            </a:r>
            <a:endParaRPr lang="ru-RU" alt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4000" b="1" u="sng" dirty="0" smtClean="0">
                <a:latin typeface="Times New Roman" pitchFamily="18" charset="0"/>
                <a:cs typeface="Times New Roman" pitchFamily="18" charset="0"/>
              </a:rPr>
              <a:t>Особенности возбуждения дел частного обвинения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642350" cy="499745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Возбуждаются не 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гос.органом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, а пострадавшим или его представителем</a:t>
            </a:r>
          </a:p>
          <a:p>
            <a:pPr eaLnBrk="1" hangingPunct="1"/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Возбуждаются не в органе уголовного преследования, а в суде </a:t>
            </a:r>
          </a:p>
          <a:p>
            <a:pPr eaLnBrk="1" hangingPunct="1"/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Сам суд не осуществляет процедуру ВУД</a:t>
            </a:r>
          </a:p>
          <a:p>
            <a:pPr eaLnBrk="1" hangingPunct="1"/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Стадия расследования отсутствует</a:t>
            </a:r>
          </a:p>
          <a:p>
            <a:pPr eaLnBrk="1" hangingPunct="1"/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Дело возбуждается только при наличии заявления пострадавшего или представителя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tabLst>
                <a:tab pos="1252538" algn="l"/>
              </a:tabLst>
              <a:defRPr/>
            </a:pPr>
            <a:r>
              <a:rPr lang="ru-RU" alt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Процессуальное значение заявления частного обвинителя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9144000" cy="47831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altLang="ru-RU" sz="40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одновременно и поводом и основанием к ВУД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Является условием привлечения лица </a:t>
            </a:r>
            <a:b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уголовной ответственности;</a:t>
            </a:r>
            <a:endParaRPr lang="en-US" altLang="ru-RU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Содержит объем и формулировку обвинения;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Определяет пределы судебного разбирательства;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Содержит основания для привлечения к уголовной ответственности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4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44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Общий порядок ВУД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5307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4800" dirty="0" smtClean="0"/>
          </a:p>
          <a:p>
            <a:pPr marL="0" indent="0" algn="ctr">
              <a:buFont typeface="Wingdings" pitchFamily="2" charset="2"/>
              <a:buNone/>
              <a:defRPr/>
            </a:pPr>
            <a:endParaRPr lang="ru-RU" sz="4800" dirty="0"/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/>
              <a:t>ВУД = поводы + основания</a:t>
            </a:r>
            <a:endParaRPr lang="ru-RU" sz="4800" b="1" dirty="0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2915667" y="4508500"/>
            <a:ext cx="158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Ст. 166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6084888" y="4489301"/>
            <a:ext cx="1582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Ст. 167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Порядок ВУД по делам частного обвинения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ru-RU" sz="48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4800" dirty="0"/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ВУД = поводы + основания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475" y="5373688"/>
            <a:ext cx="4032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Заявление лица</a:t>
            </a:r>
          </a:p>
        </p:txBody>
      </p:sp>
      <p:sp>
        <p:nvSpPr>
          <p:cNvPr id="6" name="Левая фигурная скобка 5"/>
          <p:cNvSpPr/>
          <p:nvPr/>
        </p:nvSpPr>
        <p:spPr>
          <a:xfrm rot="16200000">
            <a:off x="4949826" y="1503362"/>
            <a:ext cx="755650" cy="6264275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350"/>
            <a:ext cx="8280920" cy="13414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u="sng" dirty="0" smtClean="0">
                <a:latin typeface="Times New Roman" pitchFamily="18" charset="0"/>
                <a:cs typeface="Times New Roman" pitchFamily="18" charset="0"/>
              </a:rPr>
              <a:t>Реквизиты заявления о возбуждении дела ч/о (ч2. ст. 426 УПК):</a:t>
            </a:r>
            <a:endParaRPr lang="ru-RU" altLang="ru-RU" sz="36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" y="1347788"/>
            <a:ext cx="9144000" cy="55102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Наименование суда, в который оно подается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Изложение обстоят-в преступления: кем, где когда совершено </a:t>
            </a:r>
            <a:r>
              <a:rPr lang="ru-RU" altLang="ru-RU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обществ.опасное</a:t>
            </a: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деяние, в чем это выразилось;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Доказательства виновности привлекаемого к ответственности лица;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Перечень лиц, подлежащих вызову в судебное заседание в качестве свидетелей;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Сведения о переводчике, эксперте, спец-те и др. лицах, которых  частный обвинитель считает необходимым вызвать в судебное заседание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/>
            </a:pPr>
            <a:endParaRPr lang="ru-RU" altLang="ru-RU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endParaRPr lang="ru-RU" altLang="ru-RU" sz="24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3414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600" b="1" u="sng" dirty="0" smtClean="0">
                <a:latin typeface="Times New Roman" pitchFamily="18" charset="0"/>
                <a:cs typeface="Times New Roman" pitchFamily="18" charset="0"/>
              </a:rPr>
              <a:t>Реквизиты заявления, не указанные в УПК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91440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Процессуально оформленное требования о привлечении лица к угол. </a:t>
            </a:r>
            <a:r>
              <a:rPr lang="ru-RU" alt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ответств-сти</a:t>
            </a: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Предупреждение: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-об ответственности за заведомо  ложный  донос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(ст. 400 УК)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в случае  оправдательного приговора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Пленум ВС указал на необходимость правовой квалификации деяния пострадавшим;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Дата и подпись;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Составляется заявление в копиях по числу обвиняемых.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410200" y="57150"/>
            <a:ext cx="16573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ru-RU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Продолжение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 l="29865" t="19307" r="17928" b="25838"/>
          <a:stretch>
            <a:fillRect/>
          </a:stretch>
        </p:blipFill>
        <p:spPr bwMode="auto">
          <a:xfrm>
            <a:off x="10982325" y="6146800"/>
            <a:ext cx="7161213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 cstate="print"/>
          <a:srcRect l="29810" t="20279" r="14412" b="7372"/>
          <a:stretch>
            <a:fillRect/>
          </a:stretch>
        </p:blipFill>
        <p:spPr bwMode="auto">
          <a:xfrm>
            <a:off x="684213" y="188913"/>
            <a:ext cx="790416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l="29778" t="17580" r="14883" b="6743"/>
          <a:stretch>
            <a:fillRect/>
          </a:stretch>
        </p:blipFill>
        <p:spPr bwMode="auto">
          <a:xfrm>
            <a:off x="395288" y="115888"/>
            <a:ext cx="7589837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430338"/>
          </a:xfrm>
        </p:spPr>
        <p:txBody>
          <a:bodyPr/>
          <a:lstStyle/>
          <a:p>
            <a:pPr algn="ctr" eaLnBrk="1" hangingPunct="1"/>
            <a:r>
              <a:rPr lang="ru-RU" altLang="ru-RU" sz="3200" b="1" u="sng" dirty="0" smtClean="0">
                <a:effectLst/>
                <a:latin typeface="Times New Roman" pitchFamily="18" charset="0"/>
                <a:cs typeface="Times New Roman" pitchFamily="18" charset="0"/>
              </a:rPr>
              <a:t>Лица, имеющие право возбуждать уголовное дело в порядке частного обвинения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16113"/>
            <a:ext cx="8229600" cy="453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Лицо, пострадавшее от преступления</a:t>
            </a:r>
          </a:p>
          <a:p>
            <a:pPr eaLnBrk="1" hangingPunct="1">
              <a:defRPr/>
            </a:pPr>
            <a:endParaRPr lang="ru-RU" altLang="ru-RU" sz="3600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Его представитель (ч.1ст.26 УПК), в </a:t>
            </a:r>
            <a:r>
              <a:rPr lang="ru-RU" altLang="ru-RU" sz="36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alt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законный представитель (ч.1ст.26УПК)</a:t>
            </a:r>
          </a:p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Представитель юридического лица</a:t>
            </a:r>
          </a:p>
          <a:p>
            <a:pPr eaLnBrk="1" hangingPunct="1">
              <a:defRPr/>
            </a:pPr>
            <a:endParaRPr lang="ru-RU" alt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260648"/>
            <a:ext cx="8964488" cy="64087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tabLst>
                <a:tab pos="2955925" algn="l"/>
              </a:tabLs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>
              <a:tabLst>
                <a:tab pos="2955925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Понятие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правовая природа и значение производства по уголовным делам частного обвинения. Основания выделения дел частного обвинения в особое производство. </a:t>
            </a:r>
          </a:p>
          <a:p>
            <a:pPr algn="just">
              <a:tabLst>
                <a:tab pos="2955925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Особенности возбуждения уголовных дел частного обвинения. Лица, имеющие право возбуждать уголовное дело частного обвинения. Форма, содержание и процессуальное значение заявления лица, пострадавшего от преступления, либо его представителя, а также представителя юридического лица по делу частного обвинения. Процессуальные последствия нарушения требований, предъявляемых к заявлению. Решения судьи по поступившему к нему заявлению в порядке частного обвинения. Проверка по заявлению в порядке частного обвинения, проводимая по поручению суда, органом дознания. Процессуальное положение лица, подавшего заявление по делу частного обвинения, и лица, в отношении которого оно подано.</a:t>
            </a:r>
          </a:p>
          <a:p>
            <a:pPr algn="just">
              <a:tabLst>
                <a:tab pos="2955925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Подготовительные действия к судебному разбирательству. Обязанность судьи разъяснить сторонам возможность примирения. Прекращение производства по уголовному делу частного обвинения за примирением сторон. </a:t>
            </a:r>
          </a:p>
          <a:p>
            <a:pPr algn="just">
              <a:tabLst>
                <a:tab pos="2955925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Назначение судебного разбирательства, сроки его начала, особенности и порядок проведения. Особенности рассмотрения в судебном заседании уголовных дел частного обвинения, соединенных в одном производстве, в связи с подачей встречных заявлений. Отказ частного обвинителя от обвинения. Особенности прекращения в судебном разбирательстве уголовных дел частного обвинения.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altLang="ru-RU" sz="4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судьи по делу частного обвинения до судебного разбирательства.</a:t>
            </a:r>
          </a:p>
          <a:p>
            <a:pPr>
              <a:defRPr/>
            </a:pP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3600" b="1" u="sng" dirty="0" smtClean="0">
                <a:latin typeface="Times New Roman" pitchFamily="18" charset="0"/>
                <a:cs typeface="Times New Roman" pitchFamily="18" charset="0"/>
              </a:rPr>
              <a:t>Получив заявление, судья должен выяснить: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435975" cy="4997450"/>
          </a:xfrm>
        </p:spPr>
        <p:txBody>
          <a:bodyPr>
            <a:normAutofit lnSpcReduction="10000"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Подсудно ли дело данному суду;</a:t>
            </a:r>
          </a:p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Подлежит ли деяние уголовному преследованию в порядке частного обвинения;</a:t>
            </a:r>
          </a:p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Обладает ли заявитель правом возбуждения дела;</a:t>
            </a:r>
          </a:p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 имеется ли обстоятельств, исключающих производство по делу (ст.29);</a:t>
            </a:r>
          </a:p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Соответствует ли заявление требованиям, изложенным в ч.2 ст.426 УПК</a:t>
            </a:r>
          </a:p>
          <a:p>
            <a:pPr eaLnBrk="1" hangingPunct="1">
              <a:defRPr/>
            </a:pPr>
            <a:endParaRPr lang="ru-RU" alt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u="sng" dirty="0" smtClean="0">
                <a:effectLst/>
                <a:latin typeface="Times New Roman" pitchFamily="18" charset="0"/>
              </a:rPr>
              <a:t>По поступившему заявлению судья в срок до 3 </a:t>
            </a:r>
            <a:r>
              <a:rPr lang="ru-RU" altLang="ru-RU" sz="3200" b="1" u="sng" dirty="0" err="1" smtClean="0">
                <a:effectLst/>
                <a:latin typeface="Times New Roman" pitchFamily="18" charset="0"/>
              </a:rPr>
              <a:t>сут</a:t>
            </a:r>
            <a:r>
              <a:rPr lang="ru-RU" altLang="ru-RU" sz="3200" b="1" u="sng" dirty="0" smtClean="0">
                <a:effectLst/>
                <a:latin typeface="Times New Roman" pitchFamily="18" charset="0"/>
              </a:rPr>
              <a:t>. принимает одно из след. решений:</a:t>
            </a:r>
            <a:endParaRPr lang="ru-RU" altLang="ru-RU" sz="2800" b="1" u="sng" dirty="0" smtClean="0">
              <a:effectLst/>
              <a:latin typeface="Times New Roman" pitchFamily="18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33363" y="1916113"/>
            <a:ext cx="8675687" cy="4551362"/>
          </a:xfrm>
        </p:spPr>
        <p:txBody>
          <a:bodyPr>
            <a:normAutofit/>
          </a:bodyPr>
          <a:lstStyle/>
          <a:p>
            <a:pPr marL="108000" indent="-609600" algn="just" eaLnBrk="1" hangingPunct="1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 возвращении заявления для приведения его в соответствие с требованиями ч.2 ст. 426 УПК </a:t>
            </a:r>
          </a:p>
          <a:p>
            <a:pPr marL="108000" indent="-609600" algn="just" eaLnBrk="1" hangingPunct="1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Об отказе в принятии заявления в связи с обстоят-ми, исключающими производство по уголовному делу (ст.29 УПК)</a:t>
            </a:r>
          </a:p>
          <a:p>
            <a:pPr marL="108000" indent="-609600" algn="just" eaLnBrk="1" hangingPunct="1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О принятии заявления ( с этого момента уголовное дело считается возбужденным, заявитель становится частным обвинителем, а в отношении кого заявление – обвиняемым)</a:t>
            </a:r>
          </a:p>
          <a:p>
            <a:pPr marL="609600" indent="-609600" algn="just" eaLnBrk="1" hangingPunct="1">
              <a:buFont typeface="Wingdings" pitchFamily="2" charset="2"/>
              <a:buNone/>
              <a:defRPr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buFont typeface="Wingdings" pitchFamily="2" charset="2"/>
              <a:buAutoNum type="arabicPeriod"/>
              <a:defRPr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defRPr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4000" b="1" u="sng" dirty="0" smtClean="0">
                <a:latin typeface="Times New Roman" pitchFamily="18" charset="0"/>
                <a:cs typeface="Times New Roman" pitchFamily="18" charset="0"/>
              </a:rPr>
              <a:t>Заявление возвращается заявителю: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484563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Если оно не соответствует по форме и содержанию требованиям закона в целях его исправления;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Судья устанавливает срок до 10 суток для устранения недостатков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В постановлении о возвращении заявления указывается: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     -мотивы возвращения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     -что необходимо сделать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2800" b="1" dirty="0" smtClean="0">
              <a:solidFill>
                <a:srgbClr val="000000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</a:rPr>
              <a:t>       </a:t>
            </a: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7848872" cy="40318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ВАЖНО!!!!!!!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заявление  в суд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возвратилось, оно считается </a:t>
            </a:r>
            <a:r>
              <a:rPr lang="ru-RU" altLang="ru-RU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неподанными</a:t>
            </a:r>
            <a:endParaRPr lang="ru-RU" alt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u="sng" dirty="0" smtClean="0">
                <a:effectLst/>
                <a:latin typeface="Times New Roman" pitchFamily="18" charset="0"/>
                <a:cs typeface="Times New Roman" pitchFamily="18" charset="0"/>
              </a:rPr>
              <a:t>Отказ в принятии заявления</a:t>
            </a:r>
            <a:endParaRPr lang="ru-RU" altLang="ru-RU" sz="3200" b="1" u="sng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При наличии обстоятельств, исключающих производство по делу (ст.29 УПК):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    - вступление в силу закона,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       устраняющего наказуемость деяния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    - имеется приговор по тому же 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обв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-ю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     - имеется 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опред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-е(пост-е) о </a:t>
            </a: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прекращ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3600" b="1" u="sng" dirty="0" smtClean="0">
                <a:effectLst/>
                <a:latin typeface="Times New Roman" pitchFamily="18" charset="0"/>
              </a:rPr>
              <a:t>Пределы деятельности органа дознания по делам ч/о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341438"/>
            <a:ext cx="8928100" cy="558958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Обязан принять и зарегистрировать заявление; 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Произвести проверочные действия;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Выявив, что это дело частного обвинения, прекратить проверку; 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Разъяснить заявителю право возбудить в суде дело;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Направить в суд материалы проверки по запросу суда;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Получить объяснения и иные данные по поручению суда.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96975"/>
          </a:xfrm>
        </p:spPr>
        <p:txBody>
          <a:bodyPr/>
          <a:lstStyle/>
          <a:p>
            <a:pPr algn="ctr" eaLnBrk="1" hangingPunct="1"/>
            <a:r>
              <a:rPr lang="ru-RU" altLang="ru-RU" sz="4000" b="1" u="sng" dirty="0" smtClean="0">
                <a:effectLst/>
                <a:latin typeface="Times New Roman" pitchFamily="18" charset="0"/>
                <a:cs typeface="Times New Roman" pitchFamily="18" charset="0"/>
              </a:rPr>
              <a:t>Действия судьи по принятии заявления</a:t>
            </a:r>
            <a:endParaRPr lang="ru-RU" altLang="ru-RU" sz="2400" b="1" u="sng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686800" cy="51847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Вправе направить заявление в орган дознания для проведения проверочных действий;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Разъясняет права  частному обвинителю (заявителю) , обвиняемому ( лицо в отношении которого подано заявление);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Знакомит обвиняемого  с уголовным делом;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Уведомляет стороны о возможности примирения;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Примирение оформляется письменно и влечет прекращение дела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примирение не состоялось - назначает СР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обвиняемый н/л или </a:t>
            </a:r>
            <a:r>
              <a:rPr lang="ru-RU" altLang="ru-RU" sz="2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псих.больной</a:t>
            </a:r>
            <a:r>
              <a:rPr lang="ru-RU" alt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- дело  направляется прокурору для  организации ПР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1560" y="1484784"/>
            <a:ext cx="7848872" cy="41796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ВАЖНО!!!!!!!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момента принятия заявления считается, что уголовное дело возбуждено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916112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ru-RU" altLang="ru-RU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Особенности судебного разбирательства </a:t>
            </a:r>
            <a:br>
              <a:rPr lang="ru-RU" altLang="ru-RU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endParaRPr lang="ru-RU" altLang="ru-RU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057400"/>
            <a:ext cx="8785225" cy="4684713"/>
          </a:xfrm>
        </p:spPr>
        <p:txBody>
          <a:bodyPr/>
          <a:lstStyle/>
          <a:p>
            <a:pPr marL="539750" indent="-539750" algn="just" eaLnBrk="1" hangingPunct="1">
              <a:defRPr/>
            </a:pPr>
            <a:r>
              <a:rPr lang="ru-RU" altLang="ru-RU" sz="2800" b="1" dirty="0" smtClean="0">
                <a:effectLst/>
                <a:latin typeface="Times New Roman" panose="02020603050405020304" pitchFamily="18" charset="0"/>
              </a:rPr>
              <a:t>С/Р начинается не позднее 14 </a:t>
            </a:r>
            <a:r>
              <a:rPr lang="ru-RU" altLang="ru-RU" sz="2800" b="1" dirty="0" err="1" smtClean="0">
                <a:effectLst/>
                <a:latin typeface="Times New Roman" panose="02020603050405020304" pitchFamily="18" charset="0"/>
              </a:rPr>
              <a:t>сут</a:t>
            </a:r>
            <a:r>
              <a:rPr lang="ru-RU" altLang="ru-RU" sz="2800" b="1" dirty="0" smtClean="0">
                <a:effectLst/>
                <a:latin typeface="Times New Roman" panose="02020603050405020304" pitchFamily="18" charset="0"/>
              </a:rPr>
              <a:t>. с момента принятия заявления или материалов из органа дознания</a:t>
            </a:r>
          </a:p>
          <a:p>
            <a:pPr marL="539750" indent="-539750" algn="just" eaLnBrk="1" hangingPunct="1">
              <a:defRPr/>
            </a:pPr>
            <a:r>
              <a:rPr lang="ru-RU" altLang="ru-RU" sz="2800" b="1" dirty="0" smtClean="0">
                <a:effectLst/>
                <a:latin typeface="Times New Roman" panose="02020603050405020304" pitchFamily="18" charset="0"/>
              </a:rPr>
              <a:t>Рассматривает дело судья единолично</a:t>
            </a:r>
          </a:p>
          <a:p>
            <a:pPr marL="539750" indent="-539750" algn="just" eaLnBrk="1" hangingPunct="1">
              <a:defRPr/>
            </a:pPr>
            <a:r>
              <a:rPr lang="ru-RU" altLang="ru-RU" sz="2800" b="1" dirty="0" smtClean="0">
                <a:effectLst/>
                <a:latin typeface="Times New Roman" panose="02020603050405020304" pitchFamily="18" charset="0"/>
              </a:rPr>
              <a:t>Поддержание обвинения осуществляется частным  обвинителем;</a:t>
            </a:r>
          </a:p>
          <a:p>
            <a:pPr marL="539750" indent="-539750" algn="just" eaLnBrk="1" hangingPunct="1">
              <a:defRPr/>
            </a:pPr>
            <a:r>
              <a:rPr lang="ru-RU" altLang="ru-RU" sz="2800" b="1" dirty="0" smtClean="0">
                <a:effectLst/>
                <a:latin typeface="Times New Roman" panose="02020603050405020304" pitchFamily="18" charset="0"/>
              </a:rPr>
              <a:t>Возможность примирения сторон, влекущее прекращение производства по делу.</a:t>
            </a:r>
          </a:p>
          <a:p>
            <a:pPr marL="539750" indent="-539750" eaLnBrk="1" hangingPunct="1">
              <a:defRPr/>
            </a:pPr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b="1" u="sng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Особенности судебного разбирательств</a:t>
            </a:r>
            <a:r>
              <a:rPr lang="ru-RU" altLang="ru-RU" b="1" dirty="0">
                <a:solidFill>
                  <a:srgbClr val="00B050"/>
                </a:solidFill>
                <a:ea typeface="Arial Unicode MS" pitchFamily="34" charset="-128"/>
              </a:rPr>
              <a:t>а</a:t>
            </a:r>
            <a:endParaRPr lang="ru-RU" altLang="ru-RU" dirty="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50403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Возможность подачи встречного заявления и соединения угол. дел частного обвинения в одно производство;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Судебное следствие начинается с оглашения заявления частным обвинителем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Прокурор имеет право в любой момент вступить в процесс, если этого требуют вопросы защиты пострадавшего. Дело обретает в этом случае публичный характер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b="1" u="sng" dirty="0" smtClean="0">
                <a:latin typeface="Times New Roman" pitchFamily="18" charset="0"/>
                <a:cs typeface="Times New Roman" pitchFamily="18" charset="0"/>
              </a:rPr>
              <a:t>Полномочия частного обвинителя</a:t>
            </a:r>
            <a:endParaRPr lang="ru-RU" altLang="ru-RU" sz="28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16113"/>
            <a:ext cx="8229600" cy="4941887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dirty="0" smtClean="0"/>
              <a:t> </a:t>
            </a: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Поддерживает обвинение в СР </a:t>
            </a:r>
          </a:p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Представляет доказательства</a:t>
            </a:r>
          </a:p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Участвует в их исследовании</a:t>
            </a:r>
          </a:p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Излагает мнение о наказании и по др. вопросам, разрешаемым в приговоре(ст.352 УПК)</a:t>
            </a:r>
          </a:p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Вправе отказаться от обвинения, что влечет прекращение производства по  делу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88913"/>
            <a:ext cx="7886700" cy="4373562"/>
          </a:xfrm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alt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836613"/>
            <a:ext cx="7886700" cy="5253037"/>
          </a:xfrm>
        </p:spPr>
        <p:txBody>
          <a:bodyPr/>
          <a:lstStyle/>
          <a:p>
            <a:pPr algn="ctr">
              <a:defRPr/>
            </a:pPr>
            <a:r>
              <a:rPr lang="ru-RU" altLang="ru-RU" sz="4400" b="1" dirty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4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altLang="ru-RU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Понятие производства по уголовным делам частного обвинения</a:t>
            </a:r>
            <a:r>
              <a:rPr lang="ru-RU" altLang="ru-RU" sz="4400" b="1" dirty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4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ru-RU" sz="4400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509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Решения судебного заседания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7325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Постановление приговора (обвинительного или оправдательного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Постановление о прекращении производства по делу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(при наличии </a:t>
            </a:r>
            <a:r>
              <a:rPr lang="ru-RU" alt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обст</a:t>
            </a: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-в, указанных в п.п.3, 4,5,7,8,9,10, ч.1 ст.29 УПК)</a:t>
            </a:r>
          </a:p>
          <a:p>
            <a:pPr eaLnBrk="1" hangingPunct="1">
              <a:defRPr/>
            </a:pPr>
            <a:endParaRPr lang="ru-RU" alt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3600" b="1" u="sng" dirty="0" smtClean="0">
                <a:latin typeface="Times New Roman" pitchFamily="18" charset="0"/>
                <a:cs typeface="Times New Roman" pitchFamily="18" charset="0"/>
              </a:rPr>
              <a:t>Принцип публичности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(ст.15 УПК)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895475"/>
            <a:ext cx="8785225" cy="49625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       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Орган уголовного преследования в каждом случае обнаружения признаков преступления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обязан принять меры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- к установлению ООД, </a:t>
            </a:r>
            <a:r>
              <a:rPr lang="ru-RU" altLang="ru-RU" sz="3200" dirty="0" err="1" smtClean="0">
                <a:latin typeface="Times New Roman" pitchFamily="18" charset="0"/>
                <a:cs typeface="Times New Roman" pitchFamily="18" charset="0"/>
              </a:rPr>
              <a:t>предусмотр.УК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-изобличению лица, его совершившего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  и  наказанию,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- реабилитации невиновного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Но!!!!!!!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600200"/>
            <a:ext cx="8785225" cy="4530725"/>
          </a:xfrm>
        </p:spPr>
        <p:txBody>
          <a:bodyPr/>
          <a:lstStyle/>
          <a:p>
            <a:pPr marL="0" indent="19050" algn="ctr">
              <a:buFont typeface="Wingdings" pitchFamily="2" charset="2"/>
              <a:buNone/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из принципа публичности есть </a:t>
            </a:r>
          </a:p>
          <a:p>
            <a:pPr marL="0" indent="19050" algn="ctr">
              <a:buFont typeface="Wingdings" pitchFamily="2" charset="2"/>
              <a:buNone/>
              <a:defRPr/>
            </a:pPr>
            <a:r>
              <a:rPr lang="ru-RU" sz="4800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исключения:</a:t>
            </a:r>
          </a:p>
          <a:p>
            <a:pPr marL="0" indent="19050" algn="just">
              <a:buFont typeface="Wingdings" pitchFamily="2" charset="2"/>
              <a:buAutoNum type="arabicPeriod"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Дела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частно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-публичного обвинения</a:t>
            </a:r>
          </a:p>
          <a:p>
            <a:pPr marL="0" indent="19050" algn="ctr">
              <a:buFont typeface="Wingdings" pitchFamily="2" charset="2"/>
              <a:buAutoNum type="arabicPeriod"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Дела ЧАСТНОГО обвин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ения.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u="sng" dirty="0" smtClean="0">
                <a:latin typeface="Times New Roman" panose="02020603050405020304" pitchFamily="18" charset="0"/>
              </a:rPr>
              <a:t>Виды обвинения в уголовном процессе (</a:t>
            </a:r>
            <a:r>
              <a:rPr lang="ru-RU" altLang="ru-RU" sz="2800" b="1" u="sng" dirty="0" smtClean="0">
                <a:latin typeface="Times New Roman" panose="02020603050405020304" pitchFamily="18" charset="0"/>
              </a:rPr>
              <a:t>ч.1 ст.26 УПК</a:t>
            </a:r>
            <a:r>
              <a:rPr lang="ru-RU" altLang="ru-RU" sz="3600" b="1" u="sng" dirty="0" smtClean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700213"/>
            <a:ext cx="9144000" cy="5516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Публичное обвинение - по всем преступлениям, за исключением нижеуказанных</a:t>
            </a:r>
          </a:p>
          <a:p>
            <a:pPr eaLnBrk="1" hangingPunct="1">
              <a:defRPr/>
            </a:pPr>
            <a:r>
              <a:rPr lang="ru-RU" alt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Частно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– публичное обвинение (см.  ч.4 ст.26 УПК; Всего 22 состава) </a:t>
            </a:r>
          </a:p>
          <a:p>
            <a:pPr eaLnBrk="1" hangingPunct="1">
              <a:defRPr/>
            </a:pP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Частное </a:t>
            </a:r>
            <a:r>
              <a:rPr lang="ru-RU" altLang="ru-RU" sz="3200" b="1" dirty="0">
                <a:effectLst/>
                <a:latin typeface="Times New Roman" pitchFamily="18" charset="0"/>
                <a:cs typeface="Times New Roman" pitchFamily="18" charset="0"/>
              </a:rPr>
              <a:t>обвинение  (см.  ч.2 и 3 ст.26 УПК –ст.153,177, ч.1 ст.178 и др.   Также ст.205,209, 211, 212 и 214(</a:t>
            </a:r>
            <a:r>
              <a:rPr lang="ru-RU" altLang="ru-RU" sz="3200" b="1" dirty="0" err="1">
                <a:effectLst/>
                <a:latin typeface="Times New Roman" pitchFamily="18" charset="0"/>
                <a:cs typeface="Times New Roman" pitchFamily="18" charset="0"/>
              </a:rPr>
              <a:t>соверш.родственниками</a:t>
            </a:r>
            <a:r>
              <a:rPr lang="ru-RU" altLang="ru-RU" sz="3200" b="1" dirty="0">
                <a:effectLst/>
                <a:latin typeface="Times New Roman" pitchFamily="18" charset="0"/>
                <a:cs typeface="Times New Roman" pitchFamily="18" charset="0"/>
              </a:rPr>
              <a:t>) Всего </a:t>
            </a:r>
            <a:r>
              <a:rPr lang="ru-RU" alt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altLang="ru-RU" sz="3200" b="1" dirty="0">
                <a:effectLst/>
                <a:latin typeface="Times New Roman" pitchFamily="18" charset="0"/>
                <a:cs typeface="Times New Roman" pitchFamily="18" charset="0"/>
              </a:rPr>
              <a:t>составов)</a:t>
            </a:r>
          </a:p>
          <a:p>
            <a:pPr eaLnBrk="1" hangingPunct="1">
              <a:defRPr/>
            </a:pP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684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b="1" u="sng" dirty="0" smtClean="0">
                <a:latin typeface="Times New Roman" pitchFamily="18" charset="0"/>
                <a:cs typeface="Times New Roman" pitchFamily="18" charset="0"/>
              </a:rPr>
              <a:t>Предпосылки выделения дел ч/о в особое производство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3238"/>
            <a:ext cx="8734425" cy="47513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Отсутствие особой необходимости производить </a:t>
            </a:r>
            <a:r>
              <a:rPr lang="ru-RU" alt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предварит.расследование</a:t>
            </a:r>
            <a:endParaRPr lang="ru-RU" alt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Особый характер взаимоотношений конфликтующих сторон (родственники, соседи, знакомые…)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Криминализация деянии нередко зависит от субъективного мнения пострадавшего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>
                <a:effectLst/>
                <a:latin typeface="Times New Roman" pitchFamily="18" charset="0"/>
                <a:cs typeface="Times New Roman" pitchFamily="18" charset="0"/>
              </a:rPr>
              <a:t>(разглашение тайны усыновления…. ч1ст. 205 (кража),ч.1ст.209 (мошенничество), ч.1ст.211 (присвоение, растрата), ч.1ст.214 (угон транспорта) –  если совершены в отношении родственников) </a:t>
            </a:r>
            <a:endParaRPr lang="ru-RU" alt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0810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u="sng" dirty="0">
                <a:latin typeface="Times New Roman" pitchFamily="18" charset="0"/>
                <a:cs typeface="Times New Roman" pitchFamily="18" charset="0"/>
              </a:rPr>
              <a:t>Предпосылки выделения дел ч/о в особое производство</a:t>
            </a:r>
            <a:endParaRPr lang="ru-RU" altLang="ru-RU" sz="48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 marL="630238" indent="-630238" algn="just" eaLnBrk="1" hangingPunct="1">
              <a:lnSpc>
                <a:spcPct val="90000"/>
              </a:lnSpc>
              <a:defRPr/>
            </a:pPr>
            <a:r>
              <a:rPr lang="ru-RU" altLang="ru-RU" sz="4000" b="1" dirty="0" smtClean="0">
                <a:effectLst/>
                <a:latin typeface="Times New Roman" panose="02020603050405020304" pitchFamily="18" charset="0"/>
              </a:rPr>
              <a:t>Они ущемляют в основном не публичные, а частные интересы граждан;</a:t>
            </a:r>
          </a:p>
          <a:p>
            <a:pPr marL="630238" indent="-630238" algn="just" eaLnBrk="1" hangingPunct="1">
              <a:lnSpc>
                <a:spcPct val="90000"/>
              </a:lnSpc>
              <a:spcBef>
                <a:spcPct val="35000"/>
              </a:spcBef>
              <a:defRPr/>
            </a:pPr>
            <a:r>
              <a:rPr lang="ru-RU" altLang="ru-RU" sz="4000" b="1" dirty="0" smtClean="0">
                <a:effectLst/>
                <a:latin typeface="Times New Roman" panose="02020603050405020304" pitchFamily="18" charset="0"/>
              </a:rPr>
              <a:t>Небольшая, как правило, общественная опасность деяния.</a:t>
            </a:r>
          </a:p>
          <a:p>
            <a:pPr marL="630238" indent="-630238" algn="just" eaLnBrk="1" hangingPunct="1">
              <a:lnSpc>
                <a:spcPct val="90000"/>
              </a:lnSpc>
              <a:spcBef>
                <a:spcPct val="35000"/>
              </a:spcBef>
              <a:buFont typeface="Wingdings" pitchFamily="2" charset="2"/>
              <a:buNone/>
              <a:defRPr/>
            </a:pPr>
            <a:endParaRPr lang="ru-RU" altLang="ru-RU" sz="2400" b="1" dirty="0" smtClean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7113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b="1" u="sng" dirty="0" smtClean="0">
                <a:latin typeface="Times New Roman" pitchFamily="18" charset="0"/>
                <a:cs typeface="Times New Roman" pitchFamily="18" charset="0"/>
              </a:rPr>
              <a:t>Конституция Республики Беларусь </a:t>
            </a:r>
            <a:r>
              <a:rPr lang="ru-RU" altLang="ru-RU" sz="3200" b="1" u="sng" dirty="0" smtClean="0">
                <a:latin typeface="Times New Roman" pitchFamily="18" charset="0"/>
                <a:cs typeface="Times New Roman" pitchFamily="18" charset="0"/>
              </a:rPr>
              <a:t>(ст.28)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00213"/>
            <a:ext cx="8229600" cy="4530725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ru-RU" altLang="ru-RU" sz="4400" dirty="0" smtClean="0"/>
          </a:p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4400" dirty="0" smtClean="0"/>
              <a:t> </a:t>
            </a:r>
            <a:r>
              <a:rPr lang="ru-RU" altLang="ru-RU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Каждый имеет право на</a:t>
            </a:r>
          </a:p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защиту от незаконного </a:t>
            </a:r>
          </a:p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вмешательства в его личную жизнь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altLang="ru-RU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</TotalTime>
  <Words>1334</Words>
  <Application>Microsoft Office PowerPoint</Application>
  <PresentationFormat>Экран (4:3)</PresentationFormat>
  <Paragraphs>169</Paragraphs>
  <Slides>31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 </vt:lpstr>
      <vt:lpstr>Принцип публичности (ст.15 УПК) </vt:lpstr>
      <vt:lpstr> Но!!!!!!! </vt:lpstr>
      <vt:lpstr>Виды обвинения в уголовном процессе (ч.1 ст.26 УПК)</vt:lpstr>
      <vt:lpstr>Предпосылки выделения дел ч/о в особое производство</vt:lpstr>
      <vt:lpstr>Предпосылки выделения дел ч/о в особое производство</vt:lpstr>
      <vt:lpstr>Конституция Республики Беларусь (ст.28)</vt:lpstr>
      <vt:lpstr>Презентация PowerPoint</vt:lpstr>
      <vt:lpstr>Особенности возбуждения дел частного обвинения</vt:lpstr>
      <vt:lpstr>Процессуальное значение заявления частного обвинителя </vt:lpstr>
      <vt:lpstr>Общий порядок ВУД</vt:lpstr>
      <vt:lpstr>Порядок ВУД по делам частного обвинения</vt:lpstr>
      <vt:lpstr>Реквизиты заявления о возбуждении дела ч/о (ч2. ст. 426 УПК):</vt:lpstr>
      <vt:lpstr>Реквизиты заявления, не указанные в УПК</vt:lpstr>
      <vt:lpstr>Презентация PowerPoint</vt:lpstr>
      <vt:lpstr>Презентация PowerPoint</vt:lpstr>
      <vt:lpstr>Лица, имеющие право возбуждать уголовное дело в порядке частного обвинения </vt:lpstr>
      <vt:lpstr>Презентация PowerPoint</vt:lpstr>
      <vt:lpstr>Получив заявление, судья должен выяснить: </vt:lpstr>
      <vt:lpstr>По поступившему заявлению судья в срок до 3 сут. принимает одно из след. решений:</vt:lpstr>
      <vt:lpstr>Заявление возвращается заявителю:</vt:lpstr>
      <vt:lpstr>Отказ в принятии заявления</vt:lpstr>
      <vt:lpstr>Пределы деятельности органа дознания по делам ч/о</vt:lpstr>
      <vt:lpstr>Действия судьи по принятии заявления</vt:lpstr>
      <vt:lpstr>Особенности судебного разбирательства  </vt:lpstr>
      <vt:lpstr>Особенности судебного разбирательства</vt:lpstr>
      <vt:lpstr>Полномочия частного обвинителя</vt:lpstr>
      <vt:lpstr>Решения судебного заседания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180</cp:revision>
  <dcterms:created xsi:type="dcterms:W3CDTF">2004-05-05T13:26:46Z</dcterms:created>
  <dcterms:modified xsi:type="dcterms:W3CDTF">2023-09-13T06:05:50Z</dcterms:modified>
</cp:coreProperties>
</file>