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90" r:id="rId1"/>
  </p:sldMasterIdLst>
  <p:notesMasterIdLst>
    <p:notesMasterId r:id="rId25"/>
  </p:notesMasterIdLst>
  <p:handoutMasterIdLst>
    <p:handoutMasterId r:id="rId26"/>
  </p:handoutMasterIdLst>
  <p:sldIdLst>
    <p:sldId id="515" r:id="rId2"/>
    <p:sldId id="490" r:id="rId3"/>
    <p:sldId id="491" r:id="rId4"/>
    <p:sldId id="493" r:id="rId5"/>
    <p:sldId id="494" r:id="rId6"/>
    <p:sldId id="495" r:id="rId7"/>
    <p:sldId id="496" r:id="rId8"/>
    <p:sldId id="497" r:id="rId9"/>
    <p:sldId id="498" r:id="rId10"/>
    <p:sldId id="499" r:id="rId11"/>
    <p:sldId id="500" r:id="rId12"/>
    <p:sldId id="501" r:id="rId13"/>
    <p:sldId id="502" r:id="rId14"/>
    <p:sldId id="503" r:id="rId15"/>
    <p:sldId id="504" r:id="rId16"/>
    <p:sldId id="505" r:id="rId17"/>
    <p:sldId id="506" r:id="rId18"/>
    <p:sldId id="507" r:id="rId19"/>
    <p:sldId id="508" r:id="rId20"/>
    <p:sldId id="509" r:id="rId21"/>
    <p:sldId id="510" r:id="rId22"/>
    <p:sldId id="514" r:id="rId23"/>
    <p:sldId id="453" r:id="rId24"/>
  </p:sldIdLst>
  <p:sldSz cx="9144000" cy="6858000" type="screen4x3"/>
  <p:notesSz cx="6858000" cy="9947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0000"/>
    <a:srgbClr val="FF9900"/>
    <a:srgbClr val="6666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25" autoAdjust="0"/>
    <p:restoredTop sz="66087" autoAdjust="0"/>
  </p:normalViewPr>
  <p:slideViewPr>
    <p:cSldViewPr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FCF45A9-94D4-42F5-B5E0-9D73FE824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770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956"/>
            <a:ext cx="5486400" cy="447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F4206F1-B631-43D6-8466-E53B3A2F1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846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1D5494-959A-4D94-BE8E-4CF4A01D86D6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305963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554AF-C7BC-44C9-BDE9-BB74C6386DCB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54753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F7AA1E-46CF-4792-B0E8-E06C6C0218E4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71252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4" y="457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990604" y="18288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8A0BB-7BA1-4242-8CA2-B53307F4CE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68DF2-7B3D-4807-8106-998E24A2FBF9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3444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CAC24-3AFF-43BC-90DD-7762879655B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14412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D71D8-735F-448A-854A-782F7D71D20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4698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07C31-366B-4243-A72B-FCD6FE6FA66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15747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763F1E-F171-473A-9464-6985FE075EA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12920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A2844-3249-4A45-9A5D-44BCEFC938D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5063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9A3FF4-9FE8-4839-B933-6334BD563A2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42727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A1D09-7413-46BF-849B-2D70A9CB028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55149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826AA6D-A74E-4B1D-895D-4E64D24B8F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06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ED8E4DA-6DAE-45A2-99AB-57F81DC7E1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t="16739" r="10398" b="16738"/>
          <a:stretch/>
        </p:blipFill>
        <p:spPr>
          <a:xfrm>
            <a:off x="1284298" y="857251"/>
            <a:ext cx="7859702" cy="51434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19F817A-46A0-4B21-90B1-11235B1561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7250"/>
            <a:ext cx="4761412" cy="514361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039ADC0-5510-4642-BF4E-E8D72D9E62DB}"/>
              </a:ext>
            </a:extLst>
          </p:cNvPr>
          <p:cNvSpPr/>
          <p:nvPr/>
        </p:nvSpPr>
        <p:spPr>
          <a:xfrm flipH="1">
            <a:off x="9144000" y="5877272"/>
            <a:ext cx="108520" cy="980728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x-none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FE3FFF5-DB3D-4AB1-8F7C-B7B95237C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980728"/>
            <a:ext cx="1369762" cy="1473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/>
            </a:extLst>
          </p:cNvPr>
          <p:cNvSpPr/>
          <p:nvPr/>
        </p:nvSpPr>
        <p:spPr>
          <a:xfrm>
            <a:off x="-19050" y="57"/>
            <a:ext cx="9163050" cy="6858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559546B-D670-4ED8-B7B6-0986EFE0A683}"/>
              </a:ext>
            </a:extLst>
          </p:cNvPr>
          <p:cNvSpPr txBox="1"/>
          <p:nvPr/>
        </p:nvSpPr>
        <p:spPr>
          <a:xfrm>
            <a:off x="3779912" y="2564905"/>
            <a:ext cx="5364087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reezing" dir="t"/>
            </a:scene3d>
            <a:sp3d prstMaterial="dkEdge">
              <a:bevelT w="38100" h="38100"/>
            </a:sp3d>
          </a:bodyPr>
          <a:lstStyle/>
          <a:p>
            <a:pPr algn="ctr"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Тема 23.</a:t>
            </a:r>
            <a:r>
              <a:rPr lang="ru-RU" sz="3200" b="1" cap="all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cap="all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3200" b="1" cap="all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роизводство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 уголовным делам по вновь открывшимся обстоятельствам</a:t>
            </a:r>
            <a:endParaRPr lang="ru-RU" sz="32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3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8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41816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32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Основаниями возбуждения производства по вновь открывшимся обстоятельствам являются</a:t>
            </a: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0" y="1600201"/>
            <a:ext cx="9144000" cy="5067300"/>
          </a:xfrm>
        </p:spPr>
        <p:txBody>
          <a:bodyPr rtlCol="0">
            <a:normAutofit/>
          </a:bodyPr>
          <a:lstStyle/>
          <a:p>
            <a:pPr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достаточные данные, указывающие на признаки этих обстоятельств, которые ввиду их неизвестности и существенности для дела позволяют опровергнуть выводы, содержащиеся во вступившем в законную силу приговоре, определении, постановлении суда и свидетельствующие об отсутствии данных, исключающих возбуждение такого производства.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228600" y="4724400"/>
            <a:ext cx="8915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/>
          <a:lstStyle/>
          <a:p>
            <a:pPr marL="574675" indent="-574675">
              <a:lnSpc>
                <a:spcPct val="100000"/>
              </a:lnSpc>
            </a:pPr>
            <a:endParaRPr lang="ru-RU" altLang="ru-RU">
              <a:solidFill>
                <a:schemeClr val="tx1"/>
              </a:solidFill>
            </a:endParaRPr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0" y="1797051"/>
            <a:ext cx="9144000" cy="506094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1430" tIns="45715" rIns="91430" bIns="45715"/>
          <a:lstStyle/>
          <a:p>
            <a:pPr marL="576197" indent="-576197" algn="just">
              <a:lnSpc>
                <a:spcPts val="2300"/>
              </a:lnSpc>
              <a:spcBef>
                <a:spcPct val="40000"/>
              </a:spcBef>
              <a:buFontTx/>
              <a:buAutoNum type="arabicPeriod"/>
              <a:defRPr/>
            </a:pP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Установленная  вступившим в  законную  силу приговором  суда: </a:t>
            </a:r>
          </a:p>
          <a:p>
            <a:pPr algn="just">
              <a:lnSpc>
                <a:spcPts val="2300"/>
              </a:lnSpc>
              <a:spcBef>
                <a:spcPct val="40000"/>
              </a:spcBef>
              <a:defRPr/>
            </a:pP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заведомая ложность  доказательств (заведомо ложные показания, заключение эксперта, переводчика…) повлекшие незаконный приговор,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постановл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algn="just">
              <a:lnSpc>
                <a:spcPts val="2300"/>
              </a:lnSpc>
              <a:spcBef>
                <a:spcPct val="40000"/>
              </a:spcBef>
              <a:defRPr/>
            </a:pP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- преступные действия должностных лиц органа угол. преследования, повлекшие незаконный приговор,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постановл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ts val="2300"/>
              </a:lnSpc>
              <a:spcBef>
                <a:spcPct val="40000"/>
              </a:spcBef>
              <a:defRPr/>
            </a:pP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- преступные действия судей, совершенные ими при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рассмотр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дела.</a:t>
            </a: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0" y="1"/>
            <a:ext cx="9144000" cy="1686605"/>
          </a:xfrm>
          <a:prstGeom prst="rect">
            <a:avLst/>
          </a:prstGeom>
          <a:noFill/>
          <a:ln>
            <a:noFill/>
          </a:ln>
          <a:extLst/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ru-RU" altLang="ru-RU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ОСНОВАНИЯ ВОЗОБНОВЛЕНИЯ  ПРОИЗВОДСТВА ПО ДЕЛУ ПО  ВНОВЬ ОТКРЫВШИМСЯ ОБСТОЯТЕЛЬСТВАМ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altLang="ru-RU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(Ч.2 СТ.418 УПК):</a:t>
            </a:r>
          </a:p>
        </p:txBody>
      </p:sp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389" y="1"/>
            <a:ext cx="8353425" cy="3045884"/>
          </a:xfrm>
        </p:spPr>
        <p:txBody>
          <a:bodyPr rtlCol="0">
            <a:normAutofit fontScale="90000"/>
          </a:bodyPr>
          <a:lstStyle/>
          <a:p>
            <a:pPr marL="609531" indent="-609531" algn="just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Вышеуказанные обстоятельства могут быть установлены также</a:t>
            </a:r>
            <a:br>
              <a:rPr lang="ru-RU" sz="4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пост-ем, определением органа, ведущего угол. процесс, о  прекращении производства по  делу в связи: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 smtClean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79388" y="2948518"/>
            <a:ext cx="8964612" cy="3744383"/>
          </a:xfrm>
        </p:spPr>
        <p:txBody>
          <a:bodyPr rtlCol="0">
            <a:normAutofit/>
          </a:bodyPr>
          <a:lstStyle/>
          <a:p>
            <a:pPr marL="609531" indent="-609531" eaLnBrk="1" fontAlgn="auto" hangingPunct="1">
              <a:lnSpc>
                <a:spcPct val="80000"/>
              </a:lnSpc>
              <a:spcAft>
                <a:spcPts val="0"/>
              </a:spcAft>
              <a:buFont typeface="Monotype Sorts" pitchFamily="2" charset="2"/>
              <a:buAutoNum type="arabicPeriod"/>
              <a:defRPr/>
            </a:pPr>
            <a:endParaRPr lang="ru-RU" b="1" dirty="0" smtClean="0"/>
          </a:p>
          <a:p>
            <a:pPr marL="609531" indent="-609531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с истечением срока давности</a:t>
            </a:r>
          </a:p>
          <a:p>
            <a:pPr marL="609531" indent="-609531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с актом амнистии</a:t>
            </a:r>
          </a:p>
          <a:p>
            <a:pPr marL="609531" indent="-609531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со смертью обвиняемого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8686800" cy="1418167"/>
          </a:xfrm>
        </p:spPr>
        <p:txBody>
          <a:bodyPr rtlCol="0">
            <a:normAutofit fontScale="90000"/>
          </a:bodyPr>
          <a:lstStyle/>
          <a:p>
            <a:pPr marL="390481" indent="-390481" eaLnBrk="1" fontAlgn="auto" hangingPunct="1">
              <a:lnSpc>
                <a:spcPts val="2700"/>
              </a:lnSpc>
              <a:spcBef>
                <a:spcPct val="35000"/>
              </a:spcBef>
              <a:spcAft>
                <a:spcPts val="0"/>
              </a:spcAft>
              <a:defRPr/>
            </a:pPr>
            <a:r>
              <a:rPr lang="ru-RU" sz="4000" dirty="0" smtClean="0">
                <a:latin typeface="Arial" charset="0"/>
                <a:cs typeface="Arial" charset="0"/>
              </a:rPr>
              <a:t/>
            </a:r>
            <a:br>
              <a:rPr lang="ru-RU" sz="4000" dirty="0" smtClean="0">
                <a:latin typeface="Arial" charset="0"/>
                <a:cs typeface="Arial" charset="0"/>
              </a:rPr>
            </a:br>
            <a:r>
              <a:rPr lang="ru-RU" sz="4000" dirty="0" smtClean="0">
                <a:latin typeface="Arial" charset="0"/>
                <a:cs typeface="Arial" charset="0"/>
              </a:rPr>
              <a:t/>
            </a:r>
            <a:br>
              <a:rPr lang="ru-RU" sz="4000" dirty="0" smtClean="0">
                <a:latin typeface="Arial" charset="0"/>
                <a:cs typeface="Arial" charset="0"/>
              </a:rPr>
            </a:br>
            <a:r>
              <a:rPr lang="ru-RU" sz="4000" dirty="0" smtClean="0">
                <a:latin typeface="Arial" charset="0"/>
                <a:cs typeface="Arial" charset="0"/>
              </a:rPr>
              <a:t/>
            </a:r>
            <a:br>
              <a:rPr lang="ru-RU" sz="4000" dirty="0" smtClean="0">
                <a:latin typeface="Arial" charset="0"/>
                <a:cs typeface="Arial" charset="0"/>
              </a:rPr>
            </a:br>
            <a:r>
              <a:rPr lang="ru-RU" sz="4000" dirty="0" smtClean="0">
                <a:latin typeface="Arial" charset="0"/>
                <a:cs typeface="Arial" charset="0"/>
              </a:rPr>
              <a:t/>
            </a:r>
            <a:br>
              <a:rPr lang="ru-RU" sz="4000" dirty="0" smtClean="0">
                <a:latin typeface="Arial" charset="0"/>
                <a:cs typeface="Arial" charset="0"/>
              </a:rPr>
            </a:br>
            <a:r>
              <a:rPr lang="ru-RU" sz="4000" dirty="0" smtClean="0">
                <a:latin typeface="Arial" charset="0"/>
                <a:cs typeface="Arial" charset="0"/>
              </a:rPr>
              <a:t/>
            </a:r>
            <a:br>
              <a:rPr lang="ru-RU" sz="4000" dirty="0" smtClean="0">
                <a:latin typeface="Arial" charset="0"/>
                <a:cs typeface="Arial" charset="0"/>
              </a:rPr>
            </a:br>
            <a:r>
              <a:rPr lang="ru-RU" sz="4000" dirty="0" smtClean="0">
                <a:latin typeface="Arial" charset="0"/>
                <a:cs typeface="Arial" charset="0"/>
              </a:rPr>
              <a:t/>
            </a:r>
            <a:br>
              <a:rPr lang="ru-RU" sz="4000" dirty="0" smtClean="0">
                <a:latin typeface="Arial" charset="0"/>
                <a:cs typeface="Arial" charset="0"/>
              </a:rPr>
            </a:br>
            <a:r>
              <a:rPr lang="ru-RU" sz="4000" dirty="0" smtClean="0">
                <a:latin typeface="Arial" charset="0"/>
                <a:cs typeface="Arial" charset="0"/>
              </a:rPr>
              <a:t/>
            </a:r>
            <a:br>
              <a:rPr lang="ru-RU" sz="4000" dirty="0" smtClean="0">
                <a:latin typeface="Arial" charset="0"/>
                <a:cs typeface="Arial" charset="0"/>
              </a:rPr>
            </a:br>
            <a:r>
              <a:rPr lang="ru-RU" sz="4000" dirty="0" smtClean="0">
                <a:latin typeface="Arial" charset="0"/>
                <a:cs typeface="Arial" charset="0"/>
              </a:rPr>
              <a:t/>
            </a:r>
            <a:br>
              <a:rPr lang="ru-RU" sz="4000" dirty="0" smtClean="0">
                <a:latin typeface="Arial" charset="0"/>
                <a:cs typeface="Arial" charset="0"/>
              </a:rPr>
            </a:br>
            <a:r>
              <a:rPr lang="ru-RU" sz="4000" dirty="0" smtClean="0">
                <a:latin typeface="Arial" charset="0"/>
                <a:cs typeface="Arial" charset="0"/>
              </a:rPr>
              <a:t/>
            </a:r>
            <a:br>
              <a:rPr lang="ru-RU" sz="4000" dirty="0" smtClean="0">
                <a:latin typeface="Arial" charset="0"/>
                <a:cs typeface="Arial" charset="0"/>
              </a:rPr>
            </a:br>
            <a:r>
              <a:rPr lang="ru-RU" sz="4000" dirty="0" smtClean="0">
                <a:latin typeface="Arial" charset="0"/>
                <a:cs typeface="Arial" charset="0"/>
              </a:rPr>
              <a:t/>
            </a:r>
            <a:br>
              <a:rPr lang="ru-RU" sz="4000" dirty="0" smtClean="0">
                <a:latin typeface="Arial" charset="0"/>
                <a:cs typeface="Arial" charset="0"/>
              </a:rPr>
            </a:br>
            <a:endParaRPr lang="ru-RU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5101" y="1"/>
            <a:ext cx="8799513" cy="6822017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3000" b="1" dirty="0" smtClean="0">
                <a:latin typeface="+mj-lt"/>
                <a:cs typeface="Times New Roman" pitchFamily="18" charset="0"/>
              </a:rPr>
              <a:t>2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. Установленные расследованием   иные обстоятельства (п.4 ч.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ст.418 УПК )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не известные суду при разрешении дела, которые свидетельствуют о невиновности осужденного либо о виновности оправданного лица, или лица,  в отношении которого производство по делу прекращено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179389" y="165101"/>
            <a:ext cx="8713787" cy="3071284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ru-RU" sz="3800" dirty="0" smtClean="0">
                <a:cs typeface="Times New Roman" pitchFamily="18" charset="0"/>
              </a:rPr>
              <a:t/>
            </a:r>
            <a:br>
              <a:rPr lang="ru-RU" sz="3800" dirty="0" smtClean="0">
                <a:cs typeface="Times New Roman" pitchFamily="18" charset="0"/>
              </a:rPr>
            </a:br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При наличии повода к возбуждению производства по вновь открывшимся обстоятельствам, прокурор организует проведение проверки  этих обстоятельств и принимает одно из решений:</a:t>
            </a:r>
            <a:b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>
          <a:xfrm>
            <a:off x="0" y="3141133"/>
            <a:ext cx="9144000" cy="3716867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ru-RU" altLang="ru-RU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1) о возбуждении производства по вновь открывшимся обстоятельствам;</a:t>
            </a:r>
          </a:p>
          <a:p>
            <a:pPr algn="just" eaLnBrk="1" hangingPunct="1">
              <a:buFont typeface="Arial" charset="0"/>
              <a:buNone/>
            </a:pPr>
            <a:r>
              <a:rPr lang="ru-RU" altLang="ru-RU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об отказе в возбуждении производства по вновь открывшимся обстоятельствам </a:t>
            </a:r>
          </a:p>
          <a:p>
            <a:pPr algn="just" eaLnBrk="1" hangingPunct="1">
              <a:buFont typeface="Arial" charset="0"/>
              <a:buNone/>
            </a:pPr>
            <a:r>
              <a:rPr lang="ru-RU" altLang="ru-RU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(ч. 5 ст. 420 УПК).</a:t>
            </a:r>
          </a:p>
          <a:p>
            <a:pPr eaLnBrk="1" hangingPunct="1"/>
            <a:endParaRPr lang="ru-RU" altLang="ru-RU" b="1" dirty="0" smtClean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66751"/>
          </a:xfrm>
        </p:spPr>
        <p:txBody>
          <a:bodyPr/>
          <a:lstStyle/>
          <a:p>
            <a:pPr algn="ctr" eaLnBrk="1" hangingPunct="1"/>
            <a:r>
              <a:rPr lang="ru-RU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Прокурор по возбужденному производству организует: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0" y="857251"/>
            <a:ext cx="9144000" cy="6000749"/>
          </a:xfrm>
        </p:spPr>
        <p:txBody>
          <a:bodyPr rtlCol="0">
            <a:normAutofit lnSpcReduction="10000"/>
          </a:bodyPr>
          <a:lstStyle/>
          <a:p>
            <a:pPr marL="0" indent="0" algn="just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Проведение проверки обстоятельств, </a:t>
            </a:r>
            <a:r>
              <a:rPr lang="ru-RU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указанных в п.1-3 ч.</a:t>
            </a:r>
            <a:r>
              <a:rPr lang="en-US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ст.418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 algn="just" eaLnBrk="1" fontAlgn="auto" hangingPunct="1">
              <a:lnSpc>
                <a:spcPct val="80000"/>
              </a:lnSpc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-истребует копию приговора, например, в    отношении свидетеля, давшего заведомо ложные показания</a:t>
            </a:r>
          </a:p>
          <a:p>
            <a:pPr marL="0" indent="0" algn="just" eaLnBrk="1" fontAlgn="auto" hangingPunct="1">
              <a:lnSpc>
                <a:spcPct val="80000"/>
              </a:lnSpc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-справку о вступлении приговора в силу</a:t>
            </a:r>
          </a:p>
          <a:p>
            <a:pPr marL="0" indent="0" algn="just" eaLnBrk="1" fontAlgn="auto" hangingPunct="1">
              <a:lnSpc>
                <a:spcPct val="80000"/>
              </a:lnSpc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-отбирает объяснения</a:t>
            </a:r>
          </a:p>
          <a:p>
            <a:pPr marL="0" indent="0" algn="just" eaLnBrk="1" fontAlgn="auto" hangingPunct="1">
              <a:lnSpc>
                <a:spcPct val="80000"/>
              </a:lnSpc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-при необходимости изучает дело</a:t>
            </a:r>
          </a:p>
          <a:p>
            <a:pPr marL="0" indent="0" algn="just" eaLnBrk="1" fontAlgn="auto" hangingPunct="1">
              <a:lnSpc>
                <a:spcPct val="80000"/>
              </a:lnSpc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				ИЛИ</a:t>
            </a:r>
          </a:p>
          <a:p>
            <a:pPr marL="0" indent="0" algn="just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Проведение расследования обстоятельств, перечисленных в   п.4 ст. 418 УПК </a:t>
            </a:r>
          </a:p>
          <a:p>
            <a:pPr marL="0" indent="0" algn="just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В отличие от предварит. расследования в данном случае:</a:t>
            </a:r>
          </a:p>
          <a:p>
            <a:pPr marL="0" indent="0" algn="just" eaLnBrk="1" fontAlgn="auto" hangingPunct="1">
              <a:lnSpc>
                <a:spcPct val="80000"/>
              </a:lnSpc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-не применяются меры принуждения</a:t>
            </a:r>
          </a:p>
          <a:p>
            <a:pPr marL="0" indent="0" algn="just" eaLnBrk="1" fontAlgn="auto" hangingPunct="1">
              <a:lnSpc>
                <a:spcPct val="80000"/>
              </a:lnSpc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-лицо не привлекается в качестве обвиняемого</a:t>
            </a:r>
          </a:p>
          <a:p>
            <a:pPr marL="0" indent="0" algn="just" eaLnBrk="1" fontAlgn="auto" hangingPunct="1">
              <a:lnSpc>
                <a:spcPct val="80000"/>
              </a:lnSpc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</a:p>
          <a:p>
            <a:pPr marL="0" indent="0" algn="just" eaLnBrk="1" fontAlgn="auto" hangingPunct="1">
              <a:lnSpc>
                <a:spcPct val="80000"/>
              </a:lnSpc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ru-RU" sz="500" dirty="0" smtClean="0">
                <a:solidFill>
                  <a:srgbClr val="000000"/>
                </a:solidFill>
              </a:rPr>
              <a:t>    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ru-RU" sz="500" dirty="0" smtClean="0"/>
              <a:t>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ru-RU" sz="800" dirty="0" smtClean="0"/>
              <a:t>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418167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Решения прокурора по окончании проверки или расследования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179389" y="1524000"/>
            <a:ext cx="8785225" cy="5334000"/>
          </a:xfrm>
        </p:spPr>
        <p:txBody>
          <a:bodyPr>
            <a:normAutofit/>
          </a:bodyPr>
          <a:lstStyle/>
          <a:p>
            <a:pPr marL="0" indent="0" algn="just" eaLnBrk="1" hangingPunct="1">
              <a:buFont typeface="Arial" charset="0"/>
              <a:buNone/>
            </a:pPr>
            <a:r>
              <a:rPr lang="ru-RU" alt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Составляет заключение с обоснованием необходимости возобновления производства по делу</a:t>
            </a:r>
          </a:p>
          <a:p>
            <a:pPr marL="0" indent="0" algn="just" eaLnBrk="1" hangingPunct="1">
              <a:buFont typeface="Arial" charset="0"/>
              <a:buNone/>
            </a:pPr>
            <a:r>
              <a:rPr lang="ru-RU" alt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Выносит постановление о прекращении возбужденного им производства при отсутствии оснований для возобновления производства по делу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 eaLnBrk="1" hangingPunct="1"/>
            <a:r>
              <a:rPr lang="ru-RU" altLang="ru-RU" sz="3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заключении должно быть указано: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0" y="1428751"/>
            <a:ext cx="9144000" cy="5429249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</a:pP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Какое уголовное дело и каким судом по первой, апелляционной и надзорной инстанций было рассмотрено.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В связи с чем и кем было возбуждено </a:t>
            </a:r>
            <a:r>
              <a:rPr lang="ru-RU" altLang="ru-RU" sz="3200" dirty="0" err="1" smtClean="0">
                <a:latin typeface="Times New Roman" pitchFamily="18" charset="0"/>
                <a:cs typeface="Times New Roman" pitchFamily="18" charset="0"/>
              </a:rPr>
              <a:t>произ-во</a:t>
            </a: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 по вновь открывшимся обстоятельствам,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Что явилось поводом и основанием для этого,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Кто производил проверку или расследование.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Каковы результаты, почему прокурор считает необходимым возобновить производство по делу.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9705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32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 наличии оснований для возобновления пр-ва по уголовному делу, прокурором направляется в соответствующий суд: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eaLnBrk="1" hangingPunct="1"/>
            <a:r>
              <a:rPr lang="ru-RU" altLang="ru-RU" sz="3600" dirty="0" smtClean="0">
                <a:latin typeface="Times New Roman" pitchFamily="18" charset="0"/>
                <a:cs typeface="Times New Roman" pitchFamily="18" charset="0"/>
              </a:rPr>
              <a:t>Заключение прокурора по результатам проверки или </a:t>
            </a:r>
            <a:r>
              <a:rPr lang="ru-RU" altLang="ru-RU" sz="3600" dirty="0" err="1" smtClean="0">
                <a:latin typeface="Times New Roman" pitchFamily="18" charset="0"/>
                <a:cs typeface="Times New Roman" pitchFamily="18" charset="0"/>
              </a:rPr>
              <a:t>расслед</a:t>
            </a:r>
            <a:r>
              <a:rPr lang="ru-RU" altLang="ru-RU" sz="3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3600" dirty="0" err="1" smtClean="0">
                <a:latin typeface="Times New Roman" pitchFamily="18" charset="0"/>
                <a:cs typeface="Times New Roman" pitchFamily="18" charset="0"/>
              </a:rPr>
              <a:t>вн.откр.обст-в</a:t>
            </a:r>
            <a:r>
              <a:rPr lang="ru-RU" altLang="ru-RU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ru-RU" altLang="ru-RU" sz="3600" dirty="0" smtClean="0">
                <a:latin typeface="Times New Roman" pitchFamily="18" charset="0"/>
                <a:cs typeface="Times New Roman" pitchFamily="18" charset="0"/>
              </a:rPr>
              <a:t>Копии приговора в связи с преступлениями, указанными в п.п.1-3 ч.2 ст. 418 УПК.</a:t>
            </a:r>
          </a:p>
          <a:p>
            <a:pPr eaLnBrk="1" hangingPunct="1"/>
            <a:r>
              <a:rPr lang="ru-RU" altLang="ru-RU" sz="3600" dirty="0" smtClean="0">
                <a:latin typeface="Times New Roman" pitchFamily="18" charset="0"/>
                <a:cs typeface="Times New Roman" pitchFamily="18" charset="0"/>
              </a:rPr>
              <a:t>Материалов проверки (по п.1-3 ч.2 ст.418) или расследования (по п.4 ч.2 ст.418).</a:t>
            </a:r>
          </a:p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Сроки возобновления производства по вновь открывшимся обстоятельствам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0" y="1238251"/>
            <a:ext cx="9144000" cy="543136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Char char="●"/>
              <a:defRPr/>
            </a:pPr>
            <a:r>
              <a:rPr lang="ru-RU" sz="3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Пересмотр </a:t>
            </a:r>
          </a:p>
          <a:p>
            <a:pPr marL="0" lvl="1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charset="0"/>
              <a:buChar char="►"/>
              <a:defRPr/>
            </a:pPr>
            <a:r>
              <a:rPr lang="ru-RU" sz="3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Обвинительного приговора в пользу осужденного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990000"/>
              </a:buClr>
              <a:buFont typeface="Arial" charset="0"/>
              <a:buNone/>
              <a:defRPr/>
            </a:pPr>
            <a:r>
              <a:rPr lang="ru-RU" sz="3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сроком не ограничен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Char char="●"/>
              <a:defRPr/>
            </a:pPr>
            <a:r>
              <a:rPr lang="ru-RU" sz="3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Пересмотр:</a:t>
            </a:r>
          </a:p>
          <a:p>
            <a:pPr marL="0" lvl="1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charset="0"/>
              <a:buChar char="►"/>
              <a:defRPr/>
            </a:pPr>
            <a:r>
              <a:rPr lang="ru-RU" sz="3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Оправдательного приговора</a:t>
            </a:r>
          </a:p>
          <a:p>
            <a:pPr marL="0" lvl="1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charset="0"/>
              <a:buChar char="►"/>
              <a:defRPr/>
            </a:pPr>
            <a:r>
              <a:rPr lang="ru-RU" sz="3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Постанов. о прекращении </a:t>
            </a:r>
            <a:r>
              <a:rPr lang="ru-RU" sz="3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произ</a:t>
            </a:r>
            <a:r>
              <a:rPr lang="ru-RU" sz="3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по  делу       </a:t>
            </a:r>
          </a:p>
          <a:p>
            <a:pPr marL="0" lvl="1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charset="0"/>
              <a:buChar char="►"/>
              <a:defRPr/>
            </a:pPr>
            <a:r>
              <a:rPr lang="ru-RU" sz="3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Обвинительного приговора в сторону           ухудшения положения осужденного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ru-RU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возможен в течение сроков давности и не позднее 1 года со дня открытия новых обстоятельств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496" y="260648"/>
            <a:ext cx="8964488" cy="64087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Содержание: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Понятие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задачи и значение возобновления производства по уголовному делу по вновь открывшимся обстоятельствам, его отличие от надзорного производства.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Основания возобновления производства по уголовному делу по вновь открывшимся обстоятельствам. Характеристика вновь открывшихся обстоятельств. Сроки возобновления производства по уголовному делу по вновь открывшимся обстоятельствам.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Поводы к возбуждению производства по вновь открывшимся обстоятельствам. Порядок проверки или расследования вновь открывшихся обстоятельств. Действия прокурора по окончании проверки или расследования вновь открывшихся обстоятельств.  Заключение прокурора.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Суды, разрешающие вопросы о возобновлении производства по уголовному делу по вновь открывшимся обстоятельствам. Порядок судебного разбирательства по возобновлению производства по уголовным делам по вновь открывшимся обстоятельствам. Определения и постановления суда, рассматривающего заключение прокурора о возобновлении производства по уголовному делу по вновь открывшимся обстоятельствам.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457200"/>
            <a:ext cx="7993062" cy="1143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Днем открытия новых обстоятельств считается (ч.4 ст.419 УПК)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0" y="1524000"/>
            <a:ext cx="87630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ru-RU" altLang="ru-RU" b="1" dirty="0" smtClean="0">
              <a:solidFill>
                <a:srgbClr val="000000"/>
              </a:solidFill>
              <a:latin typeface="Arial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ru-RU" altLang="ru-RU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День вступления в силу приговора,  пост., </a:t>
            </a:r>
            <a:r>
              <a:rPr lang="ru-RU" altLang="ru-RU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опред-я</a:t>
            </a:r>
            <a:r>
              <a:rPr lang="ru-RU" altLang="ru-RU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 основаниям, предусмотренным  п.1-3 ч.2 ст.418 УПК;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altLang="ru-RU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День подписания прокурором заключения о необходимости возобновления производства …</a:t>
            </a:r>
          </a:p>
          <a:p>
            <a:pPr eaLnBrk="1" hangingPunct="1">
              <a:lnSpc>
                <a:spcPct val="90000"/>
              </a:lnSpc>
            </a:pPr>
            <a:endParaRPr lang="ru-RU" altLang="ru-RU" b="1" dirty="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81667"/>
          </a:xfrm>
        </p:spPr>
        <p:txBody>
          <a:bodyPr/>
          <a:lstStyle/>
          <a:p>
            <a:pPr algn="ctr" eaLnBrk="1" hangingPunct="1"/>
            <a:r>
              <a:rPr lang="ru-RU" altLang="ru-RU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Суды, рассматривающие вопрос о </a:t>
            </a:r>
            <a:r>
              <a:rPr lang="ru-RU" altLang="ru-RU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возобн</a:t>
            </a:r>
            <a:r>
              <a:rPr lang="ru-RU" altLang="ru-RU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производства по делу по вновь открывшимся  обстоятельствам (ст.422</a:t>
            </a:r>
            <a:r>
              <a:rPr lang="ru-RU" altLang="ru-RU" sz="2800" b="1" u="sng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0" y="1428751"/>
            <a:ext cx="9144000" cy="5429249"/>
          </a:xfrm>
        </p:spPr>
        <p:txBody>
          <a:bodyPr>
            <a:normAutofit/>
          </a:bodyPr>
          <a:lstStyle/>
          <a:p>
            <a:pPr marL="0" indent="0" algn="just">
              <a:buFont typeface="Arial" charset="0"/>
              <a:buNone/>
              <a:defRPr/>
            </a:pPr>
            <a:r>
              <a:rPr lang="ru-RU" sz="2800" b="1" dirty="0">
                <a:solidFill>
                  <a:srgbClr val="000000"/>
                </a:solidFill>
              </a:rPr>
              <a:t>1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в отношении приговоров, определений (постановлений) районных (городских) судов – президиумами областного, Минского городского судов;</a:t>
            </a:r>
          </a:p>
          <a:p>
            <a:pPr marL="0" indent="0" algn="just">
              <a:buFont typeface="Arial" charset="0"/>
              <a:buNone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в отношении приговоров, определений, постановлений областных, Минского городского судов – судебной коллегией по уголовным делам Верховного Суда Республики Беларусь;</a:t>
            </a:r>
          </a:p>
          <a:p>
            <a:pPr marL="0" indent="0" algn="just">
              <a:buFont typeface="Arial" charset="0"/>
              <a:buNone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в отношении приговоров, определений, постановлений Верховного Суда Республики Беларусь – Президиумом Верховного Суда Республики Беларусь;</a:t>
            </a:r>
          </a:p>
          <a:p>
            <a:pPr marL="0" indent="0" algn="just">
              <a:buFont typeface="Arial" charset="0"/>
              <a:buNone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в отношении постановлений Президиума Верховного Суда Республики Беларусь – Пленумом Верховного Суда Республики Беларусь.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1" y="1"/>
            <a:ext cx="9028113" cy="1123951"/>
          </a:xfrm>
        </p:spPr>
        <p:txBody>
          <a:bodyPr/>
          <a:lstStyle/>
          <a:p>
            <a:pPr algn="ctr" eaLnBrk="1" hangingPunct="1"/>
            <a:r>
              <a:rPr lang="ru-RU" sz="32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Суд принимает след.  решения </a:t>
            </a:r>
            <a:r>
              <a:rPr lang="ru-RU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(ст. 423 УПК)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0" y="1123952"/>
            <a:ext cx="9144000" cy="5734049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1) об отмене приговора, определения, постановления суда и о передаче дела прокурору для производства нового предварительного расследования или в соответствующий суд на новое судебное разбирательство;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2) об отмене приговора, определения, постановления суда и о прекращении производства по уголовному делу, когда не требуется новое предварительное расследование или судебное разбирательство для принятия окончательного решения по уголовному делу;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3) об отклонении заключения прокурора.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3159224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>
              <a:defRPr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500717"/>
          </a:xfrm>
        </p:spPr>
        <p:txBody>
          <a:bodyPr/>
          <a:lstStyle/>
          <a:p>
            <a:pPr eaLnBrk="1" hangingPunct="1"/>
            <a:r>
              <a:rPr lang="ru-RU" sz="32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Возобновление производства по уголовному делу по вновь открывшимся обстоятельствам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557867"/>
            <a:ext cx="9144000" cy="5300133"/>
          </a:xfrm>
        </p:spPr>
        <p:txBody>
          <a:bodyPr>
            <a:normAutofit/>
          </a:bodyPr>
          <a:lstStyle/>
          <a:p>
            <a:pPr algn="just" eaLnBrk="1" hangingPunct="1">
              <a:defRPr/>
            </a:pPr>
            <a:r>
              <a:rPr lang="ru-RU" alt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исключительная стадия уголовного процесса, в которой законность и обоснованность вступившего в законную силу приговора, определения или постановления проверяется соответствующим судом в свете вновь открывшихся обстоятельств, которые не были и не могли быть известны в момент рассмотрения дела и имеют существенное значение для его разрешения.</a:t>
            </a: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900114" y="1557867"/>
            <a:ext cx="79200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411817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lnSpc>
                <a:spcPts val="2300"/>
              </a:lnSpc>
              <a:spcAft>
                <a:spcPts val="0"/>
              </a:spcAft>
              <a:defRPr/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  <a:t>Отличие производства по уголовным делам по вновь открывшимся обстоятельствам от надзорного производства заключается в том, что:</a:t>
            </a:r>
            <a:r>
              <a:rPr lang="ru-RU" b="1" dirty="0" smtClean="0">
                <a:solidFill>
                  <a:srgbClr val="000000"/>
                </a:solidFill>
              </a:rPr>
              <a:t/>
            </a:r>
            <a:br>
              <a:rPr lang="ru-RU" b="1" dirty="0" smtClean="0">
                <a:solidFill>
                  <a:srgbClr val="000000"/>
                </a:solidFill>
              </a:rPr>
            </a:br>
            <a:endParaRPr lang="ru-RU" b="1" dirty="0" smtClean="0">
              <a:solidFill>
                <a:srgbClr val="000000"/>
              </a:solidFill>
            </a:endParaRPr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0" y="1701800"/>
            <a:ext cx="9144000" cy="5156200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ts val="2300"/>
              </a:lnSpc>
              <a:buFont typeface="Wingdings" pitchFamily="2" charset="2"/>
              <a:buChar char="ü"/>
              <a:defRPr/>
            </a:pPr>
            <a:r>
              <a:rPr lang="ru-RU" altLang="ru-RU" sz="3100" b="1" dirty="0" smtClean="0">
                <a:latin typeface="Times New Roman" pitchFamily="18" charset="0"/>
                <a:cs typeface="Times New Roman" pitchFamily="18" charset="0"/>
              </a:rPr>
              <a:t>вопрос о производстве по уголовным делам  по вновь открывшимся обстоятельствам  может быть поставлен лишь прокурором (ст.ст.420-422 УПК);</a:t>
            </a:r>
          </a:p>
          <a:p>
            <a:pPr algn="just" eaLnBrk="1" hangingPunct="1">
              <a:lnSpc>
                <a:spcPts val="2300"/>
              </a:lnSpc>
              <a:buFont typeface="Wingdings" pitchFamily="2" charset="2"/>
              <a:buChar char="ü"/>
              <a:defRPr/>
            </a:pPr>
            <a:r>
              <a:rPr lang="ru-RU" altLang="ru-RU" sz="3100" b="1" dirty="0" smtClean="0">
                <a:latin typeface="Times New Roman" pitchFamily="18" charset="0"/>
                <a:cs typeface="Times New Roman" pitchFamily="18" charset="0"/>
              </a:rPr>
              <a:t>по срокам пересмотра судебных решений;</a:t>
            </a:r>
          </a:p>
          <a:p>
            <a:pPr algn="just" eaLnBrk="1" hangingPunct="1">
              <a:lnSpc>
                <a:spcPts val="2300"/>
              </a:lnSpc>
              <a:buFont typeface="Wingdings" pitchFamily="2" charset="2"/>
              <a:buChar char="ü"/>
              <a:defRPr/>
            </a:pPr>
            <a:r>
              <a:rPr lang="ru-RU" altLang="ru-RU" sz="3100" b="1" dirty="0" smtClean="0">
                <a:latin typeface="Times New Roman" pitchFamily="18" charset="0"/>
                <a:cs typeface="Times New Roman" pitchFamily="18" charset="0"/>
              </a:rPr>
              <a:t>при возобновлении производства по уголовному делу по вновь открывшимся обстоятельствам  дело можно передать для нового предварительного расследования, однако нельзя внести изменения в приговор, определение, постановление;</a:t>
            </a:r>
          </a:p>
          <a:p>
            <a:pPr algn="just" eaLnBrk="1" hangingPunct="1">
              <a:lnSpc>
                <a:spcPts val="2300"/>
              </a:lnSpc>
              <a:buFont typeface="Wingdings" pitchFamily="2" charset="2"/>
              <a:buChar char="ü"/>
              <a:defRPr/>
            </a:pPr>
            <a:r>
              <a:rPr lang="ru-RU" altLang="ru-RU" sz="3100" b="1" dirty="0" smtClean="0">
                <a:latin typeface="Times New Roman" pitchFamily="18" charset="0"/>
                <a:cs typeface="Times New Roman" pitchFamily="18" charset="0"/>
              </a:rPr>
              <a:t>в отличие от надзорного производства прокурор не наделен правом приостановления исполнения приговора;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1981200"/>
          </a:xfrm>
        </p:spPr>
        <p:txBody>
          <a:bodyPr anchor="t"/>
          <a:lstStyle/>
          <a:p>
            <a:pPr eaLnBrk="1" hangingPunct="1">
              <a:lnSpc>
                <a:spcPct val="80000"/>
              </a:lnSpc>
            </a:pPr>
            <a:r>
              <a:rPr lang="ru-RU" altLang="ru-RU" sz="5400" b="1" dirty="0" smtClean="0">
                <a:latin typeface="a_CampusNr" pitchFamily="82" charset="-52"/>
              </a:rPr>
              <a:t/>
            </a:r>
            <a:br>
              <a:rPr lang="ru-RU" altLang="ru-RU" sz="5400" b="1" dirty="0" smtClean="0">
                <a:latin typeface="a_CampusNr" pitchFamily="82" charset="-52"/>
              </a:rPr>
            </a:br>
            <a:endParaRPr lang="ru-RU" altLang="ru-RU" sz="5400" b="1" dirty="0" smtClean="0">
              <a:latin typeface="a_CampusNr" pitchFamily="82" charset="-52"/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0" y="1051984"/>
            <a:ext cx="9144000" cy="5806016"/>
          </a:xfrm>
          <a:prstGeom prst="rect">
            <a:avLst/>
          </a:prstGeom>
          <a:noFill/>
          <a:ln>
            <a:noFill/>
          </a:ln>
          <a:extLst/>
        </p:spPr>
        <p:txBody>
          <a:bodyPr lIns="91430" tIns="45715" rIns="91430" bIns="45715"/>
          <a:lstStyle>
            <a:lvl1pPr marL="742950" indent="-7429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175" indent="-3175" algn="just">
              <a:lnSpc>
                <a:spcPts val="3000"/>
              </a:lnSpc>
              <a:buFontTx/>
              <a:buNone/>
              <a:defRPr/>
            </a:pPr>
            <a:r>
              <a:rPr lang="ru-RU" altLang="ru-RU" sz="40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altLang="ru-RU" sz="3600" dirty="0" smtClean="0">
                <a:latin typeface="Times New Roman" pitchFamily="18" charset="0"/>
                <a:cs typeface="Times New Roman" pitchFamily="18" charset="0"/>
              </a:rPr>
              <a:t>Исправляются  допущенные ошибки  и прямые преступные нарушения со стороны лиц, ведущих произв. по делу</a:t>
            </a:r>
          </a:p>
          <a:p>
            <a:pPr marL="3175" indent="-3175" algn="just">
              <a:lnSpc>
                <a:spcPts val="3000"/>
              </a:lnSpc>
              <a:buFontTx/>
              <a:buNone/>
              <a:defRPr/>
            </a:pPr>
            <a:r>
              <a:rPr lang="ru-RU" altLang="ru-RU" sz="3600" dirty="0" smtClean="0">
                <a:latin typeface="Times New Roman" pitchFamily="18" charset="0"/>
                <a:cs typeface="Times New Roman" pitchFamily="18" charset="0"/>
              </a:rPr>
              <a:t>2. Восстанавливаются нарушенные  права и законные  интересы граждан:</a:t>
            </a:r>
          </a:p>
          <a:p>
            <a:pPr marL="3175" indent="-3175" algn="just">
              <a:lnSpc>
                <a:spcPts val="3000"/>
              </a:lnSpc>
              <a:buFontTx/>
              <a:buNone/>
              <a:defRPr/>
            </a:pPr>
            <a:r>
              <a:rPr lang="ru-RU" altLang="ru-RU" sz="3600" dirty="0" smtClean="0">
                <a:latin typeface="Times New Roman" pitchFamily="18" charset="0"/>
                <a:cs typeface="Times New Roman" pitchFamily="18" charset="0"/>
              </a:rPr>
              <a:t>3. Формируется единообразие судебной практики.</a:t>
            </a:r>
          </a:p>
          <a:p>
            <a:pPr marL="3175" indent="-3175" algn="just">
              <a:lnSpc>
                <a:spcPts val="3000"/>
              </a:lnSpc>
              <a:buFontTx/>
              <a:buNone/>
              <a:defRPr/>
            </a:pPr>
            <a:r>
              <a:rPr lang="ru-RU" altLang="ru-RU" sz="3600" dirty="0" smtClean="0">
                <a:latin typeface="Times New Roman" pitchFamily="18" charset="0"/>
                <a:cs typeface="Times New Roman" pitchFamily="18" charset="0"/>
              </a:rPr>
              <a:t>4. Обеспечивается справедливость правосудия и соблюдение законности в уголовном процессе. </a:t>
            </a: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051984"/>
          </a:xfrm>
          <a:prstGeom prst="rect">
            <a:avLst/>
          </a:prstGeom>
          <a:noFill/>
          <a:ln>
            <a:noFill/>
          </a:ln>
          <a:extLst/>
        </p:spPr>
        <p:txBody>
          <a:bodyPr lIns="91430" tIns="45715" rIns="91430" bIns="4571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ЗНАЧЕНИЕ ПРОИЗВОДСТВА ПО ВНОВЬ ОТКРЫВШИМСЯ ОБСТОЯТЕЛЬСТВАМ: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"/>
            <a:ext cx="8928100" cy="1418167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latin typeface="Arial" charset="0"/>
              </a:rPr>
              <a:t>  </a:t>
            </a:r>
            <a:r>
              <a:rPr lang="ru-RU" sz="4000" b="1" u="sng" dirty="0" smtClean="0">
                <a:latin typeface="Times New Roman" pitchFamily="18" charset="0"/>
                <a:cs typeface="Times New Roman" pitchFamily="18" charset="0"/>
              </a:rPr>
              <a:t>Вновь открывшиеся</a:t>
            </a:r>
            <a:br>
              <a:rPr lang="ru-RU" sz="40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u="sng" dirty="0" smtClean="0">
                <a:latin typeface="Times New Roman" pitchFamily="18" charset="0"/>
                <a:cs typeface="Times New Roman" pitchFamily="18" charset="0"/>
              </a:rPr>
              <a:t>      обстоятельства - это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0" y="1316568"/>
            <a:ext cx="9144000" cy="5541433"/>
          </a:xfrm>
        </p:spPr>
        <p:txBody>
          <a:bodyPr>
            <a:normAutofit/>
          </a:bodyPr>
          <a:lstStyle/>
          <a:p>
            <a:pPr marL="0" indent="0" algn="just" eaLnBrk="1" hangingPunct="1">
              <a:buFont typeface="Arial" charset="0"/>
              <a:buNone/>
              <a:defRPr/>
            </a:pPr>
            <a:r>
              <a:rPr lang="ru-RU" altLang="ru-RU" sz="4000" dirty="0" smtClean="0">
                <a:latin typeface="Times New Roman" pitchFamily="18" charset="0"/>
                <a:cs typeface="Times New Roman" pitchFamily="18" charset="0"/>
              </a:rPr>
              <a:t>установленные проверкой или расследованием и изложенные в заключении прокурора сведения, подвергающие сомнению законность   ранее постановленного и вступившего в силу  приговора, </a:t>
            </a:r>
            <a:r>
              <a:rPr lang="ru-RU" altLang="ru-RU" sz="4000" dirty="0" err="1" smtClean="0">
                <a:latin typeface="Times New Roman" pitchFamily="18" charset="0"/>
                <a:cs typeface="Times New Roman" pitchFamily="18" charset="0"/>
              </a:rPr>
              <a:t>опред</a:t>
            </a:r>
            <a:r>
              <a:rPr lang="ru-RU" altLang="ru-RU" sz="4000" dirty="0" smtClean="0">
                <a:latin typeface="Times New Roman" pitchFamily="18" charset="0"/>
                <a:cs typeface="Times New Roman" pitchFamily="18" charset="0"/>
              </a:rPr>
              <a:t>. (пост.) суда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47751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ts val="2700"/>
              </a:lnSpc>
              <a:defRPr/>
            </a:pPr>
            <a:r>
              <a:rPr lang="ru-RU" altLang="ru-RU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Признаки вновь открывшихся обстоятельств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1. Неизвестность их суду.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2. Существенность обстоятельств для дела.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3. Невозможность учета этих обстоятельств (в силу их неизвестности при постановлении приговора, постановления, определения).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4. Открытие новых обстоятельств после вступления приговора, определения, постановления в законную силу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5. Необходимость специального расследования или проверки вновь открывшихся обстоятельств.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6675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 smtClean="0">
              <a:solidFill>
                <a:srgbClr val="0033CC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87338" y="404664"/>
            <a:ext cx="8856662" cy="2160239"/>
          </a:xfrm>
          <a:solidFill>
            <a:schemeClr val="bg1"/>
          </a:solidFill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92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92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92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92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92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92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92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9200" dirty="0" smtClean="0"/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9600" b="0" dirty="0" smtClean="0"/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9600" b="0" dirty="0" smtClean="0">
              <a:solidFill>
                <a:srgbClr val="000000"/>
              </a:solidFill>
            </a:endParaRP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12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возбуждения производства по вновь открывшимся обстоятельствам требуется наличие повода и оснований; право возбуждения производства принадлежит только прокурору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1200" u="sng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179388" y="2348881"/>
            <a:ext cx="8805862" cy="4344020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3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Поводы к возбуждению производства по вновь открывшимся обстоятельствам</a:t>
            </a: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— это установленные законом источники информации, из которых прокурор получает сведения о признаках незаконности и необоснованности вступившего в законную силу приговора, определения или постановления суда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</p:txBody>
      </p:sp>
      <p:sp>
        <p:nvSpPr>
          <p:cNvPr id="21509" name="Текст 4"/>
          <p:cNvSpPr>
            <a:spLocks noGrp="1"/>
          </p:cNvSpPr>
          <p:nvPr>
            <p:ph type="body" sz="quarter" idx="3"/>
          </p:nvPr>
        </p:nvSpPr>
        <p:spPr>
          <a:xfrm>
            <a:off x="8640764" y="952501"/>
            <a:ext cx="46037" cy="5905500"/>
          </a:xfrm>
        </p:spPr>
        <p:txBody>
          <a:bodyPr/>
          <a:lstStyle/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sz="8000" smtClean="0"/>
          </a:p>
          <a:p>
            <a:pPr eaLnBrk="1" hangingPunct="1"/>
            <a:endParaRPr lang="ru-RU" b="0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7048501"/>
            <a:ext cx="4041775" cy="285751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73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 smtClean="0">
              <a:solidFill>
                <a:srgbClr val="0033CC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 flipV="1">
            <a:off x="0" y="605367"/>
            <a:ext cx="4497388" cy="61384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92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92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92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92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92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92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92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92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92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92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92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92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92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92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92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0" y="3333752"/>
            <a:ext cx="46038" cy="3524249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07951" y="357719"/>
            <a:ext cx="8785225" cy="5087506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0" dirty="0" smtClean="0"/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0" u="sng" dirty="0" smtClean="0">
                <a:latin typeface="Times New Roman" pitchFamily="18" charset="0"/>
                <a:cs typeface="Times New Roman" pitchFamily="18" charset="0"/>
              </a:rPr>
              <a:t>поводы (ч.2 ст. 420 УПК):</a:t>
            </a:r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800" dirty="0" smtClean="0">
                <a:latin typeface="Times New Roman" pitchFamily="18" charset="0"/>
                <a:cs typeface="Times New Roman" pitchFamily="18" charset="0"/>
              </a:rPr>
              <a:t>1) заявления граждан;</a:t>
            </a:r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800" dirty="0" smtClean="0">
                <a:latin typeface="Times New Roman" pitchFamily="18" charset="0"/>
                <a:cs typeface="Times New Roman" pitchFamily="18" charset="0"/>
              </a:rPr>
              <a:t>2) сообщения должностных лиц, государственных органов, предприятий, учреждений, организаций, объединений;</a:t>
            </a:r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800" dirty="0" smtClean="0">
                <a:latin typeface="Times New Roman" pitchFamily="18" charset="0"/>
                <a:cs typeface="Times New Roman" pitchFamily="18" charset="0"/>
              </a:rPr>
              <a:t>3) данные, полученные в ходе предварительного расследования и судебного разбирательства других уголовных дел.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b="0" dirty="0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7048501"/>
            <a:ext cx="4041775" cy="285751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2898</TotalTime>
  <Words>1198</Words>
  <Application>Microsoft Office PowerPoint</Application>
  <PresentationFormat>Экран (4:3)</PresentationFormat>
  <Paragraphs>204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Возобновление производства по уголовному делу по вновь открывшимся обстоятельствам</vt:lpstr>
      <vt:lpstr> Отличие производства по уголовным делам по вновь открывшимся обстоятельствам от надзорного производства заключается в том, что: </vt:lpstr>
      <vt:lpstr> </vt:lpstr>
      <vt:lpstr>  Вновь открывшиеся       обстоятельства - это</vt:lpstr>
      <vt:lpstr> Признаки вновь открывшихся обстоятельств</vt:lpstr>
      <vt:lpstr>Презентация PowerPoint</vt:lpstr>
      <vt:lpstr>Презентация PowerPoint</vt:lpstr>
      <vt:lpstr>Основаниями возбуждения производства по вновь открывшимся обстоятельствам являются</vt:lpstr>
      <vt:lpstr>Презентация PowerPoint</vt:lpstr>
      <vt:lpstr>  Вышеуказанные обстоятельства могут быть установлены также  пост-ем, определением органа, ведущего угол. процесс, о  прекращении производства по  делу в связи: </vt:lpstr>
      <vt:lpstr>          </vt:lpstr>
      <vt:lpstr> При наличии повода к возбуждению производства по вновь открывшимся обстоятельствам, прокурор организует проведение проверки  этих обстоятельств и принимает одно из решений: </vt:lpstr>
      <vt:lpstr>Прокурор по возбужденному производству организует:</vt:lpstr>
      <vt:lpstr>Решения прокурора по окончании проверки или расследования</vt:lpstr>
      <vt:lpstr>В заключении должно быть указано:</vt:lpstr>
      <vt:lpstr>При наличии оснований для возобновления пр-ва по уголовному делу, прокурором направляется в соответствующий суд:</vt:lpstr>
      <vt:lpstr>Сроки возобновления производства по вновь открывшимся обстоятельствам</vt:lpstr>
      <vt:lpstr>Днем открытия новых обстоятельств считается (ч.4 ст.419 УПК)</vt:lpstr>
      <vt:lpstr>Суды, рассматривающие вопрос о возобн. производства по делу по вновь открывшимся  обстоятельствам (ст.422)</vt:lpstr>
      <vt:lpstr>Суд принимает след.  решения (ст. 423 УПК)</vt:lpstr>
      <vt:lpstr>Благодарю за внимание!</vt:lpstr>
    </vt:vector>
  </TitlesOfParts>
  <Company>СЭФ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Производство по уголовным делам частного производства</dc:title>
  <dc:creator>Уважаемый Перец</dc:creator>
  <cp:lastModifiedBy>Павловец Г.А.</cp:lastModifiedBy>
  <cp:revision>181</cp:revision>
  <dcterms:created xsi:type="dcterms:W3CDTF">2004-05-05T13:26:46Z</dcterms:created>
  <dcterms:modified xsi:type="dcterms:W3CDTF">2023-09-13T06:04:31Z</dcterms:modified>
</cp:coreProperties>
</file>