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24"/>
  </p:notesMasterIdLst>
  <p:handoutMasterIdLst>
    <p:handoutMasterId r:id="rId25"/>
  </p:handoutMasterIdLst>
  <p:sldIdLst>
    <p:sldId id="388" r:id="rId2"/>
    <p:sldId id="454" r:id="rId3"/>
    <p:sldId id="455" r:id="rId4"/>
    <p:sldId id="456" r:id="rId5"/>
    <p:sldId id="473" r:id="rId6"/>
    <p:sldId id="474" r:id="rId7"/>
    <p:sldId id="475" r:id="rId8"/>
    <p:sldId id="457" r:id="rId9"/>
    <p:sldId id="458" r:id="rId10"/>
    <p:sldId id="459" r:id="rId11"/>
    <p:sldId id="460" r:id="rId12"/>
    <p:sldId id="461" r:id="rId13"/>
    <p:sldId id="462" r:id="rId14"/>
    <p:sldId id="463" r:id="rId15"/>
    <p:sldId id="464" r:id="rId16"/>
    <p:sldId id="465" r:id="rId17"/>
    <p:sldId id="466" r:id="rId18"/>
    <p:sldId id="470" r:id="rId19"/>
    <p:sldId id="467" r:id="rId20"/>
    <p:sldId id="471" r:id="rId21"/>
    <p:sldId id="472" r:id="rId22"/>
    <p:sldId id="453" r:id="rId23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00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5" autoAdjust="0"/>
    <p:restoredTop sz="66087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284298" y="836712"/>
            <a:ext cx="7859702" cy="514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761412" cy="5143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039ADC0-5510-4642-BF4E-E8D72D9E62DB}"/>
              </a:ext>
            </a:extLst>
          </p:cNvPr>
          <p:cNvSpPr/>
          <p:nvPr/>
        </p:nvSpPr>
        <p:spPr>
          <a:xfrm flipH="1">
            <a:off x="9144000" y="5877272"/>
            <a:ext cx="108520" cy="9807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x-none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865312"/>
            <a:ext cx="1369762" cy="147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59546B-D670-4ED8-B7B6-0986EFE0A683}"/>
              </a:ext>
            </a:extLst>
          </p:cNvPr>
          <p:cNvSpPr txBox="1"/>
          <p:nvPr/>
        </p:nvSpPr>
        <p:spPr>
          <a:xfrm>
            <a:off x="3817640" y="2564007"/>
            <a:ext cx="5292079" cy="27699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>
              <a:defRPr/>
            </a:pPr>
            <a:r>
              <a:rPr lang="ru-RU" sz="4000" b="1" cap="all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ема 22.</a:t>
            </a:r>
            <a:r>
              <a:rPr lang="ru-RU" sz="40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000" b="1" cap="all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адзорное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производство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54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548680"/>
            <a:ext cx="7886700" cy="5628283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3) апелляционные и кассационные определения судебной коллегии по уголовным делам Верховного Суда;</a:t>
            </a:r>
          </a:p>
          <a:p>
            <a:pPr algn="just">
              <a:lnSpc>
                <a:spcPct val="100000"/>
              </a:lnSpc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4) приговоры, определения, постановления Верховного Суда, вынесенные по первой инстанции, определения апелляционной инстанции Верховного Суда.</a:t>
            </a:r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u="sng" dirty="0" smtClean="0">
                <a:latin typeface="Times New Roman" pitchFamily="18" charset="0"/>
                <a:cs typeface="Times New Roman" pitchFamily="18" charset="0"/>
              </a:rPr>
              <a:t>Пленум Верховного Суда лишен надзорных функций!!!</a:t>
            </a:r>
            <a:endParaRPr lang="ru-RU" sz="5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5973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случае, если при рассмотрении надзорной жалобы будет установлено, что имелись основания для пересмотра обжалуемых процессуальных решений в кассационном порядке, но в передаче кассационной жалобы для рассмотрения в судебном заседании суда кассационной инстанции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было отказано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судья Верховного Суда или заместители Председателя Верховного Суда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вправе отменить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соответственно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постановление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председателей областных, Минского городского судов или судьи Верховного Суда о таком отказе 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направить уголовное дело в суд кассационной инстанции для принятия решения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о передаче жалобы для рассмотрения в судебном заседании суда кассационной инстанции.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476672"/>
            <a:ext cx="7886700" cy="570029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 результате рассмотрения уголовного дела суд надзорной инстанции может принять 10 вариантов решений относительно рассматриваемого дела (ч. 1 ст. 417-24 УПК), а именно: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476672"/>
            <a:ext cx="7886700" cy="5700291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1) оставить надзорные жалобу или протест без удовлетворения;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2) отменить приговор, определение, постановление суда и все последующие судебные решения и прекратить производство по уголовному делу;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3) отменить приговор, определение, постановление суда и все последующие судебные решения и передать уголовное дело в суд первой инстанции на новое судебное разбирательство;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4) отменить апелляционное определение и все последующие судебные решения и передать уголовное дело на новое апелляционное рассмотрение;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5) отменить кассационное определение (постановление) и оставить в силе с изменением или без изменения приговор суда, а также апелляционное определение, если уголовное дело рассматривалось в апелляционном порядке;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404664"/>
            <a:ext cx="7886700" cy="5772299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6) отменить кассационное определение (постановление) и передать уголовное дело на новое кассационное рассмотрение;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7) отменить кассационное определение (постановление), надзорное определение и передать уголовное дело на новое кассационное рассмотрение;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8) отменить надзорное определение и оставить в силе с изменением или без изменения приговор суда, апелляционное определение и кассационное определение (постановление);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9) отменить надзорное определение и передать уголовное дело на новое надзорное рассмотрение;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10) внести изменения в приговор, определение или постановление суда, апелляционное определение, кассационное определение (постановление) и надзорное определение.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04664"/>
            <a:ext cx="8568952" cy="61926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Обратить внимание!!!</a:t>
            </a:r>
          </a:p>
          <a:p>
            <a:pPr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При рассмотрении уголовного дела в надзорном порядке судебная коллегия по уголовным делам Верховного Суда, Президиум Верховного Суда проверяют правильность применения уголовного и уголовно-процессуального законов нижестоящими судами, рассматривавшими дело,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 пределах доводов надзорных жалобы или протеста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(ч. 1 ст. 417-26 УПК).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404664"/>
            <a:ext cx="7886700" cy="57722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  <a:t>Важно!!!</a:t>
            </a:r>
          </a:p>
          <a:p>
            <a:pPr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 интересах законности суд надзорной инстанции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вправе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 выйти за пределы доводов надзорных жалобы или протеста и 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рассмотреть уголовное дело в полном объеме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332656"/>
            <a:ext cx="7886700" cy="5844307"/>
          </a:xfrm>
        </p:spPr>
        <p:txBody>
          <a:bodyPr>
            <a:noAutofit/>
          </a:bodyPr>
          <a:lstStyle/>
          <a:p>
            <a:pPr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Суд надзорной инстанции вправе изменить приговор, определение, постановление суда, апелляционное определение, кассационное определение (постановление) и надзорное определение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 основаниям, ухудшающим положение осужденного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лишь по надзорным жалобам потерпевшего, частного обвинителя, их представителей, надзорному протесту (ч. 3 ст. 417-26 УПК).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404664"/>
            <a:ext cx="7886700" cy="5772299"/>
          </a:xfrm>
        </p:spPr>
        <p:txBody>
          <a:bodyPr>
            <a:noAutofit/>
          </a:bodyPr>
          <a:lstStyle/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Признав неправильными оправдание обвиняемого или прекращение производства по уголовному делу в суде первой, апелляционной, кассационной или надзорной инстанции, равно как и несправедливыми назначенное осужденному наказание или примененные иные меры уголовной ответственности вследствие мягкости, суд надзорной инстанции вправе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отменить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приговор, определение, постановление и передать дело на новое судебное рассмотрение соответственно в суд первой, апелляционной, кассационной или надзорной инстанции.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8892480" cy="65253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Понятие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сущность, задачи и значение производства по пересмотру судебных решений в Верховном суде Республики Беларусь (надзорное производство), его отличие от кассационного производства. Предмет судебного разбирательства в суде надзорной инстанции. Сроки пересмотра в надзорном порядке приговора, определения, постановления суда, вступивших в законную силу. Истребование уголовного дела. Лица, имеющие право на подачу жалобы и принесение протеста в порядке надзора, а также право на обращение к прокурору с заявлением о принесении надзорного протеста. Недопустимость подачи надзорной жалобы или принесения надзорного протеста. Содержание надзорных жалобы и протеста. Возвращение надзорных жалобы или протеста без их рассмотрения. Действия судьи суда надзорной инстанции при поступлении уголовного дела с надзорным протестом или надзорной жалобой. Пределы полномочий суда надзорной инстанции. Обязательность указаний суда, рассматривающего уголовное дело в надзорном порядке.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Сроки и порядок рассмотрения уголовного дела судом надзорной инстанции. Решения суда надзорной инстанции. Основания к отмене или изменению судебного решения в надзорном порядке. Структура и содержание определения суда надзорной инстанции. </a:t>
            </a:r>
          </a:p>
          <a:p>
            <a:pPr algn="just"/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260648"/>
            <a:ext cx="7886700" cy="5916315"/>
          </a:xfrm>
        </p:spPr>
        <p:txBody>
          <a:bodyPr>
            <a:noAutofit/>
          </a:bodyPr>
          <a:lstStyle/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После отмены первоначального приговора судебное разбирательство уголовного дела проводится в общем порядке. В этом случае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усиление наказания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 либо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применение закона о более тяжком преступлении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 при новом рассмотрении уголовного дела судом первой инстанции допускаются только при условии, если первоначальный приговор был отменен в надзорном порядке за мягкостью наказания, иных мер уголовной ответственности или в связи с необходимостью применения закона о более тяжком преступлении (ч. 2 ст. 417-28 УПК).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404664"/>
            <a:ext cx="7886700" cy="5772299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Пересмотр в надзорном порядке обвинительного приговора, определения, постановления суда в связи с необходимостью применения закона о более тяжком преступлении, за мягкостью наказания, иных мер уголовной ответственности или по иным основаниям, влекущим ухудшение положения осужденного, а также пересмотр оправдательного приговора либо определения, постановления суда о прекращении производства по уголовному делу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допускаются в течение одного года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 вступлении их в законную силу и лишь по надзорным жалобе и (или) протесту, поданным по этим основаниям.</a:t>
            </a:r>
          </a:p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Восстановление указанного срока не допускается!!!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620688"/>
            <a:ext cx="7886700" cy="5556275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Предмет судебного разбирательства в суде надзорной инстанции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составляют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вступившие в законную силу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приговор, определение, постановление суда первой инстанции, определение суда апелляционной инстанции, определение (постановление) суда кассационной инстанции или определение суда надзорной инстанции (ч. 1 ст. 417-9 УПК).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404664"/>
            <a:ext cx="7886700" cy="5772299"/>
          </a:xfrm>
        </p:spPr>
        <p:txBody>
          <a:bodyPr>
            <a:noAutofit/>
          </a:bodyPr>
          <a:lstStyle/>
          <a:p>
            <a:pPr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Общее правило (есть и частные исключения) указывает на то, что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не подлежат пересмотру в надзорном порядке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 приговоры, определения, постановления суда, не обжалованные и не опротестованные в кассационном порядке.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404664"/>
            <a:ext cx="7886700" cy="5772299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1. Надзорные жалоба или протест должны содержать: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1) наименование суда, которому адресуются жалоба или протест;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2) данные о лице, подавшем жалобу или принесшем протест, с указанием его процессуального положения, места жительства или места нахождения;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3) указание на судебные решения, которые обжалуются или опротестовываются, на суды, рассматривавшие уголовное дело, и содержание принятых ими решений;</a:t>
            </a:r>
          </a:p>
          <a:p>
            <a:pPr algn="just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5916315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4) указание на предусмотренные ч.1 ст. 417-25 УПК основания для пересмотра судебного решения в надзорном порядке с приведением доводов, свидетельствующих о наличии таких оснований;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5) просьбу лица, подавшего жалобу или принесшего протест;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6) перечень прилагаемых к жалобе или протесту документов;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7) дату, подпись лица, подавшего жалобу или принесшего протест.</a:t>
            </a:r>
          </a:p>
          <a:p>
            <a:pPr algn="just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u="sng" dirty="0" smtClean="0">
                <a:latin typeface="Times New Roman" pitchFamily="18" charset="0"/>
                <a:cs typeface="Times New Roman" pitchFamily="18" charset="0"/>
              </a:rPr>
              <a:t>Важно!!!</a:t>
            </a:r>
            <a:endParaRPr lang="ru-RU" sz="4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 надзорной жалобе прилагаются заверенные в установленном законом порядке копии судебных решений, вынесенных по делу. В необходимых случаях к надзорным жалобе или протесту прилагаются копии иных документов, подтверждающих изложенные в них доводы.</a:t>
            </a:r>
            <a:endParaRPr lang="ru-RU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332656"/>
            <a:ext cx="7886700" cy="5844307"/>
          </a:xfrm>
        </p:spPr>
        <p:txBody>
          <a:bodyPr>
            <a:normAutofit/>
          </a:bodyPr>
          <a:lstStyle/>
          <a:p>
            <a:pPr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судебную коллегию по уголовным делам Верховного Суда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обжалуются и опротестовываются приговоры, определения, постановления районных (городских) судов, апелляционные определения областных, Минского городского судов, постановления президиумов областных, Минского городского судов (ч. 3 ст. 417-9 УПК).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2646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Президиум Верховного Суда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обжалуются и опротестовываются (ч. 4 ст. 417-9 УПК):</a:t>
            </a:r>
          </a:p>
          <a:p>
            <a:pPr algn="just">
              <a:lnSpc>
                <a:spcPct val="10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 приговоры, определения, постановления районных (городских) судов, апелляционные определения областных, Минского городского судов, постановления президиумов областных, Минского городского судов, надзорные определения судебной коллегии по уголовным делам Верховного Суда;</a:t>
            </a:r>
          </a:p>
          <a:p>
            <a:pPr algn="just">
              <a:lnSpc>
                <a:spcPct val="10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 приговоры, определения, постановления областных, Минского городского судов, которые являлись предметом апелляционного рассмотрения в Верховном Суде;</a:t>
            </a:r>
          </a:p>
          <a:p>
            <a:pPr algn="just">
              <a:lnSpc>
                <a:spcPct val="100000"/>
              </a:lnSpc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2957</TotalTime>
  <Words>732</Words>
  <Application>Microsoft Office PowerPoint</Application>
  <PresentationFormat>Экран (4:3)</PresentationFormat>
  <Paragraphs>46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Важно!!!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Павловец Г.А.</cp:lastModifiedBy>
  <cp:revision>185</cp:revision>
  <dcterms:created xsi:type="dcterms:W3CDTF">2004-05-05T13:26:46Z</dcterms:created>
  <dcterms:modified xsi:type="dcterms:W3CDTF">2023-09-13T06:03:09Z</dcterms:modified>
</cp:coreProperties>
</file>