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441" r:id="rId2"/>
    <p:sldId id="442" r:id="rId3"/>
    <p:sldId id="395" r:id="rId4"/>
    <p:sldId id="396" r:id="rId5"/>
    <p:sldId id="397" r:id="rId6"/>
    <p:sldId id="398" r:id="rId7"/>
    <p:sldId id="399" r:id="rId8"/>
    <p:sldId id="400" r:id="rId9"/>
    <p:sldId id="420" r:id="rId10"/>
    <p:sldId id="401" r:id="rId11"/>
    <p:sldId id="423" r:id="rId12"/>
    <p:sldId id="424" r:id="rId13"/>
    <p:sldId id="425" r:id="rId14"/>
    <p:sldId id="421" r:id="rId15"/>
    <p:sldId id="422" r:id="rId16"/>
    <p:sldId id="403" r:id="rId17"/>
    <p:sldId id="429" r:id="rId18"/>
    <p:sldId id="427" r:id="rId19"/>
    <p:sldId id="428" r:id="rId20"/>
  </p:sldIdLst>
  <p:sldSz cx="9144000" cy="6858000" type="screen4x3"/>
  <p:notesSz cx="6858000" cy="99472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009900"/>
    <a:srgbClr val="FFFF00"/>
    <a:srgbClr val="FFFF66"/>
    <a:srgbClr val="FFFFCC"/>
    <a:srgbClr val="FF66CC"/>
    <a:srgbClr val="FFFFFF"/>
    <a:srgbClr val="FF33CC"/>
    <a:srgbClr val="D4C6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74783" autoAdjust="0"/>
  </p:normalViewPr>
  <p:slideViewPr>
    <p:cSldViewPr>
      <p:cViewPr varScale="1">
        <p:scale>
          <a:sx n="111" d="100"/>
          <a:sy n="111" d="100"/>
        </p:scale>
        <p:origin x="1008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53" cy="497762"/>
          </a:xfrm>
          <a:prstGeom prst="rect">
            <a:avLst/>
          </a:prstGeom>
        </p:spPr>
        <p:txBody>
          <a:bodyPr vert="horz" lIns="91851" tIns="45926" rIns="91851" bIns="4592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545" y="0"/>
            <a:ext cx="2971853" cy="497762"/>
          </a:xfrm>
          <a:prstGeom prst="rect">
            <a:avLst/>
          </a:prstGeom>
        </p:spPr>
        <p:txBody>
          <a:bodyPr vert="horz" lIns="91851" tIns="45926" rIns="91851" bIns="45926" rtlCol="0"/>
          <a:lstStyle>
            <a:lvl1pPr algn="r">
              <a:defRPr sz="1200"/>
            </a:lvl1pPr>
          </a:lstStyle>
          <a:p>
            <a:fld id="{956D06F2-9305-49B7-BEC8-BF767F314808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7924"/>
            <a:ext cx="2971853" cy="497761"/>
          </a:xfrm>
          <a:prstGeom prst="rect">
            <a:avLst/>
          </a:prstGeom>
        </p:spPr>
        <p:txBody>
          <a:bodyPr vert="horz" lIns="91851" tIns="45926" rIns="91851" bIns="4592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545" y="9447924"/>
            <a:ext cx="2971853" cy="497761"/>
          </a:xfrm>
          <a:prstGeom prst="rect">
            <a:avLst/>
          </a:prstGeom>
        </p:spPr>
        <p:txBody>
          <a:bodyPr vert="horz" lIns="91851" tIns="45926" rIns="91851" bIns="45926" rtlCol="0" anchor="b"/>
          <a:lstStyle>
            <a:lvl1pPr algn="r">
              <a:defRPr sz="1200"/>
            </a:lvl1pPr>
          </a:lstStyle>
          <a:p>
            <a:fld id="{903B38ED-8B03-447C-8123-348DE905D7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0969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53" cy="49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859" tIns="45930" rIns="91859" bIns="4593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3884545" y="0"/>
            <a:ext cx="2971853" cy="49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859" tIns="45930" rIns="91859" bIns="4593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7D3686DB-3BA4-4372-98EC-E1C4143D306D}" type="datetimeFigureOut">
              <a:rPr lang="ru-RU"/>
              <a:pPr>
                <a:defRPr/>
              </a:pPr>
              <a:t>13.09.2023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51" tIns="45926" rIns="91851" bIns="45926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85320" y="4726347"/>
            <a:ext cx="5487361" cy="4475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859" tIns="45930" rIns="91859" bIns="459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9447924"/>
            <a:ext cx="2971853" cy="497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859" tIns="45930" rIns="91859" bIns="4593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84545" y="9447924"/>
            <a:ext cx="2971853" cy="497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859" tIns="45930" rIns="91859" bIns="4593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0751BC3-7A39-44FA-9F4F-69CCB59C27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9800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24010A-7824-449F-BA1E-591AD28EC9ED}" type="datetimeFigureOut">
              <a:rPr lang="ru-RU" smtClean="0"/>
              <a:pPr>
                <a:defRPr/>
              </a:pPr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D3A675-A048-428C-8578-8AC86FE61B4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165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F625DD-E724-455E-AE93-35A5210537AC}" type="datetimeFigureOut">
              <a:rPr lang="ru-RU" smtClean="0"/>
              <a:pPr>
                <a:defRPr/>
              </a:pPr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4B0F16-4492-4C03-A1E6-E8214659DDD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822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C4DC88-E131-4D9F-8040-6EDDC2D7A854}" type="datetimeFigureOut">
              <a:rPr lang="ru-RU" smtClean="0"/>
              <a:pPr>
                <a:defRPr/>
              </a:pPr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694FF2-2FD3-45BB-B490-265F3FE1BE8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064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B294D4-EB7C-4B82-B3CF-29A68519E545}" type="datetimeFigureOut">
              <a:rPr lang="ru-RU" smtClean="0"/>
              <a:pPr>
                <a:defRPr/>
              </a:pPr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66F749-2581-405E-98DA-DF4A5A2896F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173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C88518-B7D4-4164-8BB9-58C3D53EDC1F}" type="datetimeFigureOut">
              <a:rPr lang="ru-RU" smtClean="0"/>
              <a:pPr>
                <a:defRPr/>
              </a:pPr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771A6C-5FDE-4ABD-965B-63B874FFEB6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36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A862CB-2636-48E7-9020-590F48A30464}" type="datetimeFigureOut">
              <a:rPr lang="ru-RU" smtClean="0"/>
              <a:pPr>
                <a:defRPr/>
              </a:pPr>
              <a:t>13.09.2023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89F6F3-52A4-4196-8AE1-790AE4AAEC6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540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3DB010-8D37-4CE3-B078-85E697A17F41}" type="datetimeFigureOut">
              <a:rPr lang="ru-RU" smtClean="0"/>
              <a:pPr>
                <a:defRPr/>
              </a:pPr>
              <a:t>13.09.2023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DC8A9A-EE6C-42BF-8405-FF860447398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194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D53662-AA7D-42F5-A938-DFB90E27E6B8}" type="datetimeFigureOut">
              <a:rPr lang="ru-RU" smtClean="0"/>
              <a:pPr>
                <a:defRPr/>
              </a:pPr>
              <a:t>13.09.2023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06185-AB1F-46A5-A600-0D9915CC657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014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0B778B-C15A-4DDF-96D0-E7CC952FD6AB}" type="datetimeFigureOut">
              <a:rPr lang="ru-RU" smtClean="0"/>
              <a:pPr>
                <a:defRPr/>
              </a:pPr>
              <a:t>13.09.2023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4ADD4-C2FF-4640-82BA-4A9D1BA1C2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849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640317-F887-42D5-A7E4-D260DB766EAC}" type="datetimeFigureOut">
              <a:rPr lang="ru-RU" smtClean="0"/>
              <a:pPr>
                <a:defRPr/>
              </a:pPr>
              <a:t>13.09.2023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2485DC-1631-4286-A270-970BD6DB73F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882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58323D-C26A-488F-88A1-ABAA2FCF2E59}" type="datetimeFigureOut">
              <a:rPr lang="ru-RU" smtClean="0"/>
              <a:pPr>
                <a:defRPr/>
              </a:pPr>
              <a:t>13.09.2023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525C62-7326-43C1-B5B2-FD3BC8BAFCD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897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15DF2AF-F200-4D5E-B0F6-FE50ED11FF36}" type="datetimeFigureOut">
              <a:rPr lang="ru-RU" smtClean="0"/>
              <a:pPr>
                <a:defRPr/>
              </a:pPr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C96C140-7249-4231-9457-CA5A1F40856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645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D8E4DA-6DAE-45A2-99AB-57F81DC7E1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t="16739" r="10398" b="16738"/>
          <a:stretch/>
        </p:blipFill>
        <p:spPr>
          <a:xfrm>
            <a:off x="1284298" y="857251"/>
            <a:ext cx="7859702" cy="51434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9F817A-46A0-4B21-90B1-11235B1561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7250"/>
            <a:ext cx="4761412" cy="514361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039ADC0-5510-4642-BF4E-E8D72D9E62DB}"/>
              </a:ext>
            </a:extLst>
          </p:cNvPr>
          <p:cNvSpPr/>
          <p:nvPr/>
        </p:nvSpPr>
        <p:spPr>
          <a:xfrm flipH="1">
            <a:off x="9144000" y="5877272"/>
            <a:ext cx="108520" cy="980728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x-none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FE3FFF5-DB3D-4AB1-8F7C-B7B95237CF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857136"/>
            <a:ext cx="1369762" cy="1473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>
            <a:extLst/>
          </p:cNvPr>
          <p:cNvSpPr/>
          <p:nvPr/>
        </p:nvSpPr>
        <p:spPr>
          <a:xfrm>
            <a:off x="0" y="857136"/>
            <a:ext cx="9144000" cy="5991225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ru-RU" altLang="ru-RU" sz="40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59546B-D670-4ED8-B7B6-0986EFE0A683}"/>
              </a:ext>
            </a:extLst>
          </p:cNvPr>
          <p:cNvSpPr txBox="1"/>
          <p:nvPr/>
        </p:nvSpPr>
        <p:spPr>
          <a:xfrm>
            <a:off x="4211960" y="2276872"/>
            <a:ext cx="4392488" cy="35394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reezing" dir="t"/>
            </a:scene3d>
            <a:sp3d prstMaterial="dkEdge">
              <a:bevelT w="38100" h="38100"/>
            </a:sp3d>
          </a:bodyPr>
          <a:lstStyle/>
          <a:p>
            <a:pPr algn="ctr">
              <a:defRPr/>
            </a:pPr>
            <a:r>
              <a:rPr lang="ru-RU" sz="3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Тема </a:t>
            </a: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32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3200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по возмещению вреда, причиненного действиями органа, ведущего уголовный процесс.</a:t>
            </a:r>
            <a:endParaRPr lang="ru-RU" sz="32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895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634082"/>
          </a:xfrm>
        </p:spPr>
        <p:txBody>
          <a:bodyPr/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Лица, имеющие право на возмещение вреда (ч.1 ст. 461):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08720"/>
            <a:ext cx="8640960" cy="5904656"/>
          </a:xfrm>
        </p:spPr>
        <p:txBody>
          <a:bodyPr>
            <a:normAutofit lnSpcReduction="10000"/>
          </a:bodyPr>
          <a:lstStyle/>
          <a:p>
            <a:pPr algn="just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подозреваемый или обвиняемый, в отношении которых уголовное преследование либо производство по уголовному делу прекращены </a:t>
            </a:r>
            <a:r>
              <a:rPr lang="ru-RU" sz="2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 полном объеме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 основаниям, предусмотренным пунктами 1, 2, 8 и 9 части 1 статьи 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29,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частью 2 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статьи 250,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пунктом 2 части 1 статьи 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303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 пунктом 3 статьи 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395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УПК;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 обвиняемый, оправданный судом;</a:t>
            </a:r>
          </a:p>
          <a:p>
            <a:pPr lvl="0" algn="just">
              <a:spcAft>
                <a:spcPts val="0"/>
              </a:spcAft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 лицо, в отношении которого следователем, прокурором или судом прекращено производство по уголовному делу о применении принудительных мер безопасности и лечения ввиду недоказанности участия лица в совершении общественно опасного деяния либо при установлении обстоятельств, предусмотренных пунктами 1, 2, 8 и 9 части 1 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ст. 29 УПК;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just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 незаконно осужденный;</a:t>
            </a:r>
          </a:p>
          <a:p>
            <a:pPr lvl="0" algn="just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 законный представитель подозреваемого, обвиняемого, лица, совершившего общественно опасное деяние;</a:t>
            </a:r>
          </a:p>
          <a:p>
            <a:pPr lvl="0" algn="just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6) представитель умершего подозреваемого, обвиняемого, лица, подлежащего привлечению в качестве подозреваемого, обвиняемого.</a:t>
            </a:r>
          </a:p>
          <a:p>
            <a:pPr algn="just">
              <a:spcAft>
                <a:spcPts val="0"/>
              </a:spcAft>
            </a:pPr>
            <a:endParaRPr lang="ru-RU" sz="2200" dirty="0">
              <a:latin typeface="Times New Roman"/>
            </a:endParaRPr>
          </a:p>
          <a:p>
            <a:pPr marL="0" indent="0">
              <a:buNone/>
            </a:pP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137727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8800"/>
          </a:xfrm>
        </p:spPr>
        <p:txBody>
          <a:bodyPr>
            <a:normAutofit fontScale="90000"/>
          </a:bodyPr>
          <a:lstStyle/>
          <a:p>
            <a:pPr lvl="0" algn="ctr">
              <a:spcBef>
                <a:spcPct val="20000"/>
              </a:spcBef>
            </a:pPr>
            <a:r>
              <a:rPr lang="ru-RU" sz="2400" b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400" b="1" dirty="0" smtClean="0">
                <a:solidFill>
                  <a:srgbClr val="000000"/>
                </a:solidFill>
                <a:latin typeface="Times New Roman"/>
              </a:rPr>
            </a:br>
            <a:r>
              <a:rPr lang="ru-RU" sz="2400" b="1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400" b="1" dirty="0">
                <a:solidFill>
                  <a:srgbClr val="000000"/>
                </a:solidFill>
                <a:latin typeface="Times New Roman"/>
              </a:rPr>
            </a:br>
            <a:r>
              <a:rPr lang="ru-RU" sz="2700" b="1" dirty="0" smtClean="0">
                <a:latin typeface="Times New Roman"/>
              </a:rPr>
              <a:t>Основания </a:t>
            </a:r>
            <a:r>
              <a:rPr lang="ru-RU" sz="2700" b="1" dirty="0">
                <a:latin typeface="Times New Roman"/>
              </a:rPr>
              <a:t>для возникновения права на возмещение вреда, причиненного действиями органа, ведущего уголовный </a:t>
            </a:r>
            <a:r>
              <a:rPr lang="ru-RU" sz="2700" b="1" dirty="0" smtClean="0">
                <a:latin typeface="Times New Roman"/>
              </a:rPr>
              <a:t>процесс (ст. 462 УПК):</a:t>
            </a:r>
            <a:r>
              <a:rPr lang="ru-RU" sz="2700" b="1" dirty="0">
                <a:latin typeface="Times New Roman"/>
              </a:rPr>
              <a:t/>
            </a:r>
            <a:br>
              <a:rPr lang="ru-RU" sz="2700" b="1" dirty="0">
                <a:latin typeface="Times New Roman"/>
              </a:rPr>
            </a:br>
            <a:endParaRPr lang="ru-RU" sz="27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25624"/>
            <a:ext cx="8335838" cy="4843735"/>
          </a:xfrm>
        </p:spPr>
        <p:txBody>
          <a:bodyPr>
            <a:normAutofit/>
          </a:bodyPr>
          <a:lstStyle/>
          <a:p>
            <a:pPr algn="just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/>
              </a:rPr>
              <a:t>1) постановление следователя, прокурора о прекращении предварительного расследования, уголовного преследования по уголовному делу по основаниям, предусмотренным пунктами 1, 2, 8 и 9 части 1 </a:t>
            </a:r>
            <a:r>
              <a:rPr lang="ru-RU" sz="2400" dirty="0" smtClean="0">
                <a:latin typeface="Times New Roman"/>
              </a:rPr>
              <a:t>ст. 29</a:t>
            </a:r>
            <a:r>
              <a:rPr lang="ru-RU" sz="2400" dirty="0">
                <a:solidFill>
                  <a:srgbClr val="000000"/>
                </a:solidFill>
                <a:latin typeface="Times New Roman"/>
              </a:rPr>
              <a:t> и частью 2 </a:t>
            </a:r>
            <a:r>
              <a:rPr lang="ru-RU" sz="2400" dirty="0" smtClean="0">
                <a:latin typeface="Times New Roman"/>
              </a:rPr>
              <a:t>статьи 250</a:t>
            </a:r>
            <a:r>
              <a:rPr lang="ru-RU" sz="2400" dirty="0">
                <a:solidFill>
                  <a:srgbClr val="000000"/>
                </a:solidFill>
                <a:latin typeface="Times New Roman"/>
              </a:rPr>
              <a:t> 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</a:rPr>
              <a:t>УПК;</a:t>
            </a:r>
            <a:endParaRPr lang="ru-RU" sz="2400" dirty="0">
              <a:solidFill>
                <a:srgbClr val="000000"/>
              </a:solidFill>
              <a:latin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/>
              </a:rPr>
              <a:t>2) оправдательный приговор;</a:t>
            </a:r>
          </a:p>
          <a:p>
            <a:pPr algn="just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/>
              </a:rPr>
              <a:t>3) определение (постановление) суда первой инстанции о прекращении производства по уголовному делу по основаниям, предусмотренным пунктами 8 и 9 части 1 </a:t>
            </a:r>
            <a:r>
              <a:rPr lang="ru-RU" sz="2400" dirty="0">
                <a:latin typeface="Times New Roman"/>
              </a:rPr>
              <a:t>статьи 29</a:t>
            </a:r>
            <a:r>
              <a:rPr lang="ru-RU" sz="2400" dirty="0">
                <a:solidFill>
                  <a:srgbClr val="000000"/>
                </a:solidFill>
                <a:latin typeface="Times New Roman"/>
              </a:rPr>
              <a:t> 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</a:rPr>
              <a:t>УПК, </a:t>
            </a:r>
            <a:r>
              <a:rPr lang="ru-RU" sz="2400" dirty="0">
                <a:solidFill>
                  <a:srgbClr val="000000"/>
                </a:solidFill>
                <a:latin typeface="Times New Roman"/>
              </a:rPr>
              <a:t>либо при отказе государственного обвинителя от обвинения, если от обвинения отказались также потерпевший, гражданский истец или их представители;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25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48680"/>
            <a:ext cx="8676456" cy="6192688"/>
          </a:xfrm>
        </p:spPr>
        <p:txBody>
          <a:bodyPr>
            <a:normAutofit/>
          </a:bodyPr>
          <a:lstStyle/>
          <a:p>
            <a:pPr algn="just">
              <a:spcAft>
                <a:spcPts val="0"/>
              </a:spcAft>
            </a:pPr>
            <a:r>
              <a:rPr lang="ru-RU" sz="2400" dirty="0">
                <a:latin typeface="Times New Roman"/>
              </a:rPr>
              <a:t>4) апелляционное определение об отмене обвинительного приговора и прекращении производства по уголовному делу по основаниям, предусмотренным пунктами 1, 2, 8 и 9 части 1 </a:t>
            </a:r>
            <a:r>
              <a:rPr lang="ru-RU" sz="2400" dirty="0" smtClean="0">
                <a:latin typeface="Times New Roman"/>
              </a:rPr>
              <a:t>статьи 29 УПК, </a:t>
            </a:r>
            <a:r>
              <a:rPr lang="ru-RU" sz="2400" dirty="0">
                <a:latin typeface="Times New Roman"/>
              </a:rPr>
              <a:t>либо если доказательствами, исследованными судом первой инстанции и в ходе апелляционного рассмотрения уголовного дела, предъявленное лицу обвинение не подтверждено и нет оснований для нового судебного разбирательства;</a:t>
            </a:r>
          </a:p>
          <a:p>
            <a:pPr algn="just">
              <a:spcAft>
                <a:spcPts val="0"/>
              </a:spcAft>
            </a:pPr>
            <a:r>
              <a:rPr lang="ru-RU" sz="2400" dirty="0">
                <a:latin typeface="Times New Roman"/>
              </a:rPr>
              <a:t>5) определение (постановление) суда надзорной инстанции, которым отменены вступивший в законную силу обвинительный приговор и все последующие определения и постановления и прекращено производство по уголовному делу по основаниям, предусмотренным пунктами 1, 2, 8 и 9 части 1 статьи 29 </a:t>
            </a:r>
            <a:r>
              <a:rPr lang="ru-RU" sz="2400" dirty="0" smtClean="0">
                <a:latin typeface="Times New Roman"/>
              </a:rPr>
              <a:t>УПК, </a:t>
            </a:r>
            <a:r>
              <a:rPr lang="ru-RU" sz="2400" dirty="0">
                <a:latin typeface="Times New Roman"/>
              </a:rPr>
              <a:t>либо если доказательствами, исследованными судом первой инстанции, предъявленное лицу обвинение не подтверждено и нет оснований для нового судебного разбирательства</a:t>
            </a:r>
            <a:r>
              <a:rPr lang="ru-RU" sz="2400" dirty="0" smtClean="0">
                <a:latin typeface="Times New Roman"/>
              </a:rPr>
              <a:t>;</a:t>
            </a:r>
            <a:endParaRPr lang="ru-RU" sz="2400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9713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92696"/>
            <a:ext cx="8568952" cy="6048672"/>
          </a:xfrm>
        </p:spPr>
        <p:txBody>
          <a:bodyPr/>
          <a:lstStyle/>
          <a:p>
            <a:pPr lvl="0" algn="just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/>
              </a:rPr>
              <a:t>6) постановление следователя, прокурора, определение (постановление) суда о прекращении производства по уголовному делу о применении принудительных мер безопасности и лечения ввиду недоказанности участия лица в совершении общественно опасного деяния либо при установлении обстоятельств, предусмотренных пунктами 1, 2, 8 и 9 части 1 </a:t>
            </a:r>
            <a:r>
              <a:rPr lang="ru-RU" sz="2400" dirty="0" smtClean="0">
                <a:latin typeface="Times New Roman"/>
              </a:rPr>
              <a:t>статьи 29</a:t>
            </a:r>
            <a:r>
              <a:rPr lang="ru-RU" sz="2400" dirty="0">
                <a:solidFill>
                  <a:srgbClr val="000000"/>
                </a:solidFill>
                <a:latin typeface="Times New Roman"/>
              </a:rPr>
              <a:t> УПК;</a:t>
            </a:r>
          </a:p>
          <a:p>
            <a:pPr lvl="0" algn="just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/>
              </a:rPr>
              <a:t>7) апелляционное определение об отмене определения (постановления) суда о применении принудительной меры безопасности и лечения и прекращении производства по уголовному делу ввиду недоказанности участия лица в совершении общественно опасного деяния либо при установлении обстоятельств, предусмотренных пунктами 1, 2, 8 и 9 части 1 </a:t>
            </a:r>
            <a:r>
              <a:rPr lang="ru-RU" sz="2400" dirty="0">
                <a:latin typeface="Times New Roman"/>
              </a:rPr>
              <a:t>статьи </a:t>
            </a:r>
            <a:r>
              <a:rPr lang="ru-RU" sz="2400" dirty="0" smtClean="0">
                <a:latin typeface="Times New Roman"/>
              </a:rPr>
              <a:t>29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</a:rPr>
              <a:t>УПК.</a:t>
            </a:r>
            <a:endParaRPr lang="ru-RU" sz="2400" dirty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4768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76672"/>
            <a:ext cx="8820472" cy="6381328"/>
          </a:xfrm>
        </p:spPr>
        <p:txBody>
          <a:bodyPr/>
          <a:lstStyle/>
          <a:p>
            <a:pPr marL="0" indent="0" algn="ctr">
              <a:buNone/>
            </a:pPr>
            <a:endParaRPr lang="ru-RU" sz="4000" b="1" dirty="0" smtClean="0">
              <a:solidFill>
                <a:srgbClr val="000000"/>
              </a:solidFill>
              <a:latin typeface="Times New Roman"/>
            </a:endParaRPr>
          </a:p>
          <a:p>
            <a:pPr marL="0" indent="0" algn="ctr">
              <a:buNone/>
            </a:pPr>
            <a:r>
              <a:rPr lang="ru-RU" sz="4400" b="1" dirty="0" smtClean="0">
                <a:latin typeface="Times New Roman"/>
              </a:rPr>
              <a:t>Право </a:t>
            </a:r>
            <a:r>
              <a:rPr lang="ru-RU" sz="4400" b="1" dirty="0">
                <a:latin typeface="Times New Roman"/>
              </a:rPr>
              <a:t>лиц, перечисленных в части 1 статьи 461 </a:t>
            </a:r>
            <a:r>
              <a:rPr lang="ru-RU" sz="4400" b="1" dirty="0" smtClean="0">
                <a:latin typeface="Times New Roman"/>
              </a:rPr>
              <a:t>УПК </a:t>
            </a:r>
            <a:r>
              <a:rPr lang="ru-RU" sz="4400" b="1" dirty="0">
                <a:latin typeface="Times New Roman"/>
              </a:rPr>
              <a:t>на возмещение вреда возникает со дня вступления в законную силу принятого органом, ведущим уголовный процесс, решения о реабилитации </a:t>
            </a:r>
            <a:r>
              <a:rPr lang="ru-RU" sz="4400" b="1" dirty="0" smtClean="0">
                <a:latin typeface="Times New Roman"/>
              </a:rPr>
              <a:t>лица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348047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548680"/>
            <a:ext cx="8424936" cy="6192688"/>
          </a:xfrm>
        </p:spPr>
        <p:txBody>
          <a:bodyPr/>
          <a:lstStyle/>
          <a:p>
            <a:pPr marL="1220470" indent="-860425" algn="ctr">
              <a:spcBef>
                <a:spcPts val="1200"/>
              </a:spcBef>
              <a:spcAft>
                <a:spcPts val="1200"/>
              </a:spcAft>
            </a:pPr>
            <a:r>
              <a:rPr lang="ru-RU" sz="3400" b="1" dirty="0">
                <a:latin typeface="Times New Roman"/>
              </a:rPr>
              <a:t>Признание права на возмещение </a:t>
            </a:r>
            <a:r>
              <a:rPr lang="ru-RU" sz="3400" b="1" dirty="0" smtClean="0">
                <a:latin typeface="Times New Roman"/>
              </a:rPr>
              <a:t>вреда (ст.464 УПК)</a:t>
            </a:r>
            <a:endParaRPr lang="ru-RU" sz="3400" b="1" dirty="0">
              <a:latin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3400" dirty="0">
                <a:latin typeface="Times New Roman"/>
              </a:rPr>
              <a:t>Право на возмещение вреда признается за лицом следователем, прокурором или судом, принявшими решение, указанное в части 2 статьи 462 </a:t>
            </a:r>
            <a:r>
              <a:rPr lang="ru-RU" sz="3400" dirty="0" smtClean="0">
                <a:latin typeface="Times New Roman"/>
              </a:rPr>
              <a:t>УПК, </a:t>
            </a:r>
            <a:r>
              <a:rPr lang="ru-RU" sz="3400" dirty="0">
                <a:latin typeface="Times New Roman"/>
              </a:rPr>
              <a:t>о чем </a:t>
            </a:r>
            <a:r>
              <a:rPr lang="ru-RU" sz="3400" b="1" u="sng" dirty="0">
                <a:latin typeface="Times New Roman"/>
              </a:rPr>
              <a:t>указывается в резолютивной части </a:t>
            </a:r>
            <a:r>
              <a:rPr lang="ru-RU" sz="3400" dirty="0">
                <a:latin typeface="Times New Roman"/>
              </a:rPr>
              <a:t>соответствующего постановления, приговора, </a:t>
            </a:r>
            <a:r>
              <a:rPr lang="ru-RU" sz="3400" dirty="0" smtClean="0">
                <a:latin typeface="Times New Roman"/>
              </a:rPr>
              <a:t>определения.</a:t>
            </a:r>
          </a:p>
        </p:txBody>
      </p:sp>
    </p:spTree>
    <p:extLst>
      <p:ext uri="{BB962C8B-B14F-4D97-AF65-F5344CB8AC3E}">
        <p14:creationId xmlns:p14="http://schemas.microsoft.com/office/powerpoint/2010/main" val="54243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548680"/>
            <a:ext cx="8363272" cy="590465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800" b="1" dirty="0">
                <a:latin typeface="Times New Roman"/>
                <a:ea typeface="Times New Roman"/>
              </a:rPr>
              <a:t>Порядок возмещения вреда, причиненного действиями органа, ведущего уголовный </a:t>
            </a:r>
            <a:r>
              <a:rPr lang="ru-RU" sz="2800" b="1" dirty="0" smtClean="0">
                <a:latin typeface="Times New Roman"/>
                <a:ea typeface="Times New Roman"/>
              </a:rPr>
              <a:t>процесс:</a:t>
            </a:r>
          </a:p>
          <a:p>
            <a:pPr marL="0" indent="0" algn="ctr">
              <a:buNone/>
            </a:pPr>
            <a:endParaRPr lang="ru-RU" sz="2800" b="1" dirty="0" smtClean="0">
              <a:latin typeface="Times New Roman"/>
              <a:ea typeface="Times New Roman"/>
            </a:endParaRPr>
          </a:p>
          <a:p>
            <a:pPr marL="514350" indent="-514350" algn="just">
              <a:buAutoNum type="arabicPeriod"/>
            </a:pPr>
            <a:r>
              <a:rPr lang="ru-RU" sz="2400" b="1" dirty="0" smtClean="0">
                <a:latin typeface="Times New Roman"/>
                <a:ea typeface="Times New Roman"/>
              </a:rPr>
              <a:t>Вручение лицам, имеющим право на возмещение вреда копии решения (постановление, определения, приговора), и разъяснения им права и порядка возмещения этого вреда.</a:t>
            </a:r>
          </a:p>
          <a:p>
            <a:pPr marL="514350" indent="-514350" algn="just">
              <a:buFont typeface="Arial" panose="020B0604020202020204" pitchFamily="34" charset="0"/>
              <a:buAutoNum type="arabicPeriod"/>
            </a:pPr>
            <a:r>
              <a:rPr lang="ru-RU" sz="2400" b="1" dirty="0" smtClean="0">
                <a:latin typeface="Times New Roman"/>
                <a:ea typeface="Times New Roman"/>
              </a:rPr>
              <a:t> </a:t>
            </a:r>
            <a:r>
              <a:rPr lang="ru-RU" sz="2400" b="1" dirty="0">
                <a:latin typeface="Times New Roman"/>
              </a:rPr>
              <a:t> Имущественный вред, денежная компенсация физического и морального вреда могут быть взысканы лицами, указанными в части 1 </a:t>
            </a:r>
            <a:r>
              <a:rPr lang="ru-RU" sz="2400" b="1" dirty="0" smtClean="0">
                <a:latin typeface="Times New Roman"/>
              </a:rPr>
              <a:t>ст. 461 УПК, </a:t>
            </a:r>
            <a:r>
              <a:rPr lang="ru-RU" sz="2400" b="1" dirty="0">
                <a:latin typeface="Times New Roman"/>
              </a:rPr>
              <a:t>в порядке гражданского </a:t>
            </a:r>
            <a:r>
              <a:rPr lang="ru-RU" sz="2400" b="1" dirty="0" smtClean="0">
                <a:latin typeface="Times New Roman"/>
              </a:rPr>
              <a:t>судопроизводства (ч.2 ст. 461 УПК).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14350" indent="-514350" algn="just">
              <a:buFont typeface="Arial" panose="020B0604020202020204" pitchFamily="34" charset="0"/>
              <a:buAutoNum type="arabicPeriod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Имущественный вред возмещается и денежная компенсация физического и морального вреда производится за счет средств республиканского бюджета (казны) (ч. 7 ст. 460 УПК).</a:t>
            </a:r>
          </a:p>
          <a:p>
            <a:pPr marL="514350" indent="-514350" algn="just">
              <a:buAutoNum type="arabicPeriod"/>
            </a:pPr>
            <a:endParaRPr lang="ru-RU" sz="2000" b="1" dirty="0" smtClean="0">
              <a:latin typeface="Times New Roman"/>
              <a:ea typeface="Times New Roman"/>
            </a:endParaRPr>
          </a:p>
          <a:p>
            <a:pPr marL="0" indent="0" algn="just">
              <a:buNone/>
            </a:pPr>
            <a:endParaRPr lang="ru-RU" b="1" dirty="0"/>
          </a:p>
          <a:p>
            <a:pPr marL="0" indent="0" algn="ctr">
              <a:buNone/>
            </a:pPr>
            <a:endParaRPr lang="ru-RU" b="1" dirty="0" smtClean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8594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92696"/>
            <a:ext cx="8435280" cy="6120680"/>
          </a:xfrm>
        </p:spPr>
        <p:txBody>
          <a:bodyPr/>
          <a:lstStyle/>
          <a:p>
            <a:pPr lvl="0"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Орган, ведущий уголовный процесс, по требованию лица, имеющего право на возмещение морального вреда, обязан:</a:t>
            </a:r>
          </a:p>
          <a:p>
            <a:pPr lvl="0"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а)принести официальные извинения за причиненный вред; б)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 срок не позднее десяти суток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соответствующего обращения лица направить в средства массовой информации письменное указание об опровержении порочащих лицо сведений, если такие сведения были распространены в средствах массовой информации в ходе досудебного или судебного производства по уголовному делу, </a:t>
            </a:r>
          </a:p>
          <a:p>
            <a:pPr lvl="0"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а также сообщение об отмене незаконных решений по месту работы, службы, учебы или жительства этого лица.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182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20688"/>
            <a:ext cx="8568952" cy="6192688"/>
          </a:xfrm>
        </p:spPr>
        <p:txBody>
          <a:bodyPr/>
          <a:lstStyle/>
          <a:p>
            <a:pPr marL="0" indent="0" algn="just"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Требования о восстановлении нарушенных трудовых, пенсионных, жилищных или иных прав физического лица разрешаются в порядке, установленном законодательством. Если требование не удовлетворено или лицо не согласно с принятым решением, оно вправе обратиться в суд в порядке гражданского судопроизводства.</a:t>
            </a:r>
          </a:p>
          <a:p>
            <a:pPr algn="just">
              <a:spcAft>
                <a:spcPts val="0"/>
              </a:spcAft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Лицам, незаконно лишенным воинских или специальных званий, восстанавливаются соответствующие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звания (ст. 466 УПК).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757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76672"/>
            <a:ext cx="8291264" cy="5649491"/>
          </a:xfrm>
        </p:spPr>
        <p:txBody>
          <a:bodyPr/>
          <a:lstStyle/>
          <a:p>
            <a:pPr marL="1220470" indent="-860425" algn="ctr">
              <a:spcBef>
                <a:spcPts val="1200"/>
              </a:spcBef>
              <a:spcAft>
                <a:spcPts val="1200"/>
              </a:spcAft>
            </a:pPr>
            <a:r>
              <a:rPr lang="ru-RU" sz="3200" b="1" dirty="0">
                <a:latin typeface="Times New Roman"/>
              </a:rPr>
              <a:t>Сроки предъявления </a:t>
            </a:r>
            <a:r>
              <a:rPr lang="ru-RU" sz="3200" b="1" dirty="0" smtClean="0">
                <a:latin typeface="Times New Roman"/>
              </a:rPr>
              <a:t>требований </a:t>
            </a:r>
          </a:p>
          <a:p>
            <a:pPr marL="360045" indent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b="1" dirty="0" smtClean="0">
                <a:solidFill>
                  <a:srgbClr val="000000"/>
                </a:solidFill>
                <a:latin typeface="Times New Roman"/>
              </a:rPr>
              <a:t>(ст. 467 УПК)</a:t>
            </a:r>
            <a:endParaRPr lang="ru-RU" b="1" dirty="0">
              <a:solidFill>
                <a:srgbClr val="000000"/>
              </a:solidFill>
              <a:latin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3000" dirty="0">
                <a:latin typeface="Times New Roman"/>
              </a:rPr>
              <a:t>1. Иск о возмещении вреда может быть подан в суд в течение трех лет со дня возникновения права на возмещение вреда.</a:t>
            </a:r>
          </a:p>
          <a:p>
            <a:pPr algn="just">
              <a:spcAft>
                <a:spcPts val="0"/>
              </a:spcAft>
            </a:pPr>
            <a:r>
              <a:rPr lang="ru-RU" sz="3000" dirty="0">
                <a:latin typeface="Times New Roman"/>
              </a:rPr>
              <a:t>2. Требования о восстановлении нарушенных трудовых, пенсионных, жилищных и иных прав могут быть предъявлены в течение года со дня возникновения права на возмещение вреда.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768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>
            <a:normAutofit/>
          </a:bodyPr>
          <a:lstStyle/>
          <a:p>
            <a:pPr algn="ctr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Содержание: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476672"/>
            <a:ext cx="9036496" cy="6381328"/>
          </a:xfrm>
        </p:spPr>
        <p:txBody>
          <a:bodyPr/>
          <a:lstStyle/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Понятие, сущность и значение возмещения вреда, причиненного действиями органа, ведущего уголовный процесс. Правовая природа института возмещения вреда, причиненного действиями органа, ведущего уголовный процесс. 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вреда, причиненного действиями органа, ведущего уголовный процесс. Понятие и содержание физического, имущественного и морального вреда. Лица, имеющие право на возмещение вреда, и основания его возникновения. 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 органа уголовного преследования или суда при наличии оснований для возмещения вреда, причиненного их действиями. Порядок возмещения вреда. Возмещение физического и имущественного вреда. Меры по восстановлению иных прав. Сроки предъявления требований по возмещению вреда и восстановлению нарушенных прав.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8050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latin typeface="Times New Roman"/>
                <a:ea typeface="Times New Roman"/>
              </a:rPr>
              <a:t>Производство </a:t>
            </a:r>
            <a:r>
              <a:rPr lang="ru-RU" sz="3200" b="1" dirty="0">
                <a:latin typeface="Times New Roman"/>
                <a:ea typeface="Times New Roman"/>
              </a:rPr>
              <a:t>по возмещению вреда, </a:t>
            </a:r>
            <a:r>
              <a:rPr lang="ru-RU" sz="3200" b="1" dirty="0" smtClean="0">
                <a:latin typeface="Times New Roman"/>
                <a:ea typeface="Times New Roman"/>
              </a:rPr>
              <a:t>причиненного </a:t>
            </a:r>
            <a:r>
              <a:rPr lang="ru-RU" sz="3200" b="1" dirty="0">
                <a:latin typeface="Times New Roman"/>
                <a:ea typeface="Times New Roman"/>
              </a:rPr>
              <a:t>действиями органа, ведущего уголовный процесс – </a:t>
            </a:r>
            <a:r>
              <a:rPr lang="ru-RU" sz="3200" dirty="0">
                <a:latin typeface="Times New Roman"/>
                <a:ea typeface="Times New Roman"/>
              </a:rPr>
              <a:t>совокупность процессуальных действий и процессуальных решений по восстановлению прав и свобод лица, </a:t>
            </a:r>
            <a:r>
              <a:rPr lang="ru-RU" sz="3200" dirty="0" smtClean="0">
                <a:latin typeface="Times New Roman"/>
                <a:ea typeface="Times New Roman"/>
              </a:rPr>
              <a:t>незаконно </a:t>
            </a:r>
            <a:r>
              <a:rPr lang="ru-RU" sz="3200" dirty="0">
                <a:latin typeface="Times New Roman"/>
                <a:ea typeface="Times New Roman"/>
              </a:rPr>
              <a:t>подвергнутого уголовному преследованию, обвинению или осуждению, а также возмещение причиненного ему имущественного, физического и морального вреда.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59173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pPr algn="ctr"/>
            <a:r>
              <a:rPr lang="ru-RU" sz="2000" b="1" dirty="0">
                <a:latin typeface="Times New Roman"/>
                <a:ea typeface="Times New Roman"/>
              </a:rPr>
              <a:t>Значение производства по возмещению вреда, причиненного </a:t>
            </a:r>
            <a:r>
              <a:rPr lang="ru-RU" sz="2000" b="1" dirty="0" smtClean="0">
                <a:latin typeface="Times New Roman"/>
                <a:ea typeface="Times New Roman"/>
              </a:rPr>
              <a:t> </a:t>
            </a:r>
            <a:r>
              <a:rPr lang="ru-RU" sz="2000" b="1" dirty="0">
                <a:latin typeface="Times New Roman"/>
                <a:ea typeface="Times New Roman"/>
              </a:rPr>
              <a:t>действиями органа, ведущего уголовный процесс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в обеспечении выполнения задач уголовного процесса по незамедлительной и полной реабилитации лиц в случаях обвинения или осуждения невиновных; возмещении физического, имущественного и морального вреда, восстановлении нарушенных трудовых, пенсионных, жилищных и иных прав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граждан;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2. в предупреждении принятия органами, ведущими уголовный процесс, поспешных и необоснованных (незаконных) решений и совершения действий, ограничивающих права физических лиц либо дискредитирующих их или деловую репутацию юридического лица;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3. в формировании у граждан доверия к деятельности правоохранительных органов и уверенности в том, что в случае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причинения им вреда, он будет возмещен в полном объеме;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4. в укреплении мнения о направленности государственной политики на построение правового государства, а деятельности государственных органов на защиту интересов каждого отдельного человека.</a:t>
            </a: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87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548680"/>
            <a:ext cx="8435280" cy="612068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вредом, подлежащим возмещению в порядке главы 48 УПК, следует понимать уничтожение, умаление или нарушение охраняемых законом имущественных, а равно неимущественных прав и благ, выражающееся в причинении морального, физического или имущественного вреда, нарушении трудовых, жилищных, пенсионных и иных прав физического лица, причиненного в результате действий органа, ведущего уголовный процесс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вреда (ст. 460 УПК):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физический вред, 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имущественный вред,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моральный вред,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иной вред, заключающийся в нарушении трудовых, пенсионных, жилищных и иных личных неимущественных прав физического лица.</a:t>
            </a:r>
          </a:p>
          <a:p>
            <a:pPr marL="0" indent="0" algn="ctr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11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48680"/>
            <a:ext cx="8229600" cy="5606083"/>
          </a:xfrm>
        </p:spPr>
        <p:txBody>
          <a:bodyPr/>
          <a:lstStyle/>
          <a:p>
            <a:pPr indent="450215" algn="ctr">
              <a:spcAft>
                <a:spcPts val="0"/>
              </a:spcAft>
              <a:tabLst>
                <a:tab pos="622300" algn="l"/>
              </a:tabLst>
            </a:pPr>
            <a:r>
              <a:rPr lang="ru-RU" sz="2400" b="1" dirty="0">
                <a:latin typeface="Times New Roman"/>
                <a:ea typeface="Times New Roman"/>
              </a:rPr>
              <a:t>Под физическим вредом законодателем признаются вредные для здоровья и жизни физического лица последствия, наступившие в результате </a:t>
            </a:r>
            <a:r>
              <a:rPr lang="ru-RU" sz="2400" b="1" dirty="0" smtClean="0">
                <a:latin typeface="Times New Roman"/>
                <a:ea typeface="Times New Roman"/>
              </a:rPr>
              <a:t>действий </a:t>
            </a:r>
            <a:r>
              <a:rPr lang="ru-RU" sz="2400" b="1" dirty="0">
                <a:latin typeface="Times New Roman"/>
                <a:ea typeface="Times New Roman"/>
              </a:rPr>
              <a:t>органа, ведущего уголовный процесс:</a:t>
            </a:r>
          </a:p>
          <a:p>
            <a:pPr indent="450215" algn="ctr">
              <a:spcAft>
                <a:spcPts val="0"/>
              </a:spcAft>
              <a:tabLst>
                <a:tab pos="622300" algn="l"/>
              </a:tabLst>
            </a:pPr>
            <a:r>
              <a:rPr lang="ru-RU" sz="2400" b="1" dirty="0">
                <a:latin typeface="Times New Roman"/>
                <a:ea typeface="Times New Roman"/>
              </a:rPr>
              <a:t>- расстройство здоровья,</a:t>
            </a:r>
          </a:p>
          <a:p>
            <a:pPr indent="450215" algn="ctr">
              <a:spcAft>
                <a:spcPts val="0"/>
              </a:spcAft>
              <a:tabLst>
                <a:tab pos="622300" algn="l"/>
              </a:tabLst>
            </a:pPr>
            <a:r>
              <a:rPr lang="ru-RU" sz="2400" b="1" dirty="0">
                <a:latin typeface="Times New Roman"/>
                <a:ea typeface="Times New Roman"/>
              </a:rPr>
              <a:t>- увечье,</a:t>
            </a:r>
          </a:p>
          <a:p>
            <a:pPr indent="450215" algn="ctr">
              <a:spcAft>
                <a:spcPts val="0"/>
              </a:spcAft>
              <a:tabLst>
                <a:tab pos="622300" algn="l"/>
              </a:tabLst>
            </a:pPr>
            <a:r>
              <a:rPr lang="ru-RU" sz="2400" b="1" dirty="0">
                <a:latin typeface="Times New Roman"/>
                <a:ea typeface="Times New Roman"/>
              </a:rPr>
              <a:t>- наступление инвалидности,</a:t>
            </a:r>
          </a:p>
          <a:p>
            <a:pPr indent="450215" algn="ctr">
              <a:spcAft>
                <a:spcPts val="0"/>
              </a:spcAft>
              <a:tabLst>
                <a:tab pos="622300" algn="l"/>
              </a:tabLst>
            </a:pPr>
            <a:r>
              <a:rPr lang="ru-RU" sz="2400" b="1" dirty="0">
                <a:latin typeface="Times New Roman"/>
                <a:ea typeface="Times New Roman"/>
              </a:rPr>
              <a:t>- иные последствия, связанные с ухудшением физического или психического здоровья лица,</a:t>
            </a:r>
          </a:p>
          <a:p>
            <a:pPr indent="450215" algn="ctr">
              <a:spcAft>
                <a:spcPts val="0"/>
              </a:spcAft>
              <a:tabLst>
                <a:tab pos="622300" algn="l"/>
              </a:tabLst>
            </a:pPr>
            <a:r>
              <a:rPr lang="ru-RU" sz="2400" b="1" dirty="0">
                <a:latin typeface="Times New Roman"/>
                <a:ea typeface="Times New Roman"/>
              </a:rPr>
              <a:t>- наступление смерти. </a:t>
            </a:r>
            <a:endParaRPr lang="ru-RU" sz="2400" b="1" dirty="0" smtClean="0">
              <a:latin typeface="Times New Roman"/>
              <a:ea typeface="Times New Roman"/>
            </a:endParaRPr>
          </a:p>
          <a:p>
            <a:pPr indent="0" algn="just">
              <a:spcAft>
                <a:spcPts val="0"/>
              </a:spcAft>
              <a:buNone/>
              <a:tabLst>
                <a:tab pos="622300" algn="l"/>
              </a:tabLst>
            </a:pPr>
            <a:r>
              <a:rPr lang="ru-RU" sz="2400" b="1" u="sng" dirty="0" smtClean="0">
                <a:latin typeface="Times New Roman"/>
                <a:ea typeface="Times New Roman"/>
              </a:rPr>
              <a:t>Примечание:</a:t>
            </a:r>
            <a:r>
              <a:rPr lang="ru-RU" sz="2400" b="1" dirty="0" smtClean="0">
                <a:latin typeface="Times New Roman"/>
                <a:ea typeface="Times New Roman"/>
              </a:rPr>
              <a:t> подлежит </a:t>
            </a:r>
            <a:r>
              <a:rPr lang="ru-RU" sz="2400" b="1" dirty="0">
                <a:latin typeface="Times New Roman"/>
                <a:ea typeface="Times New Roman"/>
              </a:rPr>
              <a:t>возмещению только тот физический вред, который явился следствием </a:t>
            </a:r>
            <a:r>
              <a:rPr lang="ru-RU" sz="2400" b="1" dirty="0" smtClean="0">
                <a:latin typeface="Times New Roman"/>
                <a:ea typeface="Times New Roman"/>
              </a:rPr>
              <a:t>именно </a:t>
            </a:r>
            <a:r>
              <a:rPr lang="ru-RU" sz="2400" b="1" dirty="0">
                <a:latin typeface="Times New Roman"/>
                <a:ea typeface="Times New Roman"/>
              </a:rPr>
              <a:t>действий органа, ведущего уголовный процесс, а не третьих лиц. </a:t>
            </a:r>
            <a:endParaRPr lang="ru-RU" sz="2400" b="1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62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116632"/>
            <a:ext cx="9001000" cy="6741368"/>
          </a:xfrm>
        </p:spPr>
        <p:txBody>
          <a:bodyPr/>
          <a:lstStyle/>
          <a:p>
            <a:pPr marL="0" indent="0" algn="ctr">
              <a:buNone/>
            </a:pPr>
            <a:endParaRPr lang="ru-RU" b="1" u="sng" dirty="0" smtClean="0"/>
          </a:p>
          <a:p>
            <a:pPr marL="0" indent="0" algn="ctr">
              <a:buNone/>
            </a:pPr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 </a:t>
            </a:r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имущественным вредом признаются: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потеря физическим лицом заработка, пенсии, пособия, имущественных льгот, которых оно лишилось вследствие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действий органа, ведущего уголовный процесс; </a:t>
            </a:r>
          </a:p>
          <a:p>
            <a:pPr lvl="0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незаконная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конфискация имущества, незаконное взыскание штрафа, процессуальных издержек; </a:t>
            </a:r>
          </a:p>
          <a:p>
            <a:pPr lvl="0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затраты на получение юридической помощи и иные расходы, понесенные в связи с производством по уголовному делу; </a:t>
            </a:r>
          </a:p>
          <a:p>
            <a:pPr lvl="0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затраты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получение юридической помощи и иные расходы, 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понесенные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связи с производством по уголовному делу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(ч. 4 ст. 460 УПК).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54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832648"/>
          </a:xfrm>
        </p:spPr>
        <p:txBody>
          <a:bodyPr/>
          <a:lstStyle/>
          <a:p>
            <a:pPr marL="0" indent="0" algn="ctr">
              <a:buNone/>
            </a:pPr>
            <a:endParaRPr lang="ru-RU" sz="2800" dirty="0" smtClean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с ч.5 ст. 460 УПК под </a:t>
            </a:r>
            <a:r>
              <a:rPr lang="ru-RU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моральным </a:t>
            </a:r>
            <a:r>
              <a:rPr lang="ru-RU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вредом признается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причинение нравственных или физических страданий действиями, нарушающими личные неимущественные права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гражданина, в том числе унижение его 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чести и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75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76672"/>
            <a:ext cx="8748464" cy="6336704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>
                <a:latin typeface="Times New Roman"/>
              </a:rPr>
              <a:t>Нарушениями трудовых, пенсионных, жилищных и иных прав физического лица </a:t>
            </a:r>
            <a:r>
              <a:rPr lang="ru-RU" sz="2400" b="1" dirty="0" smtClean="0">
                <a:latin typeface="Times New Roman"/>
              </a:rPr>
              <a:t>признаются: </a:t>
            </a:r>
          </a:p>
          <a:p>
            <a:pPr marL="0" indent="0">
              <a:buNone/>
            </a:pPr>
            <a:r>
              <a:rPr lang="ru-RU" sz="2200" b="1" dirty="0" smtClean="0">
                <a:latin typeface="Times New Roman"/>
              </a:rPr>
              <a:t>1. потеря </a:t>
            </a:r>
            <a:r>
              <a:rPr lang="ru-RU" sz="2200" b="1" dirty="0">
                <a:latin typeface="Times New Roman"/>
              </a:rPr>
              <a:t>им прежней работы или </a:t>
            </a:r>
            <a:r>
              <a:rPr lang="ru-RU" sz="2200" b="1" dirty="0" smtClean="0">
                <a:latin typeface="Times New Roman"/>
              </a:rPr>
              <a:t>должности</a:t>
            </a:r>
            <a:r>
              <a:rPr lang="ru-RU" sz="2200" b="1" dirty="0">
                <a:latin typeface="Times New Roman"/>
              </a:rPr>
              <a:t>;</a:t>
            </a:r>
            <a:endParaRPr lang="ru-RU" sz="2200" b="1" dirty="0" smtClean="0">
              <a:latin typeface="Times New Roman"/>
            </a:endParaRPr>
          </a:p>
          <a:p>
            <a:pPr marL="0" indent="0">
              <a:buNone/>
            </a:pPr>
            <a:r>
              <a:rPr lang="ru-RU" sz="2200" b="1" dirty="0" smtClean="0">
                <a:latin typeface="Times New Roman"/>
              </a:rPr>
              <a:t> 2.трудового стажа;</a:t>
            </a:r>
          </a:p>
          <a:p>
            <a:pPr marL="0" indent="0">
              <a:buNone/>
            </a:pPr>
            <a:r>
              <a:rPr lang="ru-RU" sz="2200" b="1" dirty="0" smtClean="0">
                <a:latin typeface="Times New Roman"/>
              </a:rPr>
              <a:t>3. </a:t>
            </a:r>
            <a:r>
              <a:rPr lang="ru-RU" sz="2200" b="1" dirty="0">
                <a:latin typeface="Times New Roman"/>
              </a:rPr>
              <a:t>права на получение полагающейся по закону </a:t>
            </a:r>
            <a:r>
              <a:rPr lang="ru-RU" sz="2200" b="1" dirty="0" smtClean="0">
                <a:latin typeface="Times New Roman"/>
              </a:rPr>
              <a:t>пенсии; </a:t>
            </a:r>
          </a:p>
          <a:p>
            <a:pPr marL="0" indent="0">
              <a:buNone/>
            </a:pPr>
            <a:r>
              <a:rPr lang="ru-RU" sz="2200" b="1" dirty="0" smtClean="0">
                <a:latin typeface="Times New Roman"/>
              </a:rPr>
              <a:t>4. утрата </a:t>
            </a:r>
            <a:r>
              <a:rPr lang="ru-RU" sz="2200" b="1" dirty="0">
                <a:latin typeface="Times New Roman"/>
              </a:rPr>
              <a:t>права на занимаемое жилое </a:t>
            </a:r>
            <a:r>
              <a:rPr lang="ru-RU" sz="2200" b="1" dirty="0" smtClean="0">
                <a:latin typeface="Times New Roman"/>
              </a:rPr>
              <a:t>помещение.</a:t>
            </a:r>
            <a:endParaRPr lang="ru-RU" sz="2200" dirty="0">
              <a:latin typeface="Times New Roman"/>
            </a:endParaRPr>
          </a:p>
          <a:p>
            <a:pPr marL="0" indent="0" algn="ctr">
              <a:buNone/>
            </a:pPr>
            <a:r>
              <a:rPr lang="ru-RU" sz="2400" b="1" dirty="0" smtClean="0">
                <a:latin typeface="Times New Roman"/>
              </a:rPr>
              <a:t>Указанные нарушения должны быть связаны с</a:t>
            </a:r>
            <a:r>
              <a:rPr lang="ru-RU" sz="2400" b="1" dirty="0">
                <a:latin typeface="Times New Roman"/>
              </a:rPr>
              <a:t> </a:t>
            </a:r>
            <a:r>
              <a:rPr lang="ru-RU" sz="2400" b="1" dirty="0" smtClean="0">
                <a:latin typeface="Times New Roman"/>
              </a:rPr>
              <a:t>применением:</a:t>
            </a:r>
          </a:p>
          <a:p>
            <a:pPr marL="0" indent="0">
              <a:buNone/>
            </a:pPr>
            <a:r>
              <a:rPr lang="ru-RU" sz="2200" b="1" dirty="0" smtClean="0">
                <a:latin typeface="Times New Roman"/>
              </a:rPr>
              <a:t>задержания;</a:t>
            </a:r>
          </a:p>
          <a:p>
            <a:pPr marL="0" indent="0">
              <a:buNone/>
            </a:pPr>
            <a:r>
              <a:rPr lang="ru-RU" sz="2200" b="1" dirty="0" smtClean="0">
                <a:latin typeface="Times New Roman"/>
              </a:rPr>
              <a:t> </a:t>
            </a:r>
            <a:r>
              <a:rPr lang="ru-RU" sz="2200" b="1" dirty="0">
                <a:latin typeface="Times New Roman"/>
              </a:rPr>
              <a:t>содержания под стражей, домашнего </a:t>
            </a:r>
            <a:r>
              <a:rPr lang="ru-RU" sz="2200" b="1" dirty="0" smtClean="0">
                <a:latin typeface="Times New Roman"/>
              </a:rPr>
              <a:t>ареста;</a:t>
            </a:r>
          </a:p>
          <a:p>
            <a:pPr marL="0" indent="0">
              <a:buNone/>
            </a:pPr>
            <a:r>
              <a:rPr lang="ru-RU" sz="2200" b="1" dirty="0" smtClean="0">
                <a:latin typeface="Times New Roman"/>
              </a:rPr>
              <a:t> </a:t>
            </a:r>
            <a:r>
              <a:rPr lang="ru-RU" sz="2200" b="1" dirty="0">
                <a:latin typeface="Times New Roman"/>
              </a:rPr>
              <a:t>отстранения от </a:t>
            </a:r>
            <a:r>
              <a:rPr lang="ru-RU" sz="2200" b="1" dirty="0" smtClean="0">
                <a:latin typeface="Times New Roman"/>
              </a:rPr>
              <a:t>работы;</a:t>
            </a:r>
          </a:p>
          <a:p>
            <a:pPr marL="0" indent="0">
              <a:buNone/>
            </a:pPr>
            <a:r>
              <a:rPr lang="ru-RU" sz="2200" b="1" dirty="0" smtClean="0">
                <a:latin typeface="Times New Roman"/>
              </a:rPr>
              <a:t> </a:t>
            </a:r>
            <a:r>
              <a:rPr lang="ru-RU" sz="2200" b="1" dirty="0">
                <a:latin typeface="Times New Roman"/>
              </a:rPr>
              <a:t>принудительного помещения в судебно-психиатрический экспертный </a:t>
            </a:r>
            <a:r>
              <a:rPr lang="ru-RU" sz="2200" b="1" dirty="0" smtClean="0">
                <a:latin typeface="Times New Roman"/>
              </a:rPr>
              <a:t>стационар;</a:t>
            </a:r>
          </a:p>
          <a:p>
            <a:pPr marL="0" indent="0">
              <a:buNone/>
            </a:pPr>
            <a:r>
              <a:rPr lang="ru-RU" sz="2200" b="1" dirty="0" smtClean="0">
                <a:latin typeface="Times New Roman"/>
              </a:rPr>
              <a:t> </a:t>
            </a:r>
            <a:r>
              <a:rPr lang="ru-RU" sz="2200" b="1" dirty="0">
                <a:latin typeface="Times New Roman"/>
              </a:rPr>
              <a:t>принудительных мер безопасности и лечения, незаконным </a:t>
            </a:r>
            <a:r>
              <a:rPr lang="ru-RU" sz="2200" b="1" dirty="0" smtClean="0">
                <a:latin typeface="Times New Roman"/>
              </a:rPr>
              <a:t>осуждением; </a:t>
            </a:r>
          </a:p>
          <a:p>
            <a:pPr marL="0" indent="0">
              <a:buNone/>
            </a:pPr>
            <a:r>
              <a:rPr lang="ru-RU" sz="2200" b="1" dirty="0" smtClean="0">
                <a:latin typeface="Times New Roman"/>
              </a:rPr>
              <a:t>незаконным </a:t>
            </a:r>
            <a:r>
              <a:rPr lang="ru-RU" sz="2200" b="1" dirty="0">
                <a:latin typeface="Times New Roman"/>
              </a:rPr>
              <a:t>лишением воинского или специального звания.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267464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5552</TotalTime>
  <Words>721</Words>
  <Application>Microsoft Office PowerPoint</Application>
  <PresentationFormat>Экран (4:3)</PresentationFormat>
  <Paragraphs>81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Arial Black</vt:lpstr>
      <vt:lpstr>Calibri</vt:lpstr>
      <vt:lpstr>Calibri Light</vt:lpstr>
      <vt:lpstr>Times New Roman</vt:lpstr>
      <vt:lpstr>Тема Office</vt:lpstr>
      <vt:lpstr>Презентация PowerPoint</vt:lpstr>
      <vt:lpstr>Содержание:</vt:lpstr>
      <vt:lpstr>Презентация PowerPoint</vt:lpstr>
      <vt:lpstr>Значение производства по возмещению вреда, причиненного  действиями органа, ведущего уголовный процесс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Лица, имеющие право на возмещение вреда (ч.1 ст. 461):</vt:lpstr>
      <vt:lpstr>  Основания для возникновения права на возмещение вреда, причиненного действиями органа, ведущего уголовный процесс (ст. 462 УПК):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455</cp:revision>
  <dcterms:created xsi:type="dcterms:W3CDTF">2012-05-03T20:02:17Z</dcterms:created>
  <dcterms:modified xsi:type="dcterms:W3CDTF">2023-09-13T06:54:42Z</dcterms:modified>
</cp:coreProperties>
</file>