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316" r:id="rId2"/>
    <p:sldId id="257" r:id="rId3"/>
    <p:sldId id="302" r:id="rId4"/>
    <p:sldId id="279" r:id="rId5"/>
    <p:sldId id="260" r:id="rId6"/>
    <p:sldId id="283" r:id="rId7"/>
    <p:sldId id="261" r:id="rId8"/>
    <p:sldId id="291" r:id="rId9"/>
    <p:sldId id="285" r:id="rId10"/>
    <p:sldId id="286" r:id="rId11"/>
    <p:sldId id="292" r:id="rId12"/>
    <p:sldId id="297" r:id="rId13"/>
    <p:sldId id="264" r:id="rId14"/>
    <p:sldId id="294" r:id="rId15"/>
    <p:sldId id="265" r:id="rId16"/>
    <p:sldId id="295" r:id="rId17"/>
    <p:sldId id="269" r:id="rId18"/>
    <p:sldId id="306" r:id="rId19"/>
    <p:sldId id="307" r:id="rId20"/>
    <p:sldId id="303" r:id="rId21"/>
    <p:sldId id="304" r:id="rId22"/>
    <p:sldId id="293" r:id="rId23"/>
    <p:sldId id="310" r:id="rId24"/>
    <p:sldId id="312" r:id="rId25"/>
    <p:sldId id="313" r:id="rId26"/>
    <p:sldId id="301" r:id="rId2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74" autoAdjust="0"/>
    <p:restoredTop sz="95000" autoAdjust="0"/>
  </p:normalViewPr>
  <p:slideViewPr>
    <p:cSldViewPr>
      <p:cViewPr varScale="1">
        <p:scale>
          <a:sx n="117" d="100"/>
          <a:sy n="117" d="100"/>
        </p:scale>
        <p:origin x="-157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43F53E1-5D60-444D-BBC3-E5772047850B}" type="datetimeFigureOut">
              <a:rPr lang="ru-RU"/>
              <a:pPr>
                <a:defRPr/>
              </a:pPr>
              <a:t>13.09.2023</a:t>
            </a:fld>
            <a:endParaRPr lang="ru-RU"/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5D0522C-85FA-4867-BCAE-C528429970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6889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20F5623-CD01-4629-9E08-09CDCF7562B8}" type="datetimeFigureOut">
              <a:rPr lang="ru-RU"/>
              <a:pPr>
                <a:defRPr/>
              </a:pPr>
              <a:t>13.09.2023</a:t>
            </a:fld>
            <a:endParaRPr lang="ru-RU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3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BE7BA8E-7B10-4FC0-AF29-88F0298F77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5207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>
                <a:latin typeface="Arial" charset="0"/>
              </a:rPr>
              <a:t>П.5. прекращает АП при отзыве жалобы…:ч.2- тана совещания, порядок голосованния, изготовление приговора (рукописно, с технич. Средствами, структура приговора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5718C8-D591-4D97-A3EF-B8243A1C3CBE}" type="datetimeFigureOut">
              <a:rPr lang="ru-RU"/>
              <a:pPr>
                <a:defRPr/>
              </a:pPr>
              <a:t>13.09.2023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FED14-23D5-47C6-8182-B2733220FA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B252CD-DB88-40D6-9738-E7BDD1E700AF}" type="datetimeFigureOut">
              <a:rPr lang="ru-RU"/>
              <a:pPr>
                <a:defRPr/>
              </a:pPr>
              <a:t>13.09.2023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84F00-5B00-4879-96EF-52881C3258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C1ADC-3F3D-49E5-A9AD-961CCD9C3A7C}" type="datetimeFigureOut">
              <a:rPr lang="ru-RU"/>
              <a:pPr>
                <a:defRPr/>
              </a:pPr>
              <a:t>13.09.2023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9D0E5E-BCC9-4674-832E-8C769537A6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F072B-760D-4DF7-95D0-B2A6A91535FE}" type="datetimeFigureOut">
              <a:rPr lang="ru-RU"/>
              <a:pPr>
                <a:defRPr/>
              </a:pPr>
              <a:t>13.09.2023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40A10-4D7E-4B90-9476-0D713BDB6A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70F97-CBCD-4278-84AD-1BEB2911F68E}" type="datetimeFigureOut">
              <a:rPr lang="ru-RU"/>
              <a:pPr>
                <a:defRPr/>
              </a:pPr>
              <a:t>13.09.2023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D996E-F19F-4722-B829-D6D4698462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629522-4ED2-41EA-AE0E-E808E7CCA4EF}" type="datetimeFigureOut">
              <a:rPr lang="ru-RU"/>
              <a:pPr>
                <a:defRPr/>
              </a:pPr>
              <a:t>13.09.2023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E8AB4-51D4-4251-BF37-DD8471639A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1C865-8709-4916-92E7-E3BCAAC22516}" type="datetimeFigureOut">
              <a:rPr lang="ru-RU"/>
              <a:pPr>
                <a:defRPr/>
              </a:pPr>
              <a:t>13.09.2023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BEAC8-DF69-449E-A47B-32F73DCBAE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BC1A7-1187-46D5-BBC4-7398E9BC825E}" type="datetimeFigureOut">
              <a:rPr lang="ru-RU"/>
              <a:pPr>
                <a:defRPr/>
              </a:pPr>
              <a:t>13.09.2023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D8217-1EC5-4D8B-AAF6-2E051DD283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87646-A952-43B7-A226-D15ABC6647B1}" type="datetimeFigureOut">
              <a:rPr lang="ru-RU"/>
              <a:pPr>
                <a:defRPr/>
              </a:pPr>
              <a:t>13.09.2023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C66D0-959D-4D28-ABB6-CBAE9ACC31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059A9-4BBB-44F1-9B48-9E0CCA99CB78}" type="datetimeFigureOut">
              <a:rPr lang="ru-RU"/>
              <a:pPr>
                <a:defRPr/>
              </a:pPr>
              <a:t>13.09.2023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A9131-15DF-4875-B13D-EB26C72F11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51E44-07EE-443F-AFC8-A0330D01C3CC}" type="datetimeFigureOut">
              <a:rPr lang="ru-RU"/>
              <a:pPr>
                <a:defRPr/>
              </a:pPr>
              <a:t>13.09.2023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8D6365-68DB-4630-A28A-B15F167353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53000">
              <a:schemeClr val="bg1"/>
            </a:gs>
            <a:gs pos="83000">
              <a:schemeClr val="bg1"/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1098DB3-D0DB-4F18-A169-7BAD8CC5591C}" type="datetimeFigureOut">
              <a:rPr lang="ru-RU"/>
              <a:pPr>
                <a:defRPr/>
              </a:pPr>
              <a:t>13.09.2023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3650ED2-0320-46D6-BAE0-7F1ADDBCD6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consultantplus://offline/ref=A15B0C93727CE235C2DF55B43473208223BBCBCA4BCFD691545F2D87F759E4EBF23012EA8530F9D95A674D716DD05074EFB6B83896BCDDBFE44C90C248g0T4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ED8E4DA-6DAE-45A2-99AB-57F81DC7E1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t="16739" r="10398" b="16738"/>
          <a:stretch/>
        </p:blipFill>
        <p:spPr>
          <a:xfrm>
            <a:off x="1284298" y="2"/>
            <a:ext cx="7859702" cy="68579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19F817A-46A0-4B21-90B1-11235B1561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4761412" cy="6858153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2039ADC0-5510-4642-BF4E-E8D72D9E62DB}"/>
              </a:ext>
            </a:extLst>
          </p:cNvPr>
          <p:cNvSpPr/>
          <p:nvPr/>
        </p:nvSpPr>
        <p:spPr>
          <a:xfrm>
            <a:off x="-19219" y="0"/>
            <a:ext cx="9163219" cy="685800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x-none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2FE3FFF5-DB3D-4AB1-8F7C-B7B95237CF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116632"/>
            <a:ext cx="1152128" cy="1415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B988FCF-D184-4999-B514-AA486588743B}"/>
              </a:ext>
            </a:extLst>
          </p:cNvPr>
          <p:cNvSpPr txBox="1"/>
          <p:nvPr/>
        </p:nvSpPr>
        <p:spPr>
          <a:xfrm>
            <a:off x="3707904" y="3068960"/>
            <a:ext cx="494373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19</a:t>
            </a:r>
          </a:p>
          <a:p>
            <a:pPr algn="ctr">
              <a:defRPr/>
            </a:pPr>
            <a:r>
              <a:rPr lang="ru-RU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Апелляционное 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производство.</a:t>
            </a:r>
          </a:p>
        </p:txBody>
      </p:sp>
    </p:spTree>
    <p:extLst>
      <p:ext uri="{BB962C8B-B14F-4D97-AF65-F5344CB8AC3E}">
        <p14:creationId xmlns:p14="http://schemas.microsoft.com/office/powerpoint/2010/main" val="3694923535"/>
      </p:ext>
    </p:extLst>
  </p:cSld>
  <p:clrMapOvr>
    <a:masterClrMapping/>
  </p:clrMapOvr>
  <p:transition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936625"/>
          </a:xfrm>
        </p:spPr>
        <p:txBody>
          <a:bodyPr/>
          <a:lstStyle/>
          <a:p>
            <a:r>
              <a:rPr lang="ru-RU" sz="2800" b="1" dirty="0" smtClean="0">
                <a:latin typeface="Times New Roman" pitchFamily="18" charset="0"/>
              </a:rPr>
              <a:t>Проверка законности,  обоснованности и справедливости приговора, правильности установления фактических обстоятельств дела</a:t>
            </a:r>
            <a:endParaRPr lang="ru-RU" sz="2400" b="1" dirty="0" smtClean="0">
              <a:latin typeface="Times New Roman" pitchFamily="18" charset="0"/>
            </a:endParaRPr>
          </a:p>
        </p:txBody>
      </p:sp>
      <p:sp>
        <p:nvSpPr>
          <p:cNvPr id="2765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Законность приговора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– соответствие требованиям УК и УПК. Так, приговор отменяется если: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-нарушена тайна совещания судей;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-дело рассматривалось без защитника при обязательности  его участия 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т.д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Обоснованность приговора –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он постановлен лишь на тех представленных суду доказательств, которые всесторонне, полно и объективно исследованы в судебном заседании (см.ч.2 ст.350,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ст.390 УПК)</a:t>
            </a:r>
          </a:p>
          <a:p>
            <a:pPr eaLnBrk="1" hangingPunct="1">
              <a:lnSpc>
                <a:spcPct val="90000"/>
              </a:lnSpc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Справедливость приговора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соразмерность наказания содеянному и личности</a:t>
            </a:r>
          </a:p>
          <a:p>
            <a:pPr>
              <a:lnSpc>
                <a:spcPct val="90000"/>
              </a:lnSpc>
            </a:pPr>
            <a:endParaRPr lang="ru-RU" sz="2400" dirty="0" smtClean="0"/>
          </a:p>
        </p:txBody>
      </p:sp>
    </p:spTree>
  </p:cSld>
  <p:clrMapOvr>
    <a:masterClrMapping/>
  </p:clrMapOvr>
  <p:transition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latin typeface="Arial" charset="0"/>
              </a:rPr>
              <a:t>Ревизионный порядок рассмотрения дела в апелляционной инстанции</a:t>
            </a:r>
            <a:endParaRPr lang="ru-RU" sz="2400" b="1" dirty="0" smtClean="0">
              <a:latin typeface="Times New Roman" pitchFamily="18" charset="0"/>
            </a:endParaRPr>
          </a:p>
        </p:txBody>
      </p:sp>
      <p:sp>
        <p:nvSpPr>
          <p:cNvPr id="2867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2800" smtClean="0">
                <a:latin typeface="Times New Roman" pitchFamily="18" charset="0"/>
              </a:rPr>
              <a:t>        Суд проверяет</a:t>
            </a:r>
            <a:r>
              <a:rPr lang="ru-RU" sz="2800" smtClean="0"/>
              <a:t> правильность установления фактических обстоятельств</a:t>
            </a:r>
            <a:r>
              <a:rPr lang="ru-RU" sz="2800" smtClean="0">
                <a:latin typeface="Arial" charset="0"/>
              </a:rPr>
              <a:t> и</a:t>
            </a:r>
            <a:r>
              <a:rPr lang="ru-RU" sz="2800" smtClean="0"/>
              <a:t> применения </a:t>
            </a:r>
            <a:r>
              <a:rPr lang="ru-RU" sz="2400" smtClean="0"/>
              <a:t>УК и УПК</a:t>
            </a:r>
            <a:r>
              <a:rPr lang="ru-RU" sz="2400" smtClean="0">
                <a:latin typeface="Times New Roman" pitchFamily="18" charset="0"/>
              </a:rPr>
              <a:t>   </a:t>
            </a:r>
          </a:p>
          <a:p>
            <a:pPr eaLnBrk="1" hangingPunct="1">
              <a:buFont typeface="Arial" charset="0"/>
              <a:buNone/>
            </a:pPr>
            <a:r>
              <a:rPr lang="ru-RU" sz="3600" smtClean="0">
                <a:latin typeface="Times New Roman" pitchFamily="18" charset="0"/>
              </a:rPr>
              <a:t>        = </a:t>
            </a:r>
            <a:r>
              <a:rPr lang="ru-RU" b="1" smtClean="0">
                <a:latin typeface="Times New Roman" pitchFamily="18" charset="0"/>
              </a:rPr>
              <a:t>в отношении всех обвиняемых</a:t>
            </a:r>
            <a:r>
              <a:rPr lang="ru-RU" sz="3600" smtClean="0">
                <a:latin typeface="Times New Roman" pitchFamily="18" charset="0"/>
              </a:rPr>
              <a:t>, </a:t>
            </a:r>
            <a:r>
              <a:rPr lang="ru-RU" sz="2800" smtClean="0">
                <a:latin typeface="Times New Roman" pitchFamily="18" charset="0"/>
              </a:rPr>
              <a:t>в т.ч. и тех, которые жалобу не подавали</a:t>
            </a:r>
          </a:p>
          <a:p>
            <a:pPr eaLnBrk="1" hangingPunct="1">
              <a:buFont typeface="Arial" charset="0"/>
              <a:buNone/>
            </a:pPr>
            <a:r>
              <a:rPr lang="ru-RU" sz="2800" smtClean="0">
                <a:latin typeface="Times New Roman" pitchFamily="18" charset="0"/>
              </a:rPr>
              <a:t>          </a:t>
            </a:r>
            <a:r>
              <a:rPr lang="ru-RU" sz="3600" smtClean="0">
                <a:latin typeface="Times New Roman" pitchFamily="18" charset="0"/>
              </a:rPr>
              <a:t>=</a:t>
            </a:r>
            <a:r>
              <a:rPr lang="ru-RU" sz="3600" smtClean="0"/>
              <a:t> </a:t>
            </a:r>
            <a:r>
              <a:rPr lang="ru-RU" b="1" smtClean="0">
                <a:latin typeface="Times New Roman" pitchFamily="18" charset="0"/>
              </a:rPr>
              <a:t>в полном объеме</a:t>
            </a:r>
            <a:r>
              <a:rPr lang="ru-RU" sz="3600" b="1" smtClean="0">
                <a:latin typeface="Times New Roman" pitchFamily="18" charset="0"/>
              </a:rPr>
              <a:t>,</a:t>
            </a:r>
            <a:r>
              <a:rPr lang="ru-RU" sz="3600" smtClean="0">
                <a:latin typeface="Times New Roman" pitchFamily="18" charset="0"/>
              </a:rPr>
              <a:t> </a:t>
            </a:r>
            <a:r>
              <a:rPr lang="ru-RU" sz="2800" smtClean="0">
                <a:latin typeface="Times New Roman" pitchFamily="18" charset="0"/>
              </a:rPr>
              <a:t>т.е. не связан</a:t>
            </a:r>
          </a:p>
          <a:p>
            <a:pPr eaLnBrk="1" hangingPunct="1">
              <a:buFont typeface="Arial" charset="0"/>
              <a:buNone/>
            </a:pPr>
            <a:r>
              <a:rPr lang="ru-RU" sz="2800" smtClean="0">
                <a:latin typeface="Times New Roman" pitchFamily="18" charset="0"/>
              </a:rPr>
              <a:t>    предметом и  доводами жалобы или протеста, в т.ч. проверяются и определения (постановления), не подлежащие обжалованию</a:t>
            </a:r>
          </a:p>
        </p:txBody>
      </p:sp>
    </p:spTree>
  </p:cSld>
  <p:clrMapOvr>
    <a:masterClrMapping/>
  </p:clrMapOvr>
  <p:transition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latin typeface="Times New Roman" pitchFamily="18" charset="0"/>
              </a:rPr>
              <a:t>Представление сторонами в </a:t>
            </a:r>
            <a:r>
              <a:rPr lang="ru-RU" sz="2800" b="1" dirty="0" smtClean="0"/>
              <a:t>апелляц</a:t>
            </a:r>
            <a:r>
              <a:rPr lang="ru-RU" sz="2800" b="1" dirty="0" smtClean="0">
                <a:latin typeface="Arial" charset="0"/>
              </a:rPr>
              <a:t>ионную</a:t>
            </a:r>
            <a:r>
              <a:rPr lang="ru-RU" sz="2800" b="1" dirty="0" smtClean="0">
                <a:latin typeface="Times New Roman" pitchFamily="18" charset="0"/>
              </a:rPr>
              <a:t> инстанцию дополнительных материалов</a:t>
            </a:r>
          </a:p>
        </p:txBody>
      </p:sp>
      <p:sp>
        <p:nvSpPr>
          <p:cNvPr id="29698" name="Rectangle 3"/>
          <p:cNvSpPr>
            <a:spLocks noGrp="1"/>
          </p:cNvSpPr>
          <p:nvPr>
            <p:ph type="body" idx="1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pPr marL="609600" indent="-60960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dirty="0" smtClean="0">
                <a:latin typeface="Times New Roman" pitchFamily="18" charset="0"/>
              </a:rPr>
              <a:t>Требования, предъявляемые к доп. материалам</a:t>
            </a:r>
            <a:r>
              <a:rPr lang="ru-RU" dirty="0" smtClean="0"/>
              <a:t>: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ru-RU" dirty="0" smtClean="0"/>
              <a:t>Они должны относиться к предмету рассмотрения в </a:t>
            </a:r>
            <a:r>
              <a:rPr lang="ru-RU" dirty="0" smtClean="0">
                <a:latin typeface="Arial" charset="0"/>
              </a:rPr>
              <a:t>апелляционной </a:t>
            </a:r>
            <a:r>
              <a:rPr lang="ru-RU" dirty="0" smtClean="0"/>
              <a:t>инстанции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 startAt="2"/>
            </a:pPr>
            <a:r>
              <a:rPr lang="ru-RU" dirty="0" smtClean="0"/>
              <a:t>Получены не следственным  путем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 startAt="3"/>
            </a:pPr>
            <a:r>
              <a:rPr lang="ru-RU" dirty="0" smtClean="0"/>
              <a:t>Должно быть указано, как и в связи с чем они получены</a:t>
            </a:r>
          </a:p>
          <a:p>
            <a:pPr marL="609600" indent="-609600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400" dirty="0" smtClean="0">
                <a:solidFill>
                  <a:schemeClr val="accent2"/>
                </a:solidFill>
                <a:latin typeface="Arial" charset="0"/>
              </a:rPr>
              <a:t>            </a:t>
            </a:r>
            <a:endParaRPr lang="ru-RU" sz="2400" dirty="0" smtClean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/>
          </p:nvPr>
        </p:nvSpPr>
        <p:spPr>
          <a:xfrm>
            <a:off x="755650" y="260350"/>
            <a:ext cx="8208963" cy="692150"/>
          </a:xfrm>
        </p:spPr>
        <p:txBody>
          <a:bodyPr/>
          <a:lstStyle/>
          <a:p>
            <a:pPr eaLnBrk="1" hangingPunct="1"/>
            <a:r>
              <a:rPr lang="ru-RU" sz="25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Апелляционное производство состоит из трех этапов</a:t>
            </a:r>
            <a:r>
              <a:rPr lang="ru-RU" sz="2500" b="1" u="sng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2500" b="1" u="sng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500" b="1" u="sng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690563"/>
            <a:ext cx="8715375" cy="616743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ru-RU" sz="2400" b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1-й </a:t>
            </a:r>
            <a:r>
              <a:rPr lang="ru-RU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этап:а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действия участников процесса в суде 1-й </a:t>
            </a:r>
            <a:r>
              <a:rPr lang="ru-RU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инстанц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lnSpc>
                <a:spcPct val="70000"/>
              </a:lnSpc>
              <a:buFont typeface="Arial" charset="0"/>
              <a:buNone/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по обжалованию и опротестованию приговора  </a:t>
            </a:r>
          </a:p>
          <a:p>
            <a:pPr eaLnBrk="1" hangingPunct="1">
              <a:lnSpc>
                <a:spcPct val="70000"/>
              </a:lnSpc>
              <a:buFont typeface="Arial" charset="0"/>
              <a:buNone/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б) действия суда, постановившего приговор,</a:t>
            </a:r>
          </a:p>
          <a:p>
            <a:pPr eaLnBrk="1" hangingPunct="1">
              <a:lnSpc>
                <a:spcPct val="70000"/>
              </a:lnSpc>
              <a:buFont typeface="Arial" charset="0"/>
              <a:buNone/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по  обеспечению апелляционного производства</a:t>
            </a:r>
          </a:p>
          <a:p>
            <a:pPr eaLnBrk="1" hangingPunct="1">
              <a:lnSpc>
                <a:spcPct val="70000"/>
              </a:lnSpc>
              <a:buFont typeface="Arial" charset="0"/>
              <a:buNone/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в вышестоящем суде; </a:t>
            </a:r>
          </a:p>
          <a:p>
            <a:pPr eaLnBrk="1" hangingPunct="1">
              <a:lnSpc>
                <a:spcPct val="60000"/>
              </a:lnSpc>
              <a:buFont typeface="Arial" charset="0"/>
              <a:buNone/>
            </a:pPr>
            <a:endParaRPr lang="ru-RU" sz="2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60000"/>
              </a:lnSpc>
              <a:buFont typeface="Arial" charset="0"/>
              <a:buNone/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2-й этап (стадия):   </a:t>
            </a:r>
          </a:p>
          <a:p>
            <a:pPr eaLnBrk="1" hangingPunct="1">
              <a:lnSpc>
                <a:spcPct val="60000"/>
              </a:lnSpc>
              <a:buFont typeface="Arial" charset="0"/>
              <a:buNone/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- подготовительные действия судьи</a:t>
            </a:r>
          </a:p>
          <a:p>
            <a:pPr eaLnBrk="1" hangingPunct="1">
              <a:lnSpc>
                <a:spcPct val="60000"/>
              </a:lnSpc>
              <a:buFont typeface="Arial" charset="0"/>
              <a:buNone/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апелляционной инстанции к  судебному</a:t>
            </a:r>
          </a:p>
          <a:p>
            <a:pPr eaLnBrk="1" hangingPunct="1">
              <a:lnSpc>
                <a:spcPct val="60000"/>
              </a:lnSpc>
              <a:buFont typeface="Arial" charset="0"/>
              <a:buNone/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заседанию</a:t>
            </a:r>
          </a:p>
          <a:p>
            <a:pPr eaLnBrk="1" hangingPunct="1">
              <a:lnSpc>
                <a:spcPct val="70000"/>
              </a:lnSpc>
              <a:buFont typeface="Arial" charset="0"/>
              <a:buNone/>
            </a:pPr>
            <a:endParaRPr lang="ru-RU" sz="2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  <a:buFont typeface="Arial" charset="0"/>
              <a:buNone/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3-й этап     -рассмотрение угол. дела в судебном заседании</a:t>
            </a:r>
          </a:p>
          <a:p>
            <a:pPr eaLnBrk="1" hangingPunct="1">
              <a:lnSpc>
                <a:spcPct val="70000"/>
              </a:lnSpc>
              <a:buFont typeface="Arial" charset="0"/>
              <a:buNone/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апелляционной  инстанции на предмет</a:t>
            </a:r>
          </a:p>
          <a:p>
            <a:pPr eaLnBrk="1" hangingPunct="1">
              <a:lnSpc>
                <a:spcPct val="70000"/>
              </a:lnSpc>
              <a:buFont typeface="Arial" charset="0"/>
              <a:buNone/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проверки  законности, обоснованности  и</a:t>
            </a:r>
          </a:p>
          <a:p>
            <a:pPr eaLnBrk="1" hangingPunct="1">
              <a:lnSpc>
                <a:spcPct val="70000"/>
              </a:lnSpc>
              <a:buFont typeface="Arial" charset="0"/>
              <a:buNone/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справедливости       приговора  </a:t>
            </a:r>
          </a:p>
          <a:p>
            <a:pPr eaLnBrk="1" hangingPunct="1">
              <a:lnSpc>
                <a:spcPct val="70000"/>
              </a:lnSpc>
              <a:buFont typeface="Arial" charset="0"/>
              <a:buNone/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 ===================</a:t>
            </a:r>
            <a:endParaRPr lang="ru-RU" sz="3000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/>
          </p:cNvSpPr>
          <p:nvPr>
            <p:ph type="title"/>
          </p:nvPr>
        </p:nvSpPr>
        <p:spPr>
          <a:xfrm>
            <a:off x="539750" y="188913"/>
            <a:ext cx="8229600" cy="1008062"/>
          </a:xfrm>
        </p:spPr>
        <p:txBody>
          <a:bodyPr/>
          <a:lstStyle/>
          <a:p>
            <a:r>
              <a:rPr lang="ru-RU" sz="3200" b="1" smtClean="0">
                <a:latin typeface="Times New Roman" pitchFamily="18" charset="0"/>
              </a:rPr>
              <a:t>Срок </a:t>
            </a:r>
            <a:r>
              <a:rPr lang="ru-RU" sz="3200" b="1" smtClean="0"/>
              <a:t>апелляционного обжалования </a:t>
            </a:r>
            <a:r>
              <a:rPr lang="ru-RU" sz="3200" b="1" smtClean="0">
                <a:latin typeface="Times New Roman" pitchFamily="18" charset="0"/>
              </a:rPr>
              <a:t>и опротестования (</a:t>
            </a:r>
            <a:r>
              <a:rPr lang="ru-RU" sz="2800" b="1" smtClean="0">
                <a:latin typeface="Times New Roman" pitchFamily="18" charset="0"/>
              </a:rPr>
              <a:t>ст. 374 УПК</a:t>
            </a:r>
            <a:r>
              <a:rPr lang="ru-RU" sz="3200" b="1" smtClean="0">
                <a:latin typeface="Times New Roman" pitchFamily="18" charset="0"/>
              </a:rPr>
              <a:t>)</a:t>
            </a:r>
          </a:p>
        </p:txBody>
      </p:sp>
      <p:sp>
        <p:nvSpPr>
          <p:cNvPr id="33794" name="Rectangle 3"/>
          <p:cNvSpPr>
            <a:spLocks noGrp="1"/>
          </p:cNvSpPr>
          <p:nvPr>
            <p:ph type="body" idx="1"/>
          </p:nvPr>
        </p:nvSpPr>
        <p:spPr>
          <a:xfrm>
            <a:off x="323850" y="1484313"/>
            <a:ext cx="8229600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400" b="1" dirty="0" err="1" smtClean="0">
                <a:solidFill>
                  <a:srgbClr val="000000"/>
                </a:solidFill>
              </a:rPr>
              <a:t>Апеляц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</a:rPr>
              <a:t>. жалоба и протест подаются в течение 10 </a:t>
            </a:r>
            <a:r>
              <a:rPr lang="ru-RU" sz="2400" b="1" dirty="0" err="1" smtClean="0">
                <a:solidFill>
                  <a:srgbClr val="000000"/>
                </a:solidFill>
                <a:latin typeface="Times New Roman" pitchFamily="18" charset="0"/>
              </a:rPr>
              <a:t>сут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</a:rPr>
              <a:t>. со дня провозглашения приговора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</a:rPr>
              <a:t>через суд, постановивший приговор. 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</a:rPr>
              <a:t>Для </a:t>
            </a:r>
            <a:r>
              <a:rPr lang="ru-RU" sz="2400" b="1" dirty="0" err="1" smtClean="0">
                <a:solidFill>
                  <a:srgbClr val="000000"/>
                </a:solidFill>
                <a:latin typeface="Times New Roman" pitchFamily="18" charset="0"/>
              </a:rPr>
              <a:t>обв-го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</a:rPr>
              <a:t>, находящегося под стражей этот срок исчисляется со дня вручения копии приговора</a:t>
            </a:r>
          </a:p>
          <a:p>
            <a:pPr eaLnBrk="1" hangingPunct="1">
              <a:lnSpc>
                <a:spcPct val="80000"/>
              </a:lnSpc>
            </a:pPr>
            <a:endParaRPr lang="ru-RU" sz="2400" b="1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</a:rPr>
              <a:t>Дата отправления жалобы и протеста подтверждается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</a:rPr>
              <a:t>          = отметкой администрации места л/с о приеме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</a:rPr>
              <a:t>              жалобы,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</a:rPr>
              <a:t>          =почтовым конвертом со штемпелем,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</a:rPr>
              <a:t>          =почтовой квитанцией.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</a:rPr>
              <a:t>Пропущенный срок может быть восстановлен судом, постановившим приговор</a:t>
            </a:r>
          </a:p>
          <a:p>
            <a:pPr>
              <a:lnSpc>
                <a:spcPct val="80000"/>
              </a:lnSpc>
            </a:pPr>
            <a:endParaRPr lang="ru-RU" sz="2400" dirty="0" smtClean="0"/>
          </a:p>
        </p:txBody>
      </p:sp>
    </p:spTree>
  </p:cSld>
  <p:clrMapOvr>
    <a:masterClrMapping/>
  </p:clrMapOvr>
  <p:transition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301037" cy="908050"/>
          </a:xfrm>
        </p:spPr>
        <p:txBody>
          <a:bodyPr/>
          <a:lstStyle/>
          <a:p>
            <a:pPr eaLnBrk="1" hangingPunct="1"/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Содержание апелляционной жалобы или протеста(ст.372 УПК): </a:t>
            </a:r>
            <a:r>
              <a:rPr lang="ru-RU" sz="4000" dirty="0" smtClean="0">
                <a:solidFill>
                  <a:srgbClr val="000000"/>
                </a:solidFill>
              </a:rPr>
              <a:t/>
            </a:r>
            <a:br>
              <a:rPr lang="ru-RU" sz="4000" dirty="0" smtClean="0">
                <a:solidFill>
                  <a:srgbClr val="000000"/>
                </a:solidFill>
              </a:rPr>
            </a:br>
            <a:endParaRPr lang="ru-RU" sz="4000" dirty="0" smtClean="0">
              <a:solidFill>
                <a:srgbClr val="0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313" y="1412776"/>
            <a:ext cx="8786812" cy="5230912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1) наименование суда, 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которому адресуются жалоба или протест;</a:t>
            </a:r>
          </a:p>
          <a:p>
            <a:pPr algn="just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2) данные о лице, подавшем жалобу 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или принесшем протест (его процесс. положение, место жительства или место нахождения, с тем, чтобы исключить подачу жалобы лицом, не имеющим на это права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3) указание на приговор, 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который обжалуется или опротестовывается, и наименование суда, постановившего его;</a:t>
            </a:r>
          </a:p>
          <a:p>
            <a:pPr algn="just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4) доводы лица, 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подавшего жалобу или принесшего протест, указывающего на неправильность приговора и суть его просьба. </a:t>
            </a:r>
          </a:p>
          <a:p>
            <a:pPr eaLnBrk="1" hangingPunct="1">
              <a:lnSpc>
                <a:spcPct val="90000"/>
              </a:lnSpc>
            </a:pPr>
            <a:endParaRPr lang="ru-RU" sz="2700" dirty="0" smtClean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smtClean="0">
                <a:latin typeface="Times New Roman" pitchFamily="18" charset="0"/>
              </a:rPr>
              <a:t>Последствия подачи </a:t>
            </a:r>
            <a:r>
              <a:rPr lang="ru-RU" sz="3200" b="1" smtClean="0"/>
              <a:t>апелляционной </a:t>
            </a:r>
            <a:r>
              <a:rPr lang="ru-RU" sz="3200" b="1" smtClean="0">
                <a:latin typeface="Times New Roman" pitchFamily="18" charset="0"/>
              </a:rPr>
              <a:t>жалобы (протеста) </a:t>
            </a:r>
            <a:r>
              <a:rPr lang="ru-RU" sz="2400" b="1" smtClean="0">
                <a:latin typeface="Times New Roman" pitchFamily="18" charset="0"/>
              </a:rPr>
              <a:t>(ст.376 УПК)</a:t>
            </a:r>
          </a:p>
        </p:txBody>
      </p:sp>
      <p:sp>
        <p:nvSpPr>
          <p:cNvPr id="3584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sz="2800" dirty="0" smtClean="0">
                <a:latin typeface="Times New Roman" pitchFamily="18" charset="0"/>
              </a:rPr>
              <a:t>Приостанавливается приведение приговора в исполнение</a:t>
            </a:r>
          </a:p>
          <a:p>
            <a:pPr eaLnBrk="1" hangingPunct="1"/>
            <a:r>
              <a:rPr lang="ru-RU" sz="2800" dirty="0" smtClean="0">
                <a:latin typeface="Times New Roman" pitchFamily="18" charset="0"/>
              </a:rPr>
              <a:t>Обязывают к рассмотрению дела в АИ</a:t>
            </a:r>
          </a:p>
          <a:p>
            <a:pPr eaLnBrk="1" hangingPunct="1"/>
            <a:r>
              <a:rPr lang="ru-RU" sz="2800" dirty="0" smtClean="0">
                <a:latin typeface="Times New Roman" pitchFamily="18" charset="0"/>
              </a:rPr>
              <a:t>Лицо, подавшее жалобу или протест, </a:t>
            </a:r>
            <a:r>
              <a:rPr lang="ru-RU" sz="2800" b="1" dirty="0" smtClean="0">
                <a:latin typeface="Times New Roman" pitchFamily="18" charset="0"/>
              </a:rPr>
              <a:t>вправе:</a:t>
            </a:r>
            <a:r>
              <a:rPr lang="ru-RU" sz="2800" dirty="0" smtClean="0">
                <a:latin typeface="Times New Roman" pitchFamily="18" charset="0"/>
              </a:rPr>
              <a:t>  </a:t>
            </a:r>
          </a:p>
          <a:p>
            <a:pPr eaLnBrk="1" hangingPunct="1">
              <a:buFontTx/>
              <a:buNone/>
            </a:pPr>
            <a:r>
              <a:rPr lang="ru-RU" sz="2800" dirty="0" smtClean="0">
                <a:latin typeface="Times New Roman" pitchFamily="18" charset="0"/>
              </a:rPr>
              <a:t>           - отозвать их до начала судебного заседания</a:t>
            </a:r>
          </a:p>
          <a:p>
            <a:pPr eaLnBrk="1" hangingPunct="1">
              <a:buFontTx/>
              <a:buNone/>
            </a:pPr>
            <a:r>
              <a:rPr lang="ru-RU" sz="2800" dirty="0" smtClean="0">
                <a:latin typeface="Times New Roman" pitchFamily="18" charset="0"/>
              </a:rPr>
              <a:t>           -не позднее чем за 5 </a:t>
            </a:r>
            <a:r>
              <a:rPr lang="ru-RU" sz="2800" dirty="0" err="1" smtClean="0">
                <a:latin typeface="Times New Roman" pitchFamily="18" charset="0"/>
              </a:rPr>
              <a:t>сут</a:t>
            </a:r>
            <a:r>
              <a:rPr lang="ru-RU" sz="2800" dirty="0" smtClean="0">
                <a:latin typeface="Times New Roman" pitchFamily="18" charset="0"/>
              </a:rPr>
              <a:t>. до суд. заседания</a:t>
            </a:r>
          </a:p>
          <a:p>
            <a:pPr eaLnBrk="1" hangingPunct="1">
              <a:lnSpc>
                <a:spcPct val="50000"/>
              </a:lnSpc>
              <a:buFontTx/>
              <a:buNone/>
            </a:pPr>
            <a:r>
              <a:rPr lang="ru-RU" sz="2800" dirty="0" smtClean="0">
                <a:latin typeface="Times New Roman" pitchFamily="18" charset="0"/>
              </a:rPr>
              <a:t>             изменить  их либо дополнить доводами </a:t>
            </a:r>
          </a:p>
          <a:p>
            <a:pPr eaLnBrk="1" hangingPunct="1">
              <a:buFontTx/>
              <a:buNone/>
            </a:pPr>
            <a:r>
              <a:rPr lang="ru-RU" sz="2000" dirty="0" smtClean="0">
                <a:latin typeface="Times New Roman" pitchFamily="18" charset="0"/>
              </a:rPr>
              <a:t>   </a:t>
            </a:r>
          </a:p>
          <a:p>
            <a:endParaRPr lang="ru-RU" sz="2800" dirty="0" smtClean="0"/>
          </a:p>
        </p:txBody>
      </p:sp>
    </p:spTree>
  </p:cSld>
  <p:clrMapOvr>
    <a:masterClrMapping/>
  </p:clrMapOvr>
  <p:transition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5425"/>
          </a:xfrm>
        </p:spPr>
        <p:txBody>
          <a:bodyPr/>
          <a:lstStyle/>
          <a:p>
            <a:pPr eaLnBrk="1" hangingPunct="1"/>
            <a:r>
              <a:rPr lang="ru-RU" sz="4000" smtClean="0"/>
              <a:t>Этапы прохождения дела в суде АИ</a:t>
            </a:r>
          </a:p>
        </p:txBody>
      </p:sp>
      <p:sp>
        <p:nvSpPr>
          <p:cNvPr id="39938" name="Содержимое 2"/>
          <p:cNvSpPr>
            <a:spLocks noGrp="1"/>
          </p:cNvSpPr>
          <p:nvPr>
            <p:ph idx="1"/>
          </p:nvPr>
        </p:nvSpPr>
        <p:spPr>
          <a:xfrm>
            <a:off x="250825" y="836613"/>
            <a:ext cx="8643938" cy="58578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1.Стадия (этап) подготовки судебного заседания суда АИ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деятельность  судьи, назначенного из коллегии судей суда АИ, 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направленная на : 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  изучение угол. дела и  др. представленных материалов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выявление  нарушений норм </a:t>
            </a:r>
            <a:r>
              <a:rPr lang="ru-RU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УПК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судом 1-ой инстанции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обнаружение </a:t>
            </a:r>
            <a:r>
              <a:rPr lang="ru-RU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др.препятствий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к назначению суд. заседания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принятие мер к их устранению 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организация рассмотрения дела в судебном заседании.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endParaRPr lang="ru-RU" sz="2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2.Рассмотрение дела в судебном заседании АИ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70000"/>
              </a:lnSpc>
            </a:pPr>
            <a:r>
              <a:rPr lang="ru-RU" sz="3200" b="1" dirty="0" smtClean="0"/>
              <a:t>Подготовительн</a:t>
            </a:r>
            <a:r>
              <a:rPr lang="ru-RU" sz="3200" b="1" dirty="0" smtClean="0">
                <a:latin typeface="Arial" charset="0"/>
              </a:rPr>
              <a:t>ый</a:t>
            </a:r>
            <a:r>
              <a:rPr lang="ru-RU" sz="3200" b="1" dirty="0" smtClean="0"/>
              <a:t> </a:t>
            </a:r>
            <a:r>
              <a:rPr lang="ru-RU" sz="2800" b="1" dirty="0" smtClean="0">
                <a:latin typeface="Arial" charset="0"/>
              </a:rPr>
              <a:t>этап (стадия)</a:t>
            </a:r>
            <a:r>
              <a:rPr lang="ru-RU" sz="3200" b="1" dirty="0" smtClean="0"/>
              <a:t> к судебному заседанию апелляционной инстанции</a:t>
            </a:r>
            <a:r>
              <a:rPr lang="ru-RU" sz="2800" b="1" dirty="0" smtClean="0"/>
              <a:t>(</a:t>
            </a:r>
            <a:r>
              <a:rPr lang="ru-RU" sz="2000" b="1" dirty="0" smtClean="0"/>
              <a:t>ст.</a:t>
            </a:r>
            <a:r>
              <a:rPr lang="ru-RU" sz="2000" b="1" dirty="0" smtClean="0">
                <a:latin typeface="Arial" charset="0"/>
              </a:rPr>
              <a:t>378 </a:t>
            </a:r>
            <a:r>
              <a:rPr lang="ru-RU" sz="2000" b="1" dirty="0" smtClean="0"/>
              <a:t>УПК)</a:t>
            </a:r>
          </a:p>
        </p:txBody>
      </p:sp>
      <p:sp>
        <p:nvSpPr>
          <p:cNvPr id="40962" name="Rectangle 3"/>
          <p:cNvSpPr>
            <a:spLocks noGrp="1"/>
          </p:cNvSpPr>
          <p:nvPr>
            <p:ph type="body" idx="1"/>
          </p:nvPr>
        </p:nvSpPr>
        <p:spPr>
          <a:xfrm>
            <a:off x="468313" y="1557338"/>
            <a:ext cx="8229600" cy="4525962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i="1" dirty="0" smtClean="0">
                <a:latin typeface="Arial" charset="0"/>
              </a:rPr>
              <a:t>   </a:t>
            </a:r>
            <a:r>
              <a:rPr lang="ru-RU" i="1" dirty="0" smtClean="0">
                <a:solidFill>
                  <a:srgbClr val="000000"/>
                </a:solidFill>
              </a:rPr>
              <a:t>это деятельность </a:t>
            </a:r>
            <a:r>
              <a:rPr lang="ru-RU" i="1" dirty="0" smtClean="0">
                <a:solidFill>
                  <a:srgbClr val="000000"/>
                </a:solidFill>
                <a:latin typeface="Arial" charset="0"/>
              </a:rPr>
              <a:t>назначенного коллегией по уголовным делам </a:t>
            </a:r>
            <a:r>
              <a:rPr lang="ru-RU" i="1" dirty="0" smtClean="0">
                <a:solidFill>
                  <a:srgbClr val="000000"/>
                </a:solidFill>
              </a:rPr>
              <a:t>судьи апелляционной инстанции, по </a:t>
            </a:r>
            <a:r>
              <a:rPr lang="ru-RU" i="1" dirty="0" smtClean="0">
                <a:solidFill>
                  <a:srgbClr val="000000"/>
                </a:solidFill>
                <a:latin typeface="Arial" charset="0"/>
              </a:rPr>
              <a:t>:</a:t>
            </a:r>
          </a:p>
          <a:p>
            <a:pPr>
              <a:buFont typeface="Arial" charset="0"/>
              <a:buNone/>
            </a:pPr>
            <a:r>
              <a:rPr lang="ru-RU" i="1" dirty="0" smtClean="0">
                <a:solidFill>
                  <a:srgbClr val="000000"/>
                </a:solidFill>
                <a:latin typeface="Arial" charset="0"/>
              </a:rPr>
              <a:t>    -</a:t>
            </a:r>
            <a:r>
              <a:rPr lang="ru-RU" i="1" dirty="0" smtClean="0">
                <a:solidFill>
                  <a:srgbClr val="000000"/>
                </a:solidFill>
              </a:rPr>
              <a:t>изучению поступившего угол</a:t>
            </a:r>
            <a:r>
              <a:rPr lang="ru-RU" i="1" dirty="0" smtClean="0">
                <a:solidFill>
                  <a:srgbClr val="000000"/>
                </a:solidFill>
                <a:latin typeface="Arial" charset="0"/>
              </a:rPr>
              <a:t>.</a:t>
            </a:r>
            <a:r>
              <a:rPr lang="ru-RU" i="1" dirty="0" smtClean="0">
                <a:solidFill>
                  <a:srgbClr val="000000"/>
                </a:solidFill>
              </a:rPr>
              <a:t> дела</a:t>
            </a:r>
          </a:p>
          <a:p>
            <a:pPr>
              <a:buFont typeface="Arial" charset="0"/>
              <a:buNone/>
            </a:pPr>
            <a:r>
              <a:rPr lang="ru-RU" i="1" dirty="0" smtClean="0">
                <a:solidFill>
                  <a:srgbClr val="000000"/>
                </a:solidFill>
              </a:rPr>
              <a:t>    -выявления препятствий к назначению СЗ, </a:t>
            </a:r>
          </a:p>
          <a:p>
            <a:pPr>
              <a:buFont typeface="Arial" charset="0"/>
              <a:buNone/>
            </a:pPr>
            <a:r>
              <a:rPr lang="ru-RU" i="1" dirty="0" smtClean="0">
                <a:solidFill>
                  <a:srgbClr val="000000"/>
                </a:solidFill>
              </a:rPr>
              <a:t>    - принятие мер по их устранению и         </a:t>
            </a:r>
          </a:p>
          <a:p>
            <a:pPr>
              <a:buFont typeface="Arial" charset="0"/>
              <a:buNone/>
            </a:pPr>
            <a:r>
              <a:rPr lang="ru-RU" i="1" dirty="0" smtClean="0">
                <a:solidFill>
                  <a:srgbClr val="000000"/>
                </a:solidFill>
              </a:rPr>
              <a:t>    -обеспечение готовности рассмотрения дела в СЗ.</a:t>
            </a:r>
          </a:p>
        </p:txBody>
      </p:sp>
    </p:spTree>
  </p:cSld>
  <p:clrMapOvr>
    <a:masterClrMapping/>
  </p:clrMapOvr>
  <p:transition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60000"/>
              </a:lnSpc>
            </a:pPr>
            <a:r>
              <a:rPr lang="ru-RU" sz="3200" dirty="0" smtClean="0"/>
              <a:t>Классификация вопросов, разрешаемых судьей на подготовительной стадии в суде апелляционной инстанции</a:t>
            </a:r>
            <a:endParaRPr lang="ru-RU" dirty="0" smtClean="0"/>
          </a:p>
        </p:txBody>
      </p:sp>
      <p:sp>
        <p:nvSpPr>
          <p:cNvPr id="41986" name="Rectangle 3"/>
          <p:cNvSpPr>
            <a:spLocks noGrp="1"/>
          </p:cNvSpPr>
          <p:nvPr>
            <p:ph type="body" idx="1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Font typeface="Arial" charset="0"/>
              <a:buAutoNum type="arabicPeriod"/>
            </a:pPr>
            <a:r>
              <a:rPr lang="ru-RU" sz="2800" smtClean="0"/>
              <a:t>Вопросы, связанные с обеспечением явки в СЗ обвиняемого и других участников </a:t>
            </a:r>
            <a:r>
              <a:rPr lang="ru-RU" sz="2400" smtClean="0"/>
              <a:t>СЗ (ст.383 УПК)</a:t>
            </a:r>
            <a:endParaRPr lang="ru-RU" sz="2400" smtClean="0">
              <a:latin typeface="Arial" charset="0"/>
            </a:endParaRPr>
          </a:p>
          <a:p>
            <a:pPr marL="609600" indent="-609600">
              <a:lnSpc>
                <a:spcPct val="90000"/>
              </a:lnSpc>
              <a:buFont typeface="Arial" charset="0"/>
              <a:buAutoNum type="arabicPeriod"/>
            </a:pPr>
            <a:r>
              <a:rPr lang="ru-RU" sz="2800" smtClean="0"/>
              <a:t>Вопросы, связанные с обеспечением исследования и оценки доказательств в суде апелляционной инстанции</a:t>
            </a:r>
          </a:p>
          <a:p>
            <a:pPr marL="609600" indent="-609600">
              <a:lnSpc>
                <a:spcPct val="90000"/>
              </a:lnSpc>
              <a:buFont typeface="Arial" charset="0"/>
              <a:buAutoNum type="arabicPeriod"/>
            </a:pPr>
            <a:r>
              <a:rPr lang="ru-RU" sz="2800" smtClean="0"/>
              <a:t>Вопросы, связанные с реализацией сторонами своих прав в СЗ</a:t>
            </a:r>
          </a:p>
          <a:p>
            <a:pPr marL="609600" indent="-609600">
              <a:lnSpc>
                <a:spcPct val="90000"/>
              </a:lnSpc>
              <a:buFont typeface="Arial" charset="0"/>
              <a:buAutoNum type="arabicPeriod"/>
            </a:pPr>
            <a:r>
              <a:rPr lang="ru-RU" sz="2800" smtClean="0"/>
              <a:t>Вопросы, связанные с устранением нарушений норм УПК</a:t>
            </a:r>
            <a:r>
              <a:rPr lang="ru-RU" sz="2800" smtClean="0">
                <a:latin typeface="Arial" charset="0"/>
              </a:rPr>
              <a:t>, </a:t>
            </a:r>
            <a:r>
              <a:rPr lang="ru-RU" sz="2800" smtClean="0"/>
              <a:t>допущенных на предшествующих стадиях</a:t>
            </a:r>
          </a:p>
        </p:txBody>
      </p:sp>
    </p:spTree>
  </p:cSld>
  <p:clrMapOvr>
    <a:masterClrMapping/>
  </p:clrMapOvr>
  <p:transition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3"/>
            <a:ext cx="8229600" cy="43204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Содержание:</a:t>
            </a:r>
            <a:endParaRPr lang="ru-RU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6" name="Содержимое 2"/>
          <p:cNvSpPr>
            <a:spLocks noGrp="1"/>
          </p:cNvSpPr>
          <p:nvPr>
            <p:ph idx="1"/>
          </p:nvPr>
        </p:nvSpPr>
        <p:spPr>
          <a:xfrm>
            <a:off x="179512" y="764704"/>
            <a:ext cx="8784976" cy="5904656"/>
          </a:xfrm>
        </p:spPr>
        <p:txBody>
          <a:bodyPr/>
          <a:lstStyle/>
          <a:p>
            <a:pPr algn="just"/>
            <a:r>
              <a:rPr lang="ru-RU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Понятие, задачи</a:t>
            </a:r>
            <a:r>
              <a:rPr lang="ru-RU" sz="1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 значение</a:t>
            </a:r>
            <a:r>
              <a:rPr lang="ru-RU" sz="1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апелляционного производства, его черты. Участники процесса, имеющие право апелляционного обжалования приговоров, определений и постановлений суда первой инстанции. Обязанность прокурора опротестовать незаконный и необоснованный приговор, определение или постановление, не вступившие в законную силу. </a:t>
            </a:r>
          </a:p>
          <a:p>
            <a:pPr algn="just"/>
            <a:r>
              <a:rPr lang="ru-RU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Содержание апелляционной жалобы и протеста. Порядок и сроки подачи жалоб и принесения апелляционных протестов на приговоры, а также частных жалоб и частных протестов на постановления судьи и определения суда первой инстанции. </a:t>
            </a:r>
          </a:p>
          <a:p>
            <a:pPr algn="just"/>
            <a:r>
              <a:rPr lang="ru-RU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Порядок и сроки рассмотрения уголовного дела в апелляционной инстанции. Состав суда апелляционной инстанции. Виды определений, выносимых судом в результате рассмотрения дела в апелляционном порядке. Пределы полномочий суда апелляционной инстанции. </a:t>
            </a:r>
          </a:p>
          <a:p>
            <a:pPr algn="just"/>
            <a:r>
              <a:rPr lang="ru-RU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Основания к отмене или изменению приговора. Особенности отмены оправдательного приговора. Отмена приговора с прекращением производства по уголовному делу или направлением уголовного дела на новое судебное разбирательство. Изменение приговора. Условия изменения приговора по основаниям, могущим повлечь ухудшение положения обвиняемого. </a:t>
            </a:r>
          </a:p>
          <a:p>
            <a:pPr algn="just"/>
            <a:r>
              <a:rPr lang="ru-RU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Структура и содержание определения суда апелляционной инстанции. Судебное разбирательство уголовного дела судом первой инстанции после отмены первоначального приговора.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r>
              <a:rPr lang="ru-RU" sz="3200" u="sng" smtClean="0">
                <a:latin typeface="Arial" charset="0"/>
              </a:rPr>
              <a:t>Судья АИ при подготовке судебного заседания  вправе</a:t>
            </a:r>
            <a:r>
              <a:rPr lang="ru-RU" sz="2000" u="sng" smtClean="0">
                <a:latin typeface="Arial" charset="0"/>
              </a:rPr>
              <a:t>(ст.380 УПК)</a:t>
            </a:r>
          </a:p>
        </p:txBody>
      </p:sp>
      <p:sp>
        <p:nvSpPr>
          <p:cNvPr id="43010" name="Rectangle 3"/>
          <p:cNvSpPr>
            <a:spLocks noGrp="1"/>
          </p:cNvSpPr>
          <p:nvPr>
            <p:ph type="body" idx="1"/>
          </p:nvPr>
        </p:nvSpPr>
        <p:spPr>
          <a:xfrm>
            <a:off x="457200" y="1268413"/>
            <a:ext cx="8686800" cy="558958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000" dirty="0" smtClean="0"/>
              <a:t>1) </a:t>
            </a:r>
            <a:r>
              <a:rPr lang="ru-RU" sz="2400" b="1" dirty="0" smtClean="0"/>
              <a:t>вызвать в заседание суда</a:t>
            </a:r>
            <a:r>
              <a:rPr lang="ru-RU" sz="2400" dirty="0" smtClean="0"/>
              <a:t> </a:t>
            </a:r>
            <a:r>
              <a:rPr lang="ru-RU" sz="2400" b="1" dirty="0" smtClean="0"/>
              <a:t>обвиняемого</a:t>
            </a:r>
            <a:r>
              <a:rPr lang="ru-RU" sz="2400" dirty="0" smtClean="0"/>
              <a:t>, содержащегося под стражей  в </a:t>
            </a:r>
            <a:r>
              <a:rPr lang="ru-RU" sz="2400" dirty="0" err="1" smtClean="0"/>
              <a:t>т.ч</a:t>
            </a:r>
            <a:r>
              <a:rPr lang="ru-RU" sz="2400" dirty="0" smtClean="0"/>
              <a:t>. когда его участие не является обязательным, но признано</a:t>
            </a:r>
            <a:r>
              <a:rPr lang="ru-RU" sz="2000" dirty="0" smtClean="0"/>
              <a:t> необходимым</a:t>
            </a:r>
            <a:r>
              <a:rPr lang="ru-RU" sz="2000" dirty="0" smtClean="0">
                <a:latin typeface="Arial" charset="0"/>
              </a:rPr>
              <a:t>(жалоба(протест)  направлены в сторону </a:t>
            </a:r>
            <a:r>
              <a:rPr lang="ru-RU" sz="2000" dirty="0" err="1" smtClean="0">
                <a:latin typeface="Arial" charset="0"/>
              </a:rPr>
              <a:t>ухудшения.его</a:t>
            </a:r>
            <a:r>
              <a:rPr lang="ru-RU" sz="2000" dirty="0" smtClean="0">
                <a:latin typeface="Arial" charset="0"/>
              </a:rPr>
              <a:t> положения</a:t>
            </a:r>
            <a:r>
              <a:rPr lang="ru-RU" sz="2400" dirty="0" smtClean="0"/>
              <a:t>;</a:t>
            </a:r>
          </a:p>
          <a:p>
            <a:pPr>
              <a:lnSpc>
                <a:spcPct val="80000"/>
              </a:lnSpc>
            </a:pPr>
            <a:r>
              <a:rPr lang="ru-RU" sz="2400" b="1" dirty="0" smtClean="0"/>
              <a:t>2)признав необходимым выз</a:t>
            </a:r>
            <a:r>
              <a:rPr lang="ru-RU" sz="2000" b="1" dirty="0" smtClean="0">
                <a:latin typeface="Arial" charset="0"/>
              </a:rPr>
              <a:t>ывает</a:t>
            </a:r>
            <a:r>
              <a:rPr lang="ru-RU" sz="2400" b="1" dirty="0" smtClean="0"/>
              <a:t> в заседание суда АИ </a:t>
            </a:r>
            <a:r>
              <a:rPr lang="ru-RU" sz="2400" dirty="0" smtClean="0"/>
              <a:t>эксперт</a:t>
            </a:r>
            <a:r>
              <a:rPr lang="ru-RU" sz="2000" dirty="0" smtClean="0">
                <a:latin typeface="Arial" charset="0"/>
              </a:rPr>
              <a:t>а</a:t>
            </a:r>
            <a:r>
              <a:rPr lang="ru-RU" sz="2000" dirty="0" smtClean="0"/>
              <a:t>, специалист</a:t>
            </a:r>
            <a:r>
              <a:rPr lang="ru-RU" sz="2000" dirty="0" smtClean="0">
                <a:latin typeface="Arial" charset="0"/>
              </a:rPr>
              <a:t>а</a:t>
            </a:r>
            <a:r>
              <a:rPr lang="ru-RU" sz="2000" dirty="0" smtClean="0"/>
              <a:t>, а также допрошенных в суде первой инстанции </a:t>
            </a:r>
            <a:r>
              <a:rPr lang="ru-RU" sz="2000" b="1" dirty="0" smtClean="0"/>
              <a:t>потерпевшего, свидетелей</a:t>
            </a:r>
            <a:r>
              <a:rPr lang="ru-RU" sz="2000" dirty="0" smtClean="0"/>
              <a:t> для дачи ими </a:t>
            </a:r>
            <a:r>
              <a:rPr lang="ru-RU" sz="2000" b="1" dirty="0" smtClean="0"/>
              <a:t>разъяснений </a:t>
            </a:r>
            <a:r>
              <a:rPr lang="ru-RU" sz="2000" dirty="0" smtClean="0"/>
              <a:t>своих показаний или заключений;</a:t>
            </a:r>
          </a:p>
          <a:p>
            <a:pPr>
              <a:lnSpc>
                <a:spcPct val="80000"/>
              </a:lnSpc>
            </a:pPr>
            <a:r>
              <a:rPr lang="ru-RU" sz="2000" dirty="0" smtClean="0"/>
              <a:t>3) </a:t>
            </a:r>
            <a:r>
              <a:rPr lang="ru-RU" sz="2400" dirty="0" smtClean="0"/>
              <a:t>принять решение о рассмотрении дела в </a:t>
            </a:r>
            <a:r>
              <a:rPr lang="ru-RU" sz="2400" b="1" dirty="0" smtClean="0"/>
              <a:t>закрытом судебном заседании</a:t>
            </a:r>
            <a:r>
              <a:rPr lang="ru-RU" sz="2400" dirty="0" smtClean="0"/>
              <a:t> </a:t>
            </a:r>
          </a:p>
          <a:p>
            <a:pPr>
              <a:lnSpc>
                <a:spcPct val="80000"/>
              </a:lnSpc>
            </a:pPr>
            <a:r>
              <a:rPr lang="ru-RU" sz="2000" dirty="0" smtClean="0"/>
              <a:t>4) </a:t>
            </a:r>
            <a:r>
              <a:rPr lang="ru-RU" sz="2400" b="1" dirty="0" smtClean="0"/>
              <a:t>решить вопросы</a:t>
            </a:r>
            <a:r>
              <a:rPr lang="ru-RU" sz="2400" dirty="0" smtClean="0"/>
              <a:t> </a:t>
            </a:r>
            <a:r>
              <a:rPr lang="ru-RU" sz="2400" b="1" dirty="0" smtClean="0"/>
              <a:t>о мере пресечения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000" b="1" dirty="0" smtClean="0">
                <a:latin typeface="Arial" charset="0"/>
              </a:rPr>
              <a:t>обвиняемого </a:t>
            </a:r>
            <a:r>
              <a:rPr lang="ru-RU" sz="2400" dirty="0" smtClean="0"/>
              <a:t>, </a:t>
            </a:r>
            <a:r>
              <a:rPr lang="ru-RU" sz="2400" b="1" dirty="0" smtClean="0"/>
              <a:t>об истребовании необходимых доп. документов, о назначении экспертизы,</a:t>
            </a:r>
            <a:r>
              <a:rPr lang="ru-RU" sz="2000" dirty="0" smtClean="0"/>
              <a:t> если ее проведение возможно по имеющимся в деле или дополнительно представленным материалам;</a:t>
            </a:r>
          </a:p>
          <a:p>
            <a:pPr>
              <a:lnSpc>
                <a:spcPct val="80000"/>
              </a:lnSpc>
            </a:pPr>
            <a:r>
              <a:rPr lang="ru-RU" sz="2000" dirty="0" smtClean="0"/>
              <a:t>5) принять </a:t>
            </a:r>
            <a:r>
              <a:rPr lang="ru-RU" sz="2400" b="1" dirty="0" smtClean="0"/>
              <a:t>меры по обеспечению безопасности участника</a:t>
            </a:r>
            <a:r>
              <a:rPr lang="ru-RU" sz="2400" b="1" dirty="0" smtClean="0">
                <a:latin typeface="Arial" charset="0"/>
              </a:rPr>
              <a:t>,</a:t>
            </a:r>
            <a:r>
              <a:rPr lang="ru-RU" sz="2400" b="1" dirty="0" smtClean="0"/>
              <a:t> членов его семьи и близких в порядке, </a:t>
            </a:r>
            <a:r>
              <a:rPr lang="ru-RU" sz="2400" b="1" dirty="0" smtClean="0">
                <a:solidFill>
                  <a:srgbClr val="000000"/>
                </a:solidFill>
              </a:rPr>
              <a:t>ст. 73 </a:t>
            </a:r>
            <a:r>
              <a:rPr lang="ru-RU" sz="2400" b="1" dirty="0" smtClean="0"/>
              <a:t>УПК;</a:t>
            </a:r>
          </a:p>
          <a:p>
            <a:pPr>
              <a:lnSpc>
                <a:spcPct val="80000"/>
              </a:lnSpc>
            </a:pPr>
            <a:r>
              <a:rPr lang="ru-RU" sz="2000" dirty="0" smtClean="0"/>
              <a:t>6) </a:t>
            </a:r>
            <a:r>
              <a:rPr lang="ru-RU" sz="2400" b="1" dirty="0" smtClean="0"/>
              <a:t>принять иные меры</a:t>
            </a:r>
            <a:r>
              <a:rPr lang="ru-RU" sz="2400" dirty="0" smtClean="0"/>
              <a:t> </a:t>
            </a:r>
            <a:r>
              <a:rPr lang="ru-RU" sz="2400" b="1" dirty="0" smtClean="0"/>
              <a:t>к подготовке</a:t>
            </a:r>
            <a:r>
              <a:rPr lang="ru-RU" sz="2400" dirty="0" smtClean="0"/>
              <a:t> заседания суда</a:t>
            </a:r>
            <a:r>
              <a:rPr lang="ru-RU" sz="2000" dirty="0" smtClean="0"/>
              <a:t> и обеспечению сторонами их прав и законных интересов,;</a:t>
            </a:r>
          </a:p>
          <a:p>
            <a:pPr>
              <a:lnSpc>
                <a:spcPct val="80000"/>
              </a:lnSpc>
            </a:pPr>
            <a:endParaRPr lang="ru-RU" sz="2000" b="1" dirty="0" smtClean="0"/>
          </a:p>
        </p:txBody>
      </p:sp>
    </p:spTree>
  </p:cSld>
  <p:clrMapOvr>
    <a:masterClrMapping/>
  </p:clrMapOvr>
  <p:transition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Порядок рассмотрения дела в судебного заседания  АИ</a:t>
            </a:r>
            <a:r>
              <a:rPr lang="ru-RU" sz="36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b="1" u="sng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058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Подготовительная часть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Доклад одного из судей о сути дела, жалобы и (или) протеста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Объяснения лиц, подавших жалобы и мнение прокурора по ним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Обоснование протеста прокурором, если дело рассматривается по протесту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Объяснения других участников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Ознакомление участников с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дополн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материалами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Разъяснения вызванных в суд свидетелей, экспертов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Назначение психиатрической, дополнительной или повторной экспертиз и истребование документов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Вынесение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определения</a:t>
            </a:r>
          </a:p>
          <a:p>
            <a:pPr>
              <a:lnSpc>
                <a:spcPct val="80000"/>
              </a:lnSpc>
            </a:pPr>
            <a:endParaRPr lang="ru-RU" sz="2400" b="1" dirty="0" smtClean="0"/>
          </a:p>
        </p:txBody>
      </p:sp>
    </p:spTree>
  </p:cSld>
  <p:clrMapOvr>
    <a:masterClrMapping/>
  </p:clrMapOvr>
  <p:transition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/>
          </p:cNvSpPr>
          <p:nvPr>
            <p:ph type="title"/>
          </p:nvPr>
        </p:nvSpPr>
        <p:spPr>
          <a:xfrm>
            <a:off x="468313" y="0"/>
            <a:ext cx="8207375" cy="1125538"/>
          </a:xfrm>
        </p:spPr>
        <p:txBody>
          <a:bodyPr/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Пределы полномочий суда апелляционной инстанции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106" name="Rectangle 3"/>
          <p:cNvSpPr>
            <a:spLocks noGrp="1"/>
          </p:cNvSpPr>
          <p:nvPr>
            <p:ph type="body" idx="1"/>
          </p:nvPr>
        </p:nvSpPr>
        <p:spPr>
          <a:xfrm>
            <a:off x="395288" y="1196975"/>
            <a:ext cx="8229600" cy="5544393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1. Суд </a:t>
            </a:r>
            <a:r>
              <a:rPr lang="ru-RU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 рассмотрении уголовного дела в апелляционном порядке вправе отменить либо изменить обвинительный приговор по основаниям, которые могут повлечь улучшение положения обвиняемого, независимо от содержания доводов апелляционных жалобы или протеста.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2. Обвинительный приговор может быть отменен в связи с возможным применением закона о более тяжком преступлении либо за мягкостью наказания, а также по другим основаниям, которые могут повлечь ухудшение положения обвиняемого при новом рассмотрении дела, лишь в случаях, когда по этим основаниям подана апелляционная жалоба потерпевшим, частным обвинителем или их представителями либо принесен апелляционный протест прокурором, а доводы, содержащиеся в них, и доказательства, имеющиеся в деле, требуют дополнительной проверки и оценки судом первой инстанции.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3. Суд апелляционной инстанции вправе изменить обвинительный приговор в связи с применением закона о более тяжком преступлении либо назначением более строгого наказания, а равно и по другим основаниям, ухудшающим положение обвиняемого, лишь в случаях, когда по этим основаниям подана апелляционная жалоба потерпевшим, частным обвинителем или их представителями либо принесен апелляционный протест прокурором.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2000" dirty="0" smtClean="0"/>
              <a:t> </a:t>
            </a:r>
            <a:r>
              <a:rPr lang="ru-RU" sz="2000" dirty="0" smtClean="0">
                <a:latin typeface="Arial" charset="0"/>
              </a:rPr>
              <a:t>        </a:t>
            </a:r>
            <a:r>
              <a:rPr lang="ru-RU" sz="2000" dirty="0" smtClean="0"/>
              <a:t> </a:t>
            </a:r>
          </a:p>
        </p:txBody>
      </p:sp>
    </p:spTree>
  </p:cSld>
  <p:clrMapOvr>
    <a:masterClrMapping/>
  </p:clrMapOvr>
  <p:transition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404813"/>
            <a:ext cx="8229600" cy="8636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ru-RU" sz="2800" b="1" smtClean="0"/>
              <a:t>Основания к отмене или  изменению приговора, определения (пост-я) (ст.388 УПК)</a:t>
            </a:r>
          </a:p>
        </p:txBody>
      </p:sp>
      <p:sp>
        <p:nvSpPr>
          <p:cNvPr id="4915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0825" y="1341438"/>
            <a:ext cx="8424863" cy="5516562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</a:pPr>
            <a:endParaRPr lang="ru-RU" sz="2400" b="1" dirty="0" smtClean="0"/>
          </a:p>
          <a:p>
            <a:pPr marL="609600" indent="-609600" eaLnBrk="1" hangingPunct="1">
              <a:lnSpc>
                <a:spcPct val="80000"/>
              </a:lnSpc>
            </a:pPr>
            <a:r>
              <a:rPr lang="ru-RU" b="1" dirty="0" smtClean="0">
                <a:latin typeface="Times New Roman" pitchFamily="18" charset="0"/>
              </a:rPr>
              <a:t>Несоответствие выводов суда, изложенных в приговоре, фактическим обстоятельствам дела 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ru-RU" b="1" dirty="0" smtClean="0">
                <a:latin typeface="Times New Roman" pitchFamily="18" charset="0"/>
              </a:rPr>
              <a:t>Существенные нарушения </a:t>
            </a:r>
            <a:r>
              <a:rPr lang="ru-RU" sz="2400" b="1" dirty="0" smtClean="0">
                <a:latin typeface="Times New Roman" pitchFamily="18" charset="0"/>
              </a:rPr>
              <a:t>УПК </a:t>
            </a:r>
            <a:r>
              <a:rPr lang="ru-RU" b="1" dirty="0" smtClean="0">
                <a:latin typeface="Times New Roman" pitchFamily="18" charset="0"/>
              </a:rPr>
              <a:t>Неправильное применений уголовного закона 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ru-RU" b="1" dirty="0" smtClean="0">
                <a:latin typeface="Times New Roman" pitchFamily="18" charset="0"/>
              </a:rPr>
              <a:t>Несоответствие назначенного судом наказания или примененных иных мер уголовной ответственности тяжести преступления и личности обвиняемого</a:t>
            </a:r>
            <a:endParaRPr lang="ru-RU" sz="2400" b="1" dirty="0" smtClean="0">
              <a:latin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Существенные нарушения УПК</a:t>
            </a:r>
          </a:p>
        </p:txBody>
      </p:sp>
      <p:sp>
        <p:nvSpPr>
          <p:cNvPr id="51202" name="Rectangle 3"/>
          <p:cNvSpPr>
            <a:spLocks noGrp="1"/>
          </p:cNvSpPr>
          <p:nvPr>
            <p:ph type="body" idx="1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Приговор постановлен незаконным составом суда</a:t>
            </a:r>
          </a:p>
          <a:p>
            <a:pPr>
              <a:lnSpc>
                <a:spcPct val="8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нарушена тайна совещания судей при постановлении приговора;</a:t>
            </a:r>
          </a:p>
          <a:p>
            <a:pPr>
              <a:lnSpc>
                <a:spcPct val="8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приговор не подписан кем-либо из судей, кроме случаев, предусмотренных ст. 354УПК;</a:t>
            </a:r>
          </a:p>
          <a:p>
            <a:pPr>
              <a:lnSpc>
                <a:spcPct val="9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уголовном деле отсутствует протокол судебного заседания и др. </a:t>
            </a:r>
          </a:p>
        </p:txBody>
      </p:sp>
    </p:spTree>
  </p:cSld>
  <p:clrMapOvr>
    <a:masterClrMapping/>
  </p:clrMapOvr>
  <p:transition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Неправильное применение УК</a:t>
            </a: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2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ru-RU" dirty="0" smtClean="0"/>
              <a:t>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1) применение закона, не подлежащего применению;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2) неприменение закона, подлежащего применению;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3) истолкование закона, противоречащее его точному смыслу.</a:t>
            </a:r>
          </a:p>
          <a:p>
            <a:endParaRPr lang="ru-RU" dirty="0" smtClean="0"/>
          </a:p>
        </p:txBody>
      </p:sp>
    </p:spTree>
  </p:cSld>
  <p:clrMapOvr>
    <a:masterClrMapping/>
  </p:clrMapOvr>
  <p:transition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Решения, принимаемые судом апелляционной инстанции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250" name="Rectangle 3"/>
          <p:cNvSpPr>
            <a:spLocks noGrp="1"/>
          </p:cNvSpPr>
          <p:nvPr>
            <p:ph type="body" idx="1"/>
          </p:nvPr>
        </p:nvSpPr>
        <p:spPr>
          <a:xfrm>
            <a:off x="179512" y="1484313"/>
            <a:ext cx="8805738" cy="4525962"/>
          </a:xfrm>
        </p:spPr>
        <p:txBody>
          <a:bodyPr/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1) оставляет приговор без изменения, а жалобы или протест - без удовлетворения;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2) отменяет приговор и направляет дело на новое судебное разбирательство в суд первой инстанции;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3) отменяет приговор и прекращает производство по уголовному делу;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4) изменяет приговор;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5) прекращает апелляционное производство в случае, предусмотренном </a:t>
            </a:r>
            <a:r>
              <a:rPr lang="ru-RU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пунктом 9 части 1 статьи 380 </a:t>
            </a: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УПК</a:t>
            </a:r>
            <a:endParaRPr lang="ru-RU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hlinkClick r:id="rId3"/>
            </a:endParaRPr>
          </a:p>
        </p:txBody>
      </p:sp>
    </p:spTree>
  </p:cSld>
  <p:clrMapOvr>
    <a:masterClrMapping/>
  </p:clrMapOvr>
  <p:transition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>
                <a:latin typeface="Times New Roman" pitchFamily="18" charset="0"/>
                <a:cs typeface="Times New Roman" pitchFamily="18" charset="0"/>
              </a:rPr>
              <a:t>Сокращения </a:t>
            </a: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ru-RU" dirty="0" smtClean="0">
                <a:latin typeface="Arial" charset="0"/>
              </a:rPr>
              <a:t>              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Ключевые слова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АП -  апелляционное производство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АИ -  апелляционная инстанция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СЗ -  судебное заседание</a:t>
            </a:r>
          </a:p>
          <a:p>
            <a:pPr>
              <a:buFont typeface="Arial" charset="0"/>
              <a:buNone/>
            </a:pPr>
            <a:r>
              <a:rPr lang="ru-RU" dirty="0" smtClean="0">
                <a:latin typeface="Arial" charset="0"/>
              </a:rPr>
              <a:t/>
            </a:r>
            <a:br>
              <a:rPr lang="ru-RU" dirty="0" smtClean="0">
                <a:latin typeface="Arial" charset="0"/>
              </a:rPr>
            </a:br>
            <a:endParaRPr lang="ru-RU" dirty="0" smtClean="0">
              <a:latin typeface="Arial" charset="0"/>
            </a:endParaRPr>
          </a:p>
        </p:txBody>
      </p:sp>
    </p:spTree>
  </p:cSld>
  <p:clrMapOvr>
    <a:masterClrMapping/>
  </p:clrMapOvr>
  <p:transition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9458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Каждый,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кто осужден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за какое-либо преступление,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имеет право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на то, чтобы его осуждение и приговор были пересмотрены вышестоящей судебной инстанцией согласно закону </a:t>
            </a:r>
          </a:p>
          <a:p>
            <a:pPr algn="ctr" eaLnBrk="1" hangingPunct="1">
              <a:buFont typeface="Arial" charset="0"/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ч.5ст.14 Международного пакта о гражданских и политических правах)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</p:txBody>
      </p:sp>
    </p:spTree>
  </p:cSld>
  <p:clrMapOvr>
    <a:masterClrMapping/>
  </p:clrMapOvr>
  <p:transition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54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530" name="Содержимое 2"/>
          <p:cNvSpPr>
            <a:spLocks noGrp="1"/>
          </p:cNvSpPr>
          <p:nvPr>
            <p:ph idx="1"/>
          </p:nvPr>
        </p:nvSpPr>
        <p:spPr>
          <a:xfrm>
            <a:off x="285750" y="714375"/>
            <a:ext cx="8572500" cy="5786438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buFont typeface="Arial" charset="0"/>
              <a:buNone/>
            </a:pPr>
            <a:r>
              <a:rPr lang="ru-RU" sz="3000" dirty="0" smtClean="0"/>
              <a:t>	</a:t>
            </a:r>
            <a:r>
              <a:rPr lang="ru-RU" sz="30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Апелляционное производство </a:t>
            </a: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стадия уголовного процесса, в которой в установленном законе порядке осуществляется: </a:t>
            </a:r>
          </a:p>
          <a:p>
            <a:pPr algn="just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обжалование и опротестование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не вступивших в законную силу приговора, определения,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постан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-я суда первой инстанции, в связи с чем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вышестоящая апелляционная инстанция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роверяет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законность,  обоснованность 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справедливость,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не вступивших в законную силу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указанных решений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суда первой инстанции, и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принимает меры к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исправлению допущенных ошибок.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/>
          </p:cNvSpPr>
          <p:nvPr>
            <p:ph type="title"/>
          </p:nvPr>
        </p:nvSpPr>
        <p:spPr>
          <a:xfrm>
            <a:off x="539750" y="188913"/>
            <a:ext cx="8229600" cy="719137"/>
          </a:xfrm>
        </p:spPr>
        <p:txBody>
          <a:bodyPr/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Значение апелляционного производства</a:t>
            </a:r>
          </a:p>
        </p:txBody>
      </p:sp>
      <p:sp>
        <p:nvSpPr>
          <p:cNvPr id="23554" name="Rectangle 3"/>
          <p:cNvSpPr>
            <a:spLocks noGrp="1"/>
          </p:cNvSpPr>
          <p:nvPr>
            <p:ph type="body" idx="1"/>
          </p:nvPr>
        </p:nvSpPr>
        <p:spPr>
          <a:xfrm>
            <a:off x="179512" y="908050"/>
            <a:ext cx="8507288" cy="554513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обеспечивает доступность граждан к правосудию;</a:t>
            </a:r>
          </a:p>
          <a:p>
            <a:pPr eaLnBrk="1" hangingPunct="1">
              <a:lnSpc>
                <a:spcPct val="80000"/>
              </a:lnSpc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предотвращает вступление в силу неправосудного приговора;</a:t>
            </a:r>
          </a:p>
          <a:p>
            <a:pPr eaLnBrk="1" hangingPunct="1">
              <a:lnSpc>
                <a:spcPct val="80000"/>
              </a:lnSpc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позволяет проверить законность, обоснованность и справедливость судебных решений;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является гарантией обеспечения прав граждан;</a:t>
            </a:r>
          </a:p>
          <a:p>
            <a:pPr eaLnBrk="1" hangingPunct="1">
              <a:lnSpc>
                <a:spcPct val="80000"/>
              </a:lnSpc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способствует повышению качества работы нижестоящих судов;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является одной из форм контроля за судебной деятельностью со стороны вышестоящих судов:</a:t>
            </a:r>
          </a:p>
          <a:p>
            <a:pPr eaLnBrk="1" hangingPunct="1">
              <a:lnSpc>
                <a:spcPct val="80000"/>
              </a:lnSpc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уменьшает нагрузку на суды первой инстанции;</a:t>
            </a:r>
          </a:p>
          <a:p>
            <a:pPr>
              <a:lnSpc>
                <a:spcPct val="80000"/>
              </a:lnSpc>
            </a:pPr>
            <a:endParaRPr lang="ru-RU" sz="2400" dirty="0" smtClean="0"/>
          </a:p>
        </p:txBody>
      </p:sp>
    </p:spTree>
  </p:cSld>
  <p:clrMapOvr>
    <a:masterClrMapping/>
  </p:clrMapOvr>
  <p:transition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214313" y="142875"/>
            <a:ext cx="8786812" cy="1143000"/>
          </a:xfrm>
        </p:spPr>
        <p:txBody>
          <a:bodyPr/>
          <a:lstStyle/>
          <a:p>
            <a:pPr eaLnBrk="1" hangingPunct="1"/>
            <a:r>
              <a:rPr lang="ru-RU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Черты апелляционного производства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625" y="1357313"/>
            <a:ext cx="8286750" cy="5286375"/>
          </a:xfrm>
        </p:spPr>
        <p:txBody>
          <a:bodyPr/>
          <a:lstStyle/>
          <a:p>
            <a:pPr marL="514350" indent="-514350" eaLnBrk="1" hangingPunct="1">
              <a:buFont typeface="Arial" charset="0"/>
              <a:buAutoNum type="arabicPeriod"/>
            </a:pP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>Свобода апелляционного обжалования приговора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>Проверка законности, обоснованности, справедливости приговора, правильности установления фактических обстоятельств дела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>Представление дополнительных материалов в апелляционную инстанцию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>Ревизионный порядок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>Пределы полномочий суда апелляционной инстанции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r>
              <a:rPr lang="ru-RU" sz="4000" smtClean="0">
                <a:latin typeface="Arial" charset="0"/>
              </a:rPr>
              <a:t>Свобода обжалования</a:t>
            </a:r>
          </a:p>
        </p:txBody>
      </p:sp>
      <p:sp>
        <p:nvSpPr>
          <p:cNvPr id="2560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Широкий круг участников процесса имеет право на обжалование;</a:t>
            </a:r>
          </a:p>
          <a:p>
            <a:pPr eaLnBrk="1" hangingPunct="1">
              <a:lnSpc>
                <a:spcPct val="8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Жалоба подается на родном языке или на языке, которым владеет лицо ;</a:t>
            </a:r>
          </a:p>
          <a:p>
            <a:pPr eaLnBrk="1" hangingPunct="1">
              <a:lnSpc>
                <a:spcPct val="8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Лицо вправе до начала судебного заседания отозвать свою жалобу;</a:t>
            </a:r>
          </a:p>
          <a:p>
            <a:pPr eaLnBrk="1" hangingPunct="1">
              <a:lnSpc>
                <a:spcPct val="8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Обжалованию и опротестованию подлежат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все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приговоры</a:t>
            </a:r>
            <a:endParaRPr lang="ru-RU" sz="2800" dirty="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endParaRPr lang="ru-RU" sz="2400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endParaRPr lang="ru-RU" sz="2800" dirty="0" smtClean="0"/>
          </a:p>
        </p:txBody>
      </p:sp>
    </p:spTree>
  </p:cSld>
  <p:clrMapOvr>
    <a:masterClrMapping/>
  </p:clrMapOvr>
  <p:transition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/>
          </p:cNvSpPr>
          <p:nvPr>
            <p:ph type="title"/>
          </p:nvPr>
        </p:nvSpPr>
        <p:spPr>
          <a:xfrm>
            <a:off x="250825" y="260350"/>
            <a:ext cx="8229600" cy="863600"/>
          </a:xfrm>
        </p:spPr>
        <p:txBody>
          <a:bodyPr/>
          <a:lstStyle/>
          <a:p>
            <a:r>
              <a:rPr lang="ru-RU" sz="2400" b="1" dirty="0" smtClean="0">
                <a:latin typeface="Times New Roman" pitchFamily="18" charset="0"/>
              </a:rPr>
              <a:t>Субъекты </a:t>
            </a:r>
            <a:r>
              <a:rPr lang="ru-RU" sz="2400" b="1" dirty="0" smtClean="0"/>
              <a:t>апелляционного </a:t>
            </a:r>
            <a:r>
              <a:rPr lang="ru-RU" sz="2400" b="1" dirty="0" smtClean="0">
                <a:latin typeface="Times New Roman" pitchFamily="18" charset="0"/>
              </a:rPr>
              <a:t>обжалования и опротестования</a:t>
            </a:r>
            <a:endParaRPr lang="ru-RU" sz="2400" b="1" dirty="0" smtClean="0"/>
          </a:p>
        </p:txBody>
      </p:sp>
      <p:sp>
        <p:nvSpPr>
          <p:cNvPr id="2662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ru-RU" sz="2400" b="1" i="1" dirty="0" smtClean="0"/>
              <a:t>Вправе обжаловать</a:t>
            </a:r>
            <a:r>
              <a:rPr lang="ru-RU" sz="2000" b="1" i="1" dirty="0" smtClean="0"/>
              <a:t>: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Обвиняемый, его защитник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законный представитель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Потерпевший и (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или)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его представитель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Гражд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истец,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гражд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ответчик и (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или)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их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предс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-ли ( в части иска)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Оправданный (мотивы и основания оправдания 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Частный обвинитель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Обязан опротестовать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(при наличии оснований):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прокурор (от районного  до Генерального) </a:t>
            </a:r>
          </a:p>
          <a:p>
            <a:pPr eaLnBrk="1" hangingPunct="1">
              <a:lnSpc>
                <a:spcPct val="90000"/>
              </a:lnSpc>
            </a:pPr>
            <a:endParaRPr lang="ru-RU" sz="2400" dirty="0" smtClean="0"/>
          </a:p>
          <a:p>
            <a:pPr>
              <a:lnSpc>
                <a:spcPct val="90000"/>
              </a:lnSpc>
            </a:pPr>
            <a:endParaRPr lang="ru-RU" sz="2400" dirty="0" smtClean="0"/>
          </a:p>
        </p:txBody>
      </p:sp>
    </p:spTree>
  </p:cSld>
  <p:clrMapOvr>
    <a:masterClrMapping/>
  </p:clrMapOvr>
  <p:transition>
    <p:dissolv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2641</TotalTime>
  <Words>1760</Words>
  <Application>Microsoft Office PowerPoint</Application>
  <PresentationFormat>Экран (4:3)</PresentationFormat>
  <Paragraphs>170</Paragraphs>
  <Slides>26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Презентация PowerPoint</vt:lpstr>
      <vt:lpstr>Содержание:</vt:lpstr>
      <vt:lpstr>Сокращения </vt:lpstr>
      <vt:lpstr>Презентация PowerPoint</vt:lpstr>
      <vt:lpstr>Презентация PowerPoint</vt:lpstr>
      <vt:lpstr>Значение апелляционного производства</vt:lpstr>
      <vt:lpstr>Черты апелляционного производства</vt:lpstr>
      <vt:lpstr>Свобода обжалования</vt:lpstr>
      <vt:lpstr>Субъекты апелляционного обжалования и опротестования</vt:lpstr>
      <vt:lpstr>Проверка законности,  обоснованности и справедливости приговора, правильности установления фактических обстоятельств дела</vt:lpstr>
      <vt:lpstr>Ревизионный порядок рассмотрения дела в апелляционной инстанции</vt:lpstr>
      <vt:lpstr>Представление сторонами в апелляционную инстанцию дополнительных материалов</vt:lpstr>
      <vt:lpstr>Апелляционное производство состоит из трех этапов: </vt:lpstr>
      <vt:lpstr>Срок апелляционного обжалования и опротестования (ст. 374 УПК)</vt:lpstr>
      <vt:lpstr> Содержание апелляционной жалобы или протеста(ст.372 УПК):  </vt:lpstr>
      <vt:lpstr>Последствия подачи апелляционной жалобы (протеста) (ст.376 УПК)</vt:lpstr>
      <vt:lpstr>Этапы прохождения дела в суде АИ</vt:lpstr>
      <vt:lpstr>Подготовительный этап (стадия) к судебному заседанию апелляционной инстанции(ст.378 УПК)</vt:lpstr>
      <vt:lpstr>Классификация вопросов, разрешаемых судьей на подготовительной стадии в суде апелляционной инстанции</vt:lpstr>
      <vt:lpstr>Судья АИ при подготовке судебного заседания  вправе(ст.380 УПК)</vt:lpstr>
      <vt:lpstr>Порядок рассмотрения дела в судебного заседания  АИ </vt:lpstr>
      <vt:lpstr>Пределы полномочий суда апелляционной инстанции</vt:lpstr>
      <vt:lpstr>Основания к отмене или  изменению приговора, определения (пост-я) (ст.388 УПК)</vt:lpstr>
      <vt:lpstr>Существенные нарушения УПК</vt:lpstr>
      <vt:lpstr> Неправильное применение УК</vt:lpstr>
      <vt:lpstr>Решения, принимаемые судом апелляционной инстанции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Апелляционное производство</dc:title>
  <dc:creator>комп</dc:creator>
  <cp:lastModifiedBy>Павловец Г.А.</cp:lastModifiedBy>
  <cp:revision>97</cp:revision>
  <dcterms:created xsi:type="dcterms:W3CDTF">2016-11-08T09:42:48Z</dcterms:created>
  <dcterms:modified xsi:type="dcterms:W3CDTF">2023-09-13T06:29:52Z</dcterms:modified>
</cp:coreProperties>
</file>