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6" r:id="rId17"/>
    <p:sldId id="278" r:id="rId18"/>
    <p:sldId id="281" r:id="rId19"/>
    <p:sldId id="282" r:id="rId20"/>
    <p:sldId id="288" r:id="rId21"/>
    <p:sldId id="289" r:id="rId22"/>
    <p:sldId id="290" r:id="rId23"/>
    <p:sldId id="283" r:id="rId24"/>
    <p:sldId id="292" r:id="rId25"/>
    <p:sldId id="291" r:id="rId26"/>
    <p:sldId id="293" r:id="rId27"/>
    <p:sldId id="294" r:id="rId28"/>
    <p:sldId id="295" r:id="rId29"/>
    <p:sldId id="296" r:id="rId30"/>
    <p:sldId id="284" r:id="rId31"/>
    <p:sldId id="297" r:id="rId32"/>
    <p:sldId id="298" r:id="rId33"/>
    <p:sldId id="299" r:id="rId34"/>
    <p:sldId id="285" r:id="rId35"/>
    <p:sldId id="287" r:id="rId3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402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E4240C-CC95-4C2F-A97A-6FA2B12A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1C772C1-4678-4CFB-A74B-B2638BE8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F707CE-0AB0-44B8-969D-7125DBA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9C34BB-3D01-4E25-A4F2-E80D1A0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FD3A2D-DC28-4C07-A937-55D5676B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81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3597-1F32-4698-9BDE-8E631F7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472DA1-11B8-4739-8E24-E2F0F8162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BD0A6A-39E8-49C2-AFF4-C7AFF64E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5E0812-8B5D-4670-854B-38BF050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09AD31C-2096-4F6F-B4F3-FB90865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7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9976321-285C-4582-9891-31AB5CD52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6E10EEE-F370-4BED-B541-03B70B10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BA45FB-8304-490A-B959-395281C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5406C7-4F9A-4609-A7DE-74D0158B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D2DD6-53DC-4FF2-A92F-9697BB3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7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887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87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7B424-5FB0-478F-8702-9D8960F9F45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1412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342C8-82FC-41CB-8471-5D0BAA4DF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2289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F6E72-2B9E-4E24-B76F-E4C8F532E5B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4101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5157C-447A-4F17-AD77-E64CCDC013E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59899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ED74B-F0D0-41D1-AD7F-21777A31F98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15031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E1BF3-9D8E-4855-9809-B52141D1A02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4870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87F5B-CD67-46F8-8CD8-EC76AD12EF2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35279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DCB79-E15B-481F-875A-9D01A87F2C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0204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29593-A4E1-4D75-BC7F-54CB5BC8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9F4842-5152-44E6-8054-9982A1C1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9D1E2E-16C2-42B2-8EAB-66A45B17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73875D-CFAE-4977-A36B-0A3ED8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49FECA-C5CE-48F7-A602-3D7114F1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139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CE4B-2EB9-43C8-8062-2A164F46BF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4455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D7A87-6EA7-405C-A7DF-BBB954C9A53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693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A24FA-67C2-4776-AB84-E7345126C5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9017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C5DAC4-711D-4B58-B188-C5D0D109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531BE9-4B75-4A38-A0E5-CF0553FE0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AF353F-B806-4CC6-A5EA-433F171B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047749-AEAE-48F5-AD82-22CAF9C2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96AF2C-0E3C-42C8-A969-F167C75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42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BC0430-372C-4C7E-BE54-E85DA239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AC72A0-4556-42F6-BEF0-5E2057D1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AE37C9-C884-4CEF-B69A-A559DC28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98B30B-D9D5-4F89-9937-EAA7511C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F382B91-C5E0-4CA5-89D7-498980D3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ED0975-462A-4CAC-ABB1-27A6FB9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D0512-D327-4F96-9525-59E11D6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0D12CF-6C2C-4240-9BD3-C878782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97A65F9-23AF-4E1C-9ED3-28AE3F66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12A5D67-C142-4AD2-9A84-5AF97D26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23DBDE4-8377-4EE7-B840-01B95E8E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F96A42E-F827-483E-90B6-4DE7408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E0F88BB-2AD2-4ACF-BDDC-2A277A3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729EA2-6630-4261-9A5C-65C495DF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44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42ACA8-70DE-405E-9121-76165EA4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04EC39F-DFFB-41CA-B31A-5A75DCF7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C21B2EF-525A-4DB2-A2C6-8A3EF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AB6A6F3-ACF4-4598-82CD-FB980360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38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12FDA40-F20F-4B48-A9CD-7F94DF7E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BC2ED1-D74F-4B44-A842-2068AEA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932609-DD06-4387-AB9A-B7791C9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27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EEEF12-86CF-4A27-9079-0BBD61BC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B4B339-2111-48A3-8899-C5C6F5BA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2EFAF5-4774-4B19-9A8C-9CC15389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997F2F-BBE1-4675-B31E-7EBD04D4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D07FB2B-CC03-42CD-8A51-47919F3D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8C1337-6593-4609-A6DC-FC582ABD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2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15B6D-0428-4E8D-B8A8-CD92821A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6745572-8A72-4DEC-8B33-EB534E8D5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2F0EC1-F192-42AD-8F2E-255F263A9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50FC694-C894-4F3D-ADC1-A62C365A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0698B4-821D-425F-993C-03DCCF43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67ED75-FE03-4DC3-8B8C-7F90132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5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D0645-0B42-44B8-BA60-62CC2AC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C55ACB-1FDD-4AB8-A7DD-218B3EFB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A1BB73-DB9D-477E-9644-6B1191A94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042026D-785B-4679-B89C-5CEB909E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41AB2B-D4C0-4093-AC8B-ACF212EA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2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87DA5B-A9FA-4FDC-96B1-D8DF0057122D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877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77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877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7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877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877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877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77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624053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712397" y="4"/>
            <a:ext cx="10479603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"/>
            <a:ext cx="6348549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>
            <a:off x="-25625" y="0"/>
            <a:ext cx="12217625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84" y="225032"/>
            <a:ext cx="1826349" cy="19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4330697" y="1481447"/>
            <a:ext cx="6643561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/>
            <a:r>
              <a:rPr lang="ru-RU" sz="5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Тема 9.</a:t>
            </a:r>
          </a:p>
          <a:p>
            <a:pPr algn="ctr"/>
            <a:r>
              <a:rPr lang="ru-RU" sz="5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Гражданский иск</a:t>
            </a:r>
          </a:p>
          <a:p>
            <a:pPr algn="ctr"/>
            <a:r>
              <a:rPr lang="ru-RU" sz="5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в уголовном процессе</a:t>
            </a:r>
            <a:endParaRPr lang="ru-RU" sz="54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9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7052" y="115888"/>
            <a:ext cx="11233149" cy="1636712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Гражданский иск</a:t>
            </a:r>
            <a:r>
              <a:rPr lang="en-US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(как институт уголовно-процессуального права)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842" y="1844678"/>
            <a:ext cx="11259403" cy="4752975"/>
          </a:xfrm>
        </p:spPr>
        <p:txBody>
          <a:bodyPr/>
          <a:lstStyle/>
          <a:p>
            <a:pPr marL="0" indent="0" algn="just" eaLnBrk="1" hangingPunct="1">
              <a:lnSpc>
                <a:spcPct val="70000"/>
              </a:lnSpc>
              <a:spcBef>
                <a:spcPct val="35000"/>
              </a:spcBef>
              <a:buFont typeface="Wingdings" pitchFamily="2" charset="2"/>
              <a:buNone/>
              <a:defRPr/>
            </a:pPr>
            <a:r>
              <a:rPr lang="ru-RU" sz="35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совокупность правовых норм регламентирующих деятельность по:</a:t>
            </a:r>
            <a:endParaRPr lang="en-US" sz="35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заявлению требований о возмещении (компенсации) вреда;</a:t>
            </a: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по обеспечению удовлетворения этих требований; </a:t>
            </a: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- разрешению их в судебном заседании.</a:t>
            </a:r>
          </a:p>
        </p:txBody>
      </p:sp>
    </p:spTree>
    <p:extLst>
      <p:ext uri="{BB962C8B-B14F-4D97-AF65-F5344CB8AC3E}">
        <p14:creationId xmlns:p14="http://schemas.microsoft.com/office/powerpoint/2010/main" val="36743993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6888"/>
            <a:ext cx="12192000" cy="560911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/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Предметом гражданского иска в уголовном процессе </a:t>
            </a:r>
            <a:r>
              <a:rPr lang="ru-RU" sz="4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является требование истца о возмещении вреда, который может быть представлен только в денежном выражении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endParaRPr lang="ru-RU" sz="40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961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2192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sz="4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Имущественный вред</a:t>
            </a: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34433" y="1341439"/>
            <a:ext cx="11197925" cy="287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ru-RU" sz="5400" b="1" dirty="0" smtClean="0">
              <a:solidFill>
                <a:srgbClr val="0005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54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это фактические потери имущества, предметов, денег, материальных ценностей или их повреждение </a:t>
            </a:r>
          </a:p>
        </p:txBody>
      </p:sp>
    </p:spTree>
    <p:extLst>
      <p:ext uri="{BB962C8B-B14F-4D97-AF65-F5344CB8AC3E}">
        <p14:creationId xmlns:p14="http://schemas.microsoft.com/office/powerpoint/2010/main" val="271042799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341438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dirty="0" smtClean="0">
                <a:solidFill>
                  <a:schemeClr val="bg2"/>
                </a:solidFill>
                <a:latin typeface="Verdana" pitchFamily="34" charset="0"/>
              </a:rPr>
              <a:t/>
            </a:r>
            <a:br>
              <a:rPr lang="ru-RU" dirty="0" smtClean="0">
                <a:solidFill>
                  <a:schemeClr val="bg2"/>
                </a:solidFill>
                <a:latin typeface="Verdana" pitchFamily="34" charset="0"/>
              </a:rPr>
            </a:b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Физический вред</a:t>
            </a:r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464024" y="1700213"/>
            <a:ext cx="11191164" cy="519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fontAlgn="base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- вредные </a:t>
            </a: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для здоровья и жизни физического лица последствия преступления или общественно опасного деяния невменяемого:</a:t>
            </a:r>
          </a:p>
          <a:p>
            <a:pPr algn="just" fontAlgn="base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- расстройство </a:t>
            </a: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здоровья; </a:t>
            </a:r>
          </a:p>
          <a:p>
            <a:pPr algn="just" fontAlgn="base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- увечье;</a:t>
            </a:r>
          </a:p>
          <a:p>
            <a:pPr algn="just" eaLnBrk="1" hangingPunct="1">
              <a:lnSpc>
                <a:spcPct val="80000"/>
              </a:lnSpc>
              <a:spcBef>
                <a:spcPct val="15000"/>
              </a:spcBef>
              <a:buClrTx/>
              <a:buFontTx/>
              <a:buChar char="-"/>
              <a:defRPr/>
            </a:pP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наступление </a:t>
            </a:r>
            <a:r>
              <a:rPr lang="ru-RU" sz="36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инвалидности;</a:t>
            </a:r>
          </a:p>
          <a:p>
            <a:pPr algn="just" eaLnBrk="1" hangingPunct="1">
              <a:lnSpc>
                <a:spcPct val="80000"/>
              </a:lnSpc>
              <a:spcBef>
                <a:spcPct val="15000"/>
              </a:spcBef>
              <a:buClrTx/>
              <a:buFontTx/>
              <a:buChar char="-"/>
              <a:defRPr/>
            </a:pP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иных </a:t>
            </a:r>
            <a:r>
              <a:rPr lang="ru-RU" sz="36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последствий, связанных с ухудшением физического или психического здоровья лица;</a:t>
            </a:r>
          </a:p>
          <a:p>
            <a:pPr algn="just" eaLnBrk="1" hangingPunct="1">
              <a:lnSpc>
                <a:spcPct val="80000"/>
              </a:lnSpc>
              <a:spcBef>
                <a:spcPct val="15000"/>
              </a:spcBef>
              <a:buClrTx/>
              <a:buFontTx/>
              <a:buChar char="-"/>
              <a:defRPr/>
            </a:pP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наступление смерти.</a:t>
            </a:r>
            <a:endParaRPr lang="ru-RU" sz="36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endParaRPr lang="ru-RU" sz="4600" dirty="0" smtClean="0">
              <a:solidFill>
                <a:srgbClr val="0005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386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90805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Моральный </a:t>
            </a:r>
            <a:r>
              <a:rPr lang="ru-RU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вред</a:t>
            </a:r>
            <a:r>
              <a:rPr lang="ru-RU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504967" y="662772"/>
            <a:ext cx="11245756" cy="58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fontAlgn="base">
              <a:lnSpc>
                <a:spcPct val="75000"/>
              </a:lnSpc>
              <a:spcBef>
                <a:spcPct val="15000"/>
              </a:spcBef>
              <a:spcAft>
                <a:spcPct val="0"/>
              </a:spcAft>
            </a:pPr>
            <a:endParaRPr lang="ru-RU" sz="4000" dirty="0" smtClean="0">
              <a:solidFill>
                <a:srgbClr val="0005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75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нравственные </a:t>
            </a: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или физические страдания, причиненные действиями (бездействием), посягающими на принадлежащие гражданину от рождения или в силу закона нематериальные блага: </a:t>
            </a:r>
          </a:p>
          <a:p>
            <a:pPr algn="just" fontAlgn="base">
              <a:lnSpc>
                <a:spcPct val="75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- жизнь;</a:t>
            </a:r>
          </a:p>
          <a:p>
            <a:pPr algn="just" fontAlgn="base">
              <a:lnSpc>
                <a:spcPct val="75000"/>
              </a:lnSpc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 здоровье;</a:t>
            </a:r>
          </a:p>
          <a:p>
            <a:pPr algn="just" fontAlgn="base">
              <a:lnSpc>
                <a:spcPct val="75000"/>
              </a:lnSpc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ru-RU" sz="36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 достоинство личности;</a:t>
            </a:r>
            <a:endParaRPr lang="ru-RU" sz="3600" dirty="0">
              <a:solidFill>
                <a:srgbClr val="0005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5000"/>
              </a:lnSpc>
              <a:spcBef>
                <a:spcPct val="15000"/>
              </a:spcBef>
              <a:buClrTx/>
              <a:buFontTx/>
              <a:buChar char="-"/>
              <a:defRPr/>
            </a:pP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деловая </a:t>
            </a:r>
            <a:r>
              <a:rPr lang="ru-RU" sz="36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репутация;</a:t>
            </a:r>
          </a:p>
          <a:p>
            <a:pPr algn="just" eaLnBrk="1" hangingPunct="1">
              <a:lnSpc>
                <a:spcPct val="75000"/>
              </a:lnSpc>
              <a:spcBef>
                <a:spcPct val="15000"/>
              </a:spcBef>
              <a:buClrTx/>
              <a:buFontTx/>
              <a:buChar char="-"/>
              <a:defRPr/>
            </a:pPr>
            <a:r>
              <a:rPr lang="ru-RU" sz="3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неприкосновенность </a:t>
            </a:r>
            <a:r>
              <a:rPr lang="ru-RU" sz="36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частной жизни , нарушающие его личные неимущественные права</a:t>
            </a:r>
            <a:r>
              <a:rPr lang="ru-RU" sz="4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75000"/>
              </a:lnSpc>
              <a:spcBef>
                <a:spcPct val="15000"/>
              </a:spcBef>
              <a:spcAft>
                <a:spcPct val="0"/>
              </a:spcAft>
              <a:buFontTx/>
              <a:buChar char="-"/>
            </a:pPr>
            <a:endParaRPr lang="ru-RU" sz="4000" b="1" dirty="0" smtClean="0">
              <a:solidFill>
                <a:srgbClr val="00051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526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Особенности гражданского иска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966" y="1285878"/>
            <a:ext cx="11191165" cy="5572125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Истец освобождается при предъявлении иска от уплаты государственной пошлины.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Доказывание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обстоятельств, имеющих значение для гражданского иска, возлагается на орган уголовного преследования на досудебном производстве и на государственного обвинителя – в суде.</a:t>
            </a:r>
          </a:p>
          <a:p>
            <a:pPr algn="just" eaLnBrk="1" hangingPunct="1">
              <a:buNone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 Может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быть предъявлен как в письменной, так и в устной форме.</a:t>
            </a:r>
          </a:p>
          <a:p>
            <a:pPr algn="just" eaLnBrk="1" hangingPunct="1">
              <a:buNone/>
              <a:defRPr/>
            </a:pP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Невозможность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рассмотрения в уголовном процессе регрессных исков. </a:t>
            </a:r>
          </a:p>
          <a:p>
            <a:pPr algn="just" eaLnBrk="1" hangingPunct="1">
              <a:buNone/>
              <a:defRPr/>
            </a:pP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Если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иск не разрешен в уголовном процессе, истец вправе обратиться в суд в порядке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гражданского судопроизводства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704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>Значение гражданского иска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Tx/>
              <a:defRPr/>
            </a:pP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является уголовно-процессуальным средством возмещения вреда</a:t>
            </a:r>
          </a:p>
          <a:p>
            <a:pPr eaLnBrk="1" hangingPunct="1">
              <a:buClrTx/>
              <a:defRPr/>
            </a:pP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определяет характер и размер вреда, что нередко влияет на квалификацию преступления и меру наказания</a:t>
            </a:r>
          </a:p>
          <a:p>
            <a:pPr eaLnBrk="1" hangingPunct="1">
              <a:buClrTx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исключает дублирование в работе судов в порядке уголовного и гражданского судопроизводства</a:t>
            </a:r>
          </a:p>
          <a:p>
            <a:pPr eaLnBrk="1" hangingPunct="1">
              <a:buClrTx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обеспечивает наиболее быстрое восстановление нарушенных имущественных и иных прав физических и юридических лиц</a:t>
            </a:r>
          </a:p>
          <a:p>
            <a:pPr eaLnBrk="1" hangingPunct="1">
              <a:buClrTx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создает определенные удобства для участников процесса, освобождая их от необходимости дважды участвовать в судебном разбирательстве</a:t>
            </a:r>
          </a:p>
          <a:p>
            <a:pPr eaLnBrk="1" hangingPunct="1">
              <a:buClrTx/>
              <a:defRPr/>
            </a:pPr>
            <a:endParaRPr lang="ru-RU" sz="28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928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6616"/>
            <a:ext cx="10363200" cy="5259387"/>
          </a:xfrm>
        </p:spPr>
        <p:txBody>
          <a:bodyPr/>
          <a:lstStyle/>
          <a:p>
            <a:pPr marL="0" indent="0" algn="ctr" eaLnBrk="1" hangingPunct="1">
              <a:buClrTx/>
              <a:buNone/>
              <a:defRPr/>
            </a:pPr>
            <a:endParaRPr lang="ru-RU" sz="4000" u="sng" dirty="0"/>
          </a:p>
          <a:p>
            <a:pPr marL="0" indent="0" algn="ctr" eaLnBrk="1" hangingPunct="1">
              <a:buClrTx/>
              <a:buNone/>
              <a:defRPr/>
            </a:pPr>
            <a:r>
              <a:rPr lang="ru-RU" sz="40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40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гражданского иска в уголовном процессе</a:t>
            </a:r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устранение гражданско-правовых последствий преступления или общественно-опасного деяния невменяемого.</a:t>
            </a:r>
          </a:p>
        </p:txBody>
      </p:sp>
    </p:spTree>
    <p:extLst>
      <p:ext uri="{BB962C8B-B14F-4D97-AF65-F5344CB8AC3E}">
        <p14:creationId xmlns:p14="http://schemas.microsoft.com/office/powerpoint/2010/main" val="38829247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6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Основания гражданского иска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319" y="1600200"/>
            <a:ext cx="11163870" cy="5257800"/>
          </a:xfrm>
        </p:spPr>
        <p:txBody>
          <a:bodyPr/>
          <a:lstStyle/>
          <a:p>
            <a:pPr marL="0" indent="0" algn="just" eaLnBrk="1" hangingPunct="1">
              <a:lnSpc>
                <a:spcPct val="75000"/>
              </a:lnSpc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наличие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физического, имущественного или морального вреда, причиненного физическому или юридическому лицу; </a:t>
            </a:r>
          </a:p>
          <a:p>
            <a:pPr marL="0" indent="0" algn="just" eaLnBrk="1" hangingPunct="1">
              <a:lnSpc>
                <a:spcPct val="75000"/>
              </a:lnSpc>
              <a:buFont typeface="Wingdings" pitchFamily="2" charset="2"/>
              <a:buAutoNum type="arabicPeriod"/>
              <a:defRPr/>
            </a:pPr>
            <a:endParaRPr lang="ru-RU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75000"/>
              </a:lnSpc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2. причинение его непосредственно совершенным преступлением или общественно опасного деянием невменяемого;</a:t>
            </a:r>
          </a:p>
          <a:p>
            <a:pPr marL="0" indent="0" algn="just" eaLnBrk="1" hangingPunct="1">
              <a:lnSpc>
                <a:spcPct val="75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75000"/>
              </a:lnSpc>
              <a:buFont typeface="Wingdings" pitchFamily="2" charset="2"/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   наличие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уголовном деле  требования указанных лиц, их представителей или прокурора о возмещении данного вреда.</a:t>
            </a:r>
          </a:p>
          <a:p>
            <a:pPr algn="just" eaLnBrk="1" hangingPunct="1">
              <a:defRPr/>
            </a:pPr>
            <a:endParaRPr lang="ru-RU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5940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797" y="603914"/>
            <a:ext cx="11163870" cy="5257800"/>
          </a:xfrm>
        </p:spPr>
        <p:txBody>
          <a:bodyPr/>
          <a:lstStyle/>
          <a:p>
            <a:pPr marL="0" indent="0" algn="just" eaLnBrk="1" hangingPunct="1">
              <a:lnSpc>
                <a:spcPct val="75000"/>
              </a:lnSpc>
              <a:buNone/>
              <a:defRPr/>
            </a:pP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Возмещение вреда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причиненного преступлением или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общественно-опасным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деянием невменяемого, производится в уголовном процессе </a:t>
            </a:r>
            <a:r>
              <a:rPr 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соответствии </a:t>
            </a: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 порядком и размерами,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установленными общими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правилами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гражданского, трудового, брачно-семейного и другого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законодательства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а также по правилам, содержащимся в специальных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законах и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нормативных правовых актах</a:t>
            </a:r>
            <a:endParaRPr lang="ru-RU" sz="4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36366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19" y="463168"/>
            <a:ext cx="10645239" cy="5713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Содержание: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Понятие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, значение и особенности гражданского иска в уголовном процессе. Основание и порядок предъявления гражданского иска. Применение правил об основаниях, условиях, объеме и способе возмещения вреда. Доказывание гражданского иска. Лица, имеющие право заявлять исковые требования.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Основания и порядок признания или отказа в признании гражданским истцом. Признание гражданским ответчиком. Отказ от гражданского иска.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Меры по обеспечению гражданского иска и исполнения приговора в части специальной конфискации имущества. Порядок принятия этих мер при производстве по уголовному делу.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Рассмотрение гражданского иска в суде при производстве по уголовному делу. Поддержание гражданского иска в судебном заседании государственным обвинителем, разрешение вопроса о возмещении вреда, причиненного преступлением, по инициативе суда. Последствия неявки в судебное заседание гражданского истца и гражданского ответчика. Решения, принимаемые судом по гражданскому иску.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9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797" y="603914"/>
            <a:ext cx="11163870" cy="5257800"/>
          </a:xfrm>
        </p:spPr>
        <p:txBody>
          <a:bodyPr/>
          <a:lstStyle/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Доказыванию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обоснованности гражданского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иска всегда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предшествует доказывание совершения обвиняемым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инкриминируемого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деяния и наличия в нем состава преступления или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доказывания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совершения невменяемым предусмотренного уголовным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законом общественно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опасного деяния, что является обязанностью органов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уголовного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преследования, а в судебном разбирательстве – прокурора или</a:t>
            </a:r>
          </a:p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частного обвинителя.</a:t>
            </a:r>
            <a:endParaRPr lang="ru-RU" sz="4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2719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797" y="603914"/>
            <a:ext cx="11163870" cy="5257800"/>
          </a:xfrm>
        </p:spPr>
        <p:txBody>
          <a:bodyPr/>
          <a:lstStyle/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Гражданский иск в уголовном процессе </a:t>
            </a:r>
            <a:r>
              <a:rPr lang="ru-RU" sz="36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вправе предъявить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(ч. 1, 2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 6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ст. 149 УПК):</a:t>
            </a:r>
          </a:p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 физическое или юридическое лицо, понесшее вред от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преступления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или предусмотренного уголовным законом общественно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опасного деяния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невменяемого;</a:t>
            </a:r>
          </a:p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 представители указанных лиц;</a:t>
            </a:r>
          </a:p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 законные представители несовершеннолетних, а также лиц,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признанных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установленном порядке недееспособными;</a:t>
            </a:r>
          </a:p>
          <a:p>
            <a:pPr marL="0" indent="0" algn="just" eaLnBrk="1" hangingPunct="1">
              <a:lnSpc>
                <a:spcPct val="75000"/>
              </a:lnSpc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 прокурор – в случаях, когда этого требует защита прав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граждан, юридических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лиц, государственных и общественных интересов</a:t>
            </a:r>
            <a:endParaRPr lang="ru-RU" sz="3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66006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7859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исковом заявлении или протоколе устного заявления должно содержаться: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558" y="2286000"/>
            <a:ext cx="10754436" cy="4572000"/>
          </a:xfrm>
        </p:spPr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 гражданского иска</a:t>
            </a:r>
          </a:p>
          <a:p>
            <a:pPr eaLnBrk="1" hangingPunct="1">
              <a:buFontTx/>
              <a:buChar char="-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основания для предъявления иска</a:t>
            </a:r>
          </a:p>
          <a:p>
            <a:pPr eaLnBrk="1" hangingPunct="1">
              <a:buFontTx/>
              <a:buChar char="-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размер исковых требований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84993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740" y="416256"/>
            <a:ext cx="10754436" cy="5861713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 наличии искового заявления и оснований для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предъявления иска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выносится постановление (определение) о признании лица </a:t>
            </a:r>
            <a:r>
              <a:rPr 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гражданским </a:t>
            </a: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истцом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 постановление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(определение) объявляется лицу или его представителю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 одновременным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разъяснением прав гражданского истца, о чем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делается отметка в постановлении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удостоверенная подписью гражданского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истца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или его представителя.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55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092" y="525437"/>
            <a:ext cx="10754436" cy="5711589"/>
          </a:xfrm>
        </p:spPr>
        <p:txBody>
          <a:bodyPr/>
          <a:lstStyle/>
          <a:p>
            <a:pPr algn="just" eaLnBrk="1" hangingPunct="1">
              <a:buFontTx/>
              <a:buChar char="-"/>
              <a:defRPr/>
            </a:pP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Если после признания лица гражданским истцом будет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установлено, что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исковое заявление подано ненадлежащим лицом либо по иным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причинам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отсутствуют основания для его пребывания в положении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гражданского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истца, орган, ведущий уголовный процесс, своим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мотивированным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постановлением (определением) </a:t>
            </a:r>
            <a:r>
              <a:rPr lang="ru-RU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прекращает участие </a:t>
            </a:r>
            <a:r>
              <a:rPr 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данного лица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уголовном процессе в качестве гражданского истца (ч. 3 ст.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52 УПК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). При этом прекращаются полномочия и представителя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гражданского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истца. Копия постановления (определения) о принятии такого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 разъяснением права на его обжалование направляется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указанным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лицам.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56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092" y="525437"/>
            <a:ext cx="10754436" cy="571158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отсутствии оснований для предъявления гражданского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иска лицу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его предъявившему иск, может быть </a:t>
            </a:r>
            <a:r>
              <a:rPr lang="ru-RU" sz="36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отказано в признании </a:t>
            </a:r>
            <a:r>
              <a:rPr lang="ru-RU" sz="36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гражданским </a:t>
            </a:r>
            <a:r>
              <a:rPr lang="ru-RU" sz="36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истцом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о чем также выносится одноименное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мотивированное постановление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(определение), которое объявляется под расписку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лицу, заявившему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требования о возмещении вреда, при этом </a:t>
            </a:r>
            <a:r>
              <a:rPr lang="ru-RU" sz="36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разъясняются право </a:t>
            </a:r>
            <a:r>
              <a:rPr lang="ru-RU" sz="36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 порядок обжалования такого решения.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17937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092" y="525437"/>
            <a:ext cx="10754436" cy="571158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endParaRPr lang="ru-RU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Установив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лицо, несущее материальную ответственность за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вред, причиненный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преступлением или предусмотренным уголовным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законом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общественно опасным деянием невменяемого, в случае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предъявления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гражданского иска по уголовному делу, орган, ведущий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уголовный процесс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признает это лицо </a:t>
            </a:r>
            <a:r>
              <a:rPr lang="ru-RU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гражданским ответчиком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о чем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выносит соответствующее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постановление (определение), копия которого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направляется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гражданскому ответчику или его представителю (ст. 152 УПК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446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092" y="525437"/>
            <a:ext cx="10754436" cy="571158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Физическое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или юридическое лицо вправе </a:t>
            </a:r>
            <a:r>
              <a:rPr lang="ru-RU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отказаться от </a:t>
            </a:r>
            <a:r>
              <a:rPr 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предъявленного </a:t>
            </a:r>
            <a:r>
              <a:rPr lang="ru-RU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ими гражданского иска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Устное заявление об этом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заносится в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протокол следственного действия или судебного заседания,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письменное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– приобщается к уголовному делу. Отказ принимается в любой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момент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производства предварительного расследования, о чем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следователь, лицо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производящее дознание, составляют постановление. Отказ 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 иска 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суде может быть принят с вынесением постановления (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определения</a:t>
            </a:r>
            <a:r>
              <a:rPr lang="ru-RU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) до удаления суда в совещательную комнату для принятия решения</a:t>
            </a:r>
            <a:r>
              <a:rPr lang="ru-RU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784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092" y="525437"/>
            <a:ext cx="10754436" cy="5711589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этом должны быть выяснены </a:t>
            </a:r>
            <a:r>
              <a:rPr lang="ru-RU" sz="2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мотивы отказа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и если он является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вынужденным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т. е. не отражает свободного волеизъявления лица, а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также при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наличии обстоятельств, указанных в части четвертой ст. 61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ГПК (противоречит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закону или нарушает чьи-либо права и охраняемые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законом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интересы), отказ не принимается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eaLnBrk="1" hangingPunct="1">
              <a:buNone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случае принятия отказа от иска гражданскому истцу органом,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ведущим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уголовный процесс, обязательно должно быть разъяснено,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что это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влечет за собой </a:t>
            </a:r>
            <a:r>
              <a:rPr lang="ru-RU" sz="2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прекращение производства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 гражданскому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иску и </a:t>
            </a:r>
            <a:r>
              <a:rPr lang="ru-RU" sz="2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невозможность повторного обращения в суд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 спору между теми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же лицами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по тем же требованиям и по тем же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основаниям (ст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164 ГПК).</a:t>
            </a:r>
          </a:p>
        </p:txBody>
      </p:sp>
    </p:spTree>
    <p:extLst>
      <p:ext uri="{BB962C8B-B14F-4D97-AF65-F5344CB8AC3E}">
        <p14:creationId xmlns:p14="http://schemas.microsoft.com/office/powerpoint/2010/main" val="17768320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Меры по обеспечению гражданского иска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28778"/>
            <a:ext cx="10363200" cy="4467225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Отыскание денежных средств и имущества этих лиц</a:t>
            </a:r>
          </a:p>
          <a:p>
            <a:pPr eaLnBrk="1" hangingPunct="1">
              <a:buClrTx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Наложение ареста на их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имущество</a:t>
            </a:r>
          </a:p>
          <a:p>
            <a:pPr marL="0" indent="0" eaLnBrk="1" hangingPunct="1">
              <a:buClrTx/>
              <a:buNone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ст.132 УПК)</a:t>
            </a:r>
          </a:p>
          <a:p>
            <a:pPr eaLnBrk="1" hangingPunct="1">
              <a:buClrTx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сохранности этого имущества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7306509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1800" y="333375"/>
            <a:ext cx="11176000" cy="7620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sz="6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385" y="981075"/>
            <a:ext cx="11338100" cy="5616575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buFont typeface="Wingdings" pitchFamily="2" charset="2"/>
              <a:buNone/>
              <a:defRPr/>
            </a:pPr>
            <a:endParaRPr lang="ru-RU" sz="2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5000"/>
              </a:lnSpc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Декларация основных принципов правосудия для жертв преступлений и злоупотреблений властью от 29 ноября 1985 г. </a:t>
            </a:r>
          </a:p>
          <a:p>
            <a:pPr marL="0" indent="0" eaLnBrk="1" hangingPunct="1">
              <a:lnSpc>
                <a:spcPct val="85000"/>
              </a:lnSpc>
              <a:buNone/>
              <a:defRPr/>
            </a:pPr>
            <a:endParaRPr lang="ru-RU" sz="2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5000"/>
              </a:lnSpc>
              <a:buNone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практике рассмотрения судами гражданского иска в уголовном процессе. Постановление Пленума ВС Республики Беларусь от 24 июня 2004 года №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marL="0" indent="0" eaLnBrk="1" hangingPunct="1">
              <a:lnSpc>
                <a:spcPct val="85000"/>
              </a:lnSpc>
              <a:buNone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(в редакции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 31.03.2016 № 2).</a:t>
            </a:r>
          </a:p>
          <a:p>
            <a:pPr marL="0" indent="0" eaLnBrk="1" hangingPunct="1">
              <a:lnSpc>
                <a:spcPct val="85000"/>
              </a:lnSpc>
              <a:buFont typeface="Wingdings" pitchFamily="2" charset="2"/>
              <a:buNone/>
              <a:defRPr/>
            </a:pPr>
            <a:endParaRPr lang="ru-RU" sz="4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1900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1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1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4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59558"/>
            <a:ext cx="10363200" cy="5536445"/>
          </a:xfrm>
        </p:spPr>
        <p:txBody>
          <a:bodyPr/>
          <a:lstStyle/>
          <a:p>
            <a:pPr marL="0" indent="0" eaLnBrk="1" hangingPunct="1">
              <a:buClrTx/>
              <a:buNone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 наложении ареста на имущество выносится мотивированное </a:t>
            </a:r>
            <a:r>
              <a:rPr lang="ru-RU" sz="28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2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(определение),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в котором указывается кем, когда и по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какому уголовному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делу оно вынесено, на каком основании и с какой целью,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чье имущество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подлежит аресту и на какую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сумму.</a:t>
            </a:r>
          </a:p>
          <a:p>
            <a:pPr marL="0" indent="0" eaLnBrk="1" hangingPunct="1">
              <a:buClrTx/>
              <a:buNone/>
              <a:defRPr/>
            </a:pP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Все описанное имущество заносится в </a:t>
            </a:r>
            <a:r>
              <a:rPr lang="ru-RU" sz="28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sz="2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описи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который должен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содержать сведения о месте, времени, должности и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фамилии лица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осуществляющего наложение ареста, лицах,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присутствующих при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проведении данного действия, о разъяснении их прав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buClrTx/>
              <a:buNone/>
              <a:defRPr/>
            </a:pPr>
            <a:r>
              <a:rPr lang="ru-RU" sz="28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Места и порядок хранения 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арестованного имущества определяет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ru-RU" sz="28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ведущий уголовный </a:t>
            </a:r>
            <a:r>
              <a:rPr lang="ru-RU" sz="28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процесс.</a:t>
            </a:r>
          </a:p>
          <a:p>
            <a:pPr marL="0" indent="0" eaLnBrk="1" hangingPunct="1">
              <a:buClrTx/>
              <a:buNone/>
              <a:defRPr/>
            </a:pPr>
            <a:endParaRPr 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4445172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59558"/>
            <a:ext cx="10363200" cy="5536445"/>
          </a:xfrm>
        </p:spPr>
        <p:txBody>
          <a:bodyPr/>
          <a:lstStyle/>
          <a:p>
            <a:pPr marL="0" indent="0" algn="just" eaLnBrk="1" hangingPunct="1">
              <a:buClrTx/>
              <a:buNone/>
              <a:defRPr/>
            </a:pP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Если гражданский иск остался непредъявленным, </a:t>
            </a: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суд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постановлении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приговора вправе </a:t>
            </a: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по собственной инициативе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разрешить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только о возмещении имущественного вреда, причиненного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преступлением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, когда это требуется для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обеспечения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законных прав и </a:t>
            </a: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интересов </a:t>
            </a:r>
            <a:r>
              <a:rPr lang="ru-RU" sz="400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лиц, пострадавших от преступления.</a:t>
            </a:r>
            <a:endParaRPr 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5492149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59558"/>
            <a:ext cx="10363200" cy="5536445"/>
          </a:xfrm>
        </p:spPr>
        <p:txBody>
          <a:bodyPr/>
          <a:lstStyle/>
          <a:p>
            <a:pPr marL="0" indent="0" algn="just" eaLnBrk="1" hangingPunct="1">
              <a:buClrTx/>
              <a:buNone/>
              <a:defRPr/>
            </a:pPr>
            <a:endParaRPr lang="ru-RU" sz="4000" b="1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ClrTx/>
              <a:buNone/>
              <a:defRPr/>
            </a:pPr>
            <a:endParaRPr lang="ru-RU" sz="4000" b="1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ClrTx/>
              <a:buNone/>
              <a:defRPr/>
            </a:pPr>
            <a:r>
              <a:rPr 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Неявка </a:t>
            </a:r>
            <a:r>
              <a:rPr lang="ru-RU" sz="4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гражданского ответчика или его представителя не является препятствием для рассмотрения гражданского иска.</a:t>
            </a:r>
            <a:endParaRPr lang="ru-RU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362455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7053" y="188916"/>
            <a:ext cx="11135783" cy="1584325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b="0" dirty="0" smtClean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Решение суда по иску при постановлении обвинительного приговора (ст.155 УПК)</a:t>
            </a:r>
          </a:p>
        </p:txBody>
      </p:sp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464024" y="1763693"/>
            <a:ext cx="11191663" cy="393954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3675" indent="-19367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1.	удовлетворяет иск полностью либо частично;</a:t>
            </a:r>
          </a:p>
          <a:p>
            <a:pPr marL="914400" indent="-914400" algn="just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AutoNum type="arabicPeriod" startAt="2"/>
            </a:pPr>
            <a:r>
              <a:rPr lang="ru-RU" sz="4000" dirty="0" smtClean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отказывает в удовлетворении гражданского иска;</a:t>
            </a:r>
          </a:p>
          <a:p>
            <a:pPr marL="914400" indent="-914400" algn="just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AutoNum type="arabicPeriod" startAt="2"/>
            </a:pPr>
            <a:r>
              <a:rPr lang="ru-RU" sz="4000" dirty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признает за гражданским истцом право на удовлетворение иска и передает вопрос о его размерах на рассмотрение в порядке гражданского </a:t>
            </a:r>
            <a:r>
              <a:rPr lang="ru-RU" sz="4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судопроизводства</a:t>
            </a:r>
            <a:endParaRPr lang="ru-RU" sz="40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343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1800" y="188916"/>
            <a:ext cx="11135784" cy="2232025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sz="4800" b="0" dirty="0" smtClean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Решения суда по гражданскому иску при постановлении оправдательного приговора (ст.155 УПК)</a:t>
            </a:r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448736" y="2843213"/>
            <a:ext cx="11408833" cy="18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3675" indent="-193675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sz="5400" dirty="0" smtClean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1) отказывает в удовлетворении иска </a:t>
            </a:r>
          </a:p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</a:pPr>
            <a:r>
              <a:rPr lang="ru-RU" sz="5400" dirty="0" smtClean="0">
                <a:solidFill>
                  <a:srgbClr val="00002A"/>
                </a:solidFill>
                <a:latin typeface="Times New Roman" pitchFamily="18" charset="0"/>
                <a:cs typeface="Times New Roman" pitchFamily="18" charset="0"/>
              </a:rPr>
              <a:t>2) оставляет иск без рассмотрения  </a:t>
            </a:r>
          </a:p>
        </p:txBody>
      </p:sp>
    </p:spTree>
    <p:extLst>
      <p:ext uri="{BB962C8B-B14F-4D97-AF65-F5344CB8AC3E}">
        <p14:creationId xmlns:p14="http://schemas.microsoft.com/office/powerpoint/2010/main" val="64876952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33375"/>
            <a:ext cx="10972800" cy="57927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Глава 17. Гражданский иск.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 err="1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Ст.ст</a:t>
            </a:r>
            <a:r>
              <a:rPr lang="ru-RU" sz="40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. 148-157 УПК.</a:t>
            </a:r>
          </a:p>
        </p:txBody>
      </p:sp>
    </p:spTree>
    <p:extLst>
      <p:ext uri="{BB962C8B-B14F-4D97-AF65-F5344CB8AC3E}">
        <p14:creationId xmlns:p14="http://schemas.microsoft.com/office/powerpoint/2010/main" val="32472242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Способы возмещения вреда, причиненного преступлением</a:t>
            </a:r>
            <a:r>
              <a:rPr lang="ru-RU" sz="4000" dirty="0" smtClean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319" y="1768479"/>
            <a:ext cx="11122926" cy="4523140"/>
          </a:xfrm>
        </p:spPr>
        <p:txBody>
          <a:bodyPr/>
          <a:lstStyle/>
          <a:p>
            <a:pPr marL="742950" indent="-742950" eaLnBrk="1" hangingPunct="1">
              <a:buClrTx/>
              <a:buFont typeface="Wingdings" pitchFamily="2" charset="2"/>
              <a:buAutoNum type="arabicPeriod"/>
              <a:defRPr/>
            </a:pPr>
            <a:endParaRPr lang="ru-RU" sz="4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eaLnBrk="1" hangingPunct="1">
              <a:buClrTx/>
              <a:buFont typeface="Wingdings" pitchFamily="2" charset="2"/>
              <a:buAutoNum type="arabicPeriod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Уголовно-процессуальная реституция.</a:t>
            </a:r>
          </a:p>
          <a:p>
            <a:pPr marL="742950" indent="-742950" eaLnBrk="1" hangingPunct="1">
              <a:buClrTx/>
              <a:buFont typeface="Wingdings" pitchFamily="2" charset="2"/>
              <a:buAutoNum type="arabicPeriod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Добровольное возмещение вреда.</a:t>
            </a:r>
          </a:p>
          <a:p>
            <a:pPr marL="742950" indent="-742950" eaLnBrk="1" hangingPunct="1">
              <a:buClrTx/>
              <a:buFont typeface="Wingdings" pitchFamily="2" charset="2"/>
              <a:buAutoNum type="arabicPeriod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Возмещение вреда по инициативе суда.</a:t>
            </a:r>
          </a:p>
          <a:p>
            <a:pPr marL="742950" indent="-742950" eaLnBrk="1" hangingPunct="1">
              <a:buClrTx/>
              <a:buFont typeface="Wingdings" pitchFamily="2" charset="2"/>
              <a:buAutoNum type="arabicPeriod"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Гражданский иск.</a:t>
            </a:r>
          </a:p>
        </p:txBody>
      </p:sp>
    </p:spTree>
    <p:extLst>
      <p:ext uri="{BB962C8B-B14F-4D97-AF65-F5344CB8AC3E}">
        <p14:creationId xmlns:p14="http://schemas.microsoft.com/office/powerpoint/2010/main" val="16436769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Однако и все это не гарантирует возмещение вреда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68478"/>
            <a:ext cx="12192000" cy="5089525"/>
          </a:xfrm>
        </p:spPr>
        <p:txBody>
          <a:bodyPr/>
          <a:lstStyle/>
          <a:p>
            <a:pPr marL="742950" indent="-742950" algn="ctr"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Для решения проблемы обычно предлагаются 2 пути: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5193" y="3857628"/>
            <a:ext cx="5048249" cy="19288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Расширение сети добровольного и обязательного страхования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77001" y="3857628"/>
            <a:ext cx="5048251" cy="1928813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Компенсация вреда из специально созданных фондов</a:t>
            </a:r>
          </a:p>
        </p:txBody>
      </p:sp>
      <p:cxnSp>
        <p:nvCxnSpPr>
          <p:cNvPr id="7" name="Прямая со стрелкой 6"/>
          <p:cNvCxnSpPr>
            <a:endCxn id="4" idx="0"/>
          </p:cNvCxnSpPr>
          <p:nvPr/>
        </p:nvCxnSpPr>
        <p:spPr>
          <a:xfrm rot="10800000" flipV="1">
            <a:off x="2998259" y="3000375"/>
            <a:ext cx="2906183" cy="8572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5" idx="0"/>
          </p:cNvCxnSpPr>
          <p:nvPr/>
        </p:nvCxnSpPr>
        <p:spPr>
          <a:xfrm>
            <a:off x="6000753" y="3000375"/>
            <a:ext cx="3001433" cy="8572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1979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2" y="0"/>
            <a:ext cx="6286500" cy="68580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 РБ в 1999 году введено обязательное страхование гражданской ответственности владельцев транспортных средств. Сформирован и действует фонд защиты потерпевших в результате ДТП.</a:t>
            </a:r>
            <a:br>
              <a:rPr lang="ru-RU" sz="28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Страховому возмещению подлежит вред. Причиненный жизни, здоровью и (или) имуществу потерпевшего, включая расходы, связанные с погребением…</a:t>
            </a:r>
            <a: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2" descr="F:\Уголовныйт процесс\ТЕМА 9\страхо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9055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080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Гражданский иск в уголовном процессе рассматривается: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68475"/>
            <a:ext cx="10972800" cy="435768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sz="4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Как требование физических или юридических лиц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sz="4000" dirty="0" smtClean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Как институт уголовно-процессуального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2173858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1800" y="260350"/>
            <a:ext cx="11353800" cy="95885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70000"/>
              </a:lnSpc>
              <a:defRPr/>
            </a:pPr>
            <a:r>
              <a:rPr lang="ru-RU" sz="4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Гражданский иск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448736" y="1341440"/>
            <a:ext cx="11179157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000514"/>
                </a:solidFill>
                <a:latin typeface="Times New Roman" pitchFamily="18" charset="0"/>
                <a:cs typeface="Times New Roman" pitchFamily="18" charset="0"/>
              </a:rPr>
              <a:t>это требование физического или юридического лица, а также прокурора о возмещении (компенсации) вреда, причиненного непосредственно преступлением или обществен-но опасным деянием невменяемого.</a:t>
            </a:r>
          </a:p>
        </p:txBody>
      </p:sp>
    </p:spTree>
    <p:extLst>
      <p:ext uri="{BB962C8B-B14F-4D97-AF65-F5344CB8AC3E}">
        <p14:creationId xmlns:p14="http://schemas.microsoft.com/office/powerpoint/2010/main" val="24580720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autoUpdateAnimBg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1518</Words>
  <Application>Microsoft Office PowerPoint</Application>
  <PresentationFormat>Произвольный</PresentationFormat>
  <Paragraphs>127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Течение</vt:lpstr>
      <vt:lpstr>Презентация PowerPoint</vt:lpstr>
      <vt:lpstr>Презентация PowerPoint</vt:lpstr>
      <vt:lpstr>Литература:</vt:lpstr>
      <vt:lpstr>Презентация PowerPoint</vt:lpstr>
      <vt:lpstr> Способы возмещения вреда, причиненного преступлением:</vt:lpstr>
      <vt:lpstr>Однако и все это не гарантирует возмещение вреда</vt:lpstr>
      <vt:lpstr>     В РБ в 1999 году введено обязательное страхование гражданской ответственности владельцев транспортных средств. Сформирован и действует фонд защиты потерпевших в результате ДТП.  Страховому возмещению подлежит вред. Причиненный жизни, здоровью и (или) имуществу потерпевшего, включая расходы, связанные с погребением…  </vt:lpstr>
      <vt:lpstr> Гражданский иск в уголовном процессе рассматривается:</vt:lpstr>
      <vt:lpstr>Гражданский иск</vt:lpstr>
      <vt:lpstr>Гражданский иск – (как институт уголовно-процессуального права)</vt:lpstr>
      <vt:lpstr>Презентация PowerPoint</vt:lpstr>
      <vt:lpstr> Имущественный вред</vt:lpstr>
      <vt:lpstr> Физический вред</vt:lpstr>
      <vt:lpstr> Моральный вред </vt:lpstr>
      <vt:lpstr>Особенности гражданского иска</vt:lpstr>
      <vt:lpstr>Значение гражданского иска</vt:lpstr>
      <vt:lpstr>Презентация PowerPoint</vt:lpstr>
      <vt:lpstr>Основания гражданского иска</vt:lpstr>
      <vt:lpstr>Презентация PowerPoint</vt:lpstr>
      <vt:lpstr>Презентация PowerPoint</vt:lpstr>
      <vt:lpstr>Презентация PowerPoint</vt:lpstr>
      <vt:lpstr> В исковом заявлении или протоколе устного заявления должно содержаться: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Меры по обеспечению гражданского иска</vt:lpstr>
      <vt:lpstr>Презентация PowerPoint</vt:lpstr>
      <vt:lpstr>Презентация PowerPoint</vt:lpstr>
      <vt:lpstr>Презентация PowerPoint</vt:lpstr>
      <vt:lpstr>Решение суда по иску при постановлении обвинительного приговора (ст.155 УПК)</vt:lpstr>
      <vt:lpstr>Решения суда по гражданскому иску при постановлении оправдательного приговора (ст.155 УПК)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Сташкевич</dc:creator>
  <cp:lastModifiedBy>Левченкова А.Ю.</cp:lastModifiedBy>
  <cp:revision>23</cp:revision>
  <dcterms:created xsi:type="dcterms:W3CDTF">2022-12-16T07:17:24Z</dcterms:created>
  <dcterms:modified xsi:type="dcterms:W3CDTF">2023-09-12T18:23:54Z</dcterms:modified>
</cp:coreProperties>
</file>