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8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81" r:id="rId23"/>
    <p:sldId id="278" r:id="rId24"/>
    <p:sldId id="282" r:id="rId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402" y="-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E4240C-CC95-4C2F-A97A-6FA2B12A9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1C772C1-4678-4CFB-A74B-B2638BE83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F707CE-0AB0-44B8-969D-7125DBAD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B9C34BB-3D01-4E25-A4F2-E80D1A0E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FD3A2D-DC28-4C07-A937-55D5676B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581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773597-1F32-4698-9BDE-8E631F7A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F472DA1-11B8-4739-8E24-E2F0F8162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BD0A6A-39E8-49C2-AFF4-C7AFF64E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5E0812-8B5D-4670-854B-38BF050F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9AD31C-2096-4F6F-B4F3-FB90865C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072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9976321-285C-4582-9891-31AB5CD52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6E10EEE-F370-4BED-B541-03B70B10A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BA45FB-8304-490A-B959-395281CC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65406C7-4F9A-4609-A7DE-74D0158B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D2DD6-53DC-4FF2-A92F-9697BB3A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017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074"/>
          <p:cNvSpPr>
            <a:spLocks noChangeArrowheads="1"/>
          </p:cNvSpPr>
          <p:nvPr/>
        </p:nvSpPr>
        <p:spPr bwMode="invGray">
          <a:xfrm>
            <a:off x="11745384" y="0"/>
            <a:ext cx="446616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40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5" name="Freeform 3075"/>
          <p:cNvSpPr>
            <a:spLocks/>
          </p:cNvSpPr>
          <p:nvPr/>
        </p:nvSpPr>
        <p:spPr bwMode="white">
          <a:xfrm>
            <a:off x="-12700" y="4489450"/>
            <a:ext cx="7672917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6" name="Freeform 3076"/>
          <p:cNvSpPr>
            <a:spLocks/>
          </p:cNvSpPr>
          <p:nvPr/>
        </p:nvSpPr>
        <p:spPr bwMode="white">
          <a:xfrm>
            <a:off x="1" y="3817939"/>
            <a:ext cx="10886017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7" name="Freeform 3077"/>
          <p:cNvSpPr>
            <a:spLocks/>
          </p:cNvSpPr>
          <p:nvPr/>
        </p:nvSpPr>
        <p:spPr bwMode="white">
          <a:xfrm>
            <a:off x="0" y="3146425"/>
            <a:ext cx="12192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8" name="Freeform 3078"/>
          <p:cNvSpPr>
            <a:spLocks/>
          </p:cNvSpPr>
          <p:nvPr/>
        </p:nvSpPr>
        <p:spPr bwMode="white">
          <a:xfrm>
            <a:off x="0" y="2460625"/>
            <a:ext cx="12192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9" name="Freeform 3079"/>
          <p:cNvSpPr>
            <a:spLocks/>
          </p:cNvSpPr>
          <p:nvPr/>
        </p:nvSpPr>
        <p:spPr bwMode="white">
          <a:xfrm>
            <a:off x="0" y="1793876"/>
            <a:ext cx="12192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0" name="Freeform 3080"/>
          <p:cNvSpPr>
            <a:spLocks/>
          </p:cNvSpPr>
          <p:nvPr/>
        </p:nvSpPr>
        <p:spPr bwMode="white">
          <a:xfrm>
            <a:off x="0" y="-20638"/>
            <a:ext cx="12192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1" name="Freeform 3081"/>
          <p:cNvSpPr>
            <a:spLocks/>
          </p:cNvSpPr>
          <p:nvPr/>
        </p:nvSpPr>
        <p:spPr bwMode="white">
          <a:xfrm>
            <a:off x="0" y="-20638"/>
            <a:ext cx="11184467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2" name="Freeform 3082"/>
          <p:cNvSpPr>
            <a:spLocks/>
          </p:cNvSpPr>
          <p:nvPr/>
        </p:nvSpPr>
        <p:spPr bwMode="white">
          <a:xfrm>
            <a:off x="0" y="-20638"/>
            <a:ext cx="6104467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45419" name="Rectangle 3083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Щелчок правит образец заголовка</a:t>
            </a:r>
          </a:p>
        </p:txBody>
      </p:sp>
      <p:sp>
        <p:nvSpPr>
          <p:cNvPr id="145420" name="Rectangle 308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Щелчок правит образец подзаголовка</a:t>
            </a:r>
          </a:p>
        </p:txBody>
      </p:sp>
      <p:sp>
        <p:nvSpPr>
          <p:cNvPr id="13" name="Rectangle 308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Rectangle 308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Rectangle 308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FAAD5-50C5-411C-849B-6A6B11C924D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117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B201F-4E9E-4CDE-87C5-E0E4120B9E3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26286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D2E5D-1C23-4E7C-8173-F816B5D8D99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13559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8B574-AA74-486F-A617-6C1AF46C965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44756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0186-B732-496E-A86C-EFB0D9D5994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60350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9434F-FB1B-491A-BAE3-34F5179056D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5685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FD6FA-B3C0-44B8-BC8E-EB5F4AC7CDF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60686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2FC3D-90F2-41A2-A9DC-FA591545B08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88458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729593-A4E1-4D75-BC7F-54CB5BC8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9F4842-5152-44E6-8054-9982A1C17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19D1E2E-16C2-42B2-8EAB-66A45B17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A73875D-CFAE-4977-A36B-0A3ED835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F49FECA-C5CE-48F7-A602-3D7114F1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139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99F09-DBBD-4AD2-9F9E-185FABDA16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4853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30188-6E84-4419-9929-021000BC105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42721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581AB-712D-452B-B587-98340444076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1775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C5DAC4-711D-4B58-B188-C5D0D109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531BE9-4B75-4A38-A0E5-CF0553FE0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3AF353F-B806-4CC6-A5EA-433F171B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047749-AEAE-48F5-AD82-22CAF9C2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96AF2C-0E3C-42C8-A969-F167C754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542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BC0430-372C-4C7E-BE54-E85DA239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DAC72A0-4556-42F6-BEF0-5E2057D13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AAE37C9-C884-4CEF-B69A-A559DC28D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C98B30B-D9D5-4F89-9937-EAA7511C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F382B91-C5E0-4CA5-89D7-498980D3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0ED0975-462A-4CAC-ABB1-27A6FB93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96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CD0512-D327-4F96-9525-59E11D6C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C0D12CF-6C2C-4240-9BD3-C878782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97A65F9-23AF-4E1C-9ED3-28AE3F66F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12A5D67-C142-4AD2-9A84-5AF97D269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23DBDE4-8377-4EE7-B840-01B95E8E3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F96A42E-F827-483E-90B6-4DE74082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E0F88BB-2AD2-4ACF-BDDC-2A277A31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F729EA2-6630-4261-9A5C-65C495DF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443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42ACA8-70DE-405E-9121-76165EA4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04EC39F-DFFB-41CA-B31A-5A75DCF7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C21B2EF-525A-4DB2-A2C6-8A3EF050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AB6A6F3-ACF4-4598-82CD-FB980360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138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12FDA40-F20F-4B48-A9CD-7F94DF7E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BC2ED1-D74F-4B44-A842-2068AEA3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F932609-DD06-4387-AB9A-B7791C90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827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EEEF12-86CF-4A27-9079-0BBD61BC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0B4B339-2111-48A3-8899-C5C6F5BA7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32EFAF5-4774-4B19-9A8C-9CC153890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997F2F-BBE1-4675-B31E-7EBD04D4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D07FB2B-CC03-42CD-8A51-47919F3D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28C1337-6593-4609-A6DC-FC582ABD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924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D15B6D-0428-4E8D-B8A8-CD92821A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6745572-8A72-4DEC-8B33-EB534E8D5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B2F0EC1-F192-42AD-8F2E-255F263A9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50FC694-C894-4F3D-ADC1-A62C365A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0698B4-821D-425F-993C-03DCCF43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67ED75-FE03-4DC3-8B8C-7F90132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95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6D0645-0B42-44B8-BA60-62CC2ACD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DC55ACB-1FDD-4AB8-A7DD-218B3EFBB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A1BB73-DB9D-477E-9644-6B1191A94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781B-4A78-4975-BC09-4D71B78225FE}" type="datetimeFigureOut">
              <a:rPr lang="x-none" smtClean="0"/>
              <a:t>12.09.2023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42026D-785B-4679-B89C-5CEB909EA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341AB2B-D4C0-4093-AC8B-ACF212EA1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629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invGray">
          <a:xfrm>
            <a:off x="11745384" y="0"/>
            <a:ext cx="446616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540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027" name="Freeform 3"/>
          <p:cNvSpPr>
            <a:spLocks/>
          </p:cNvSpPr>
          <p:nvPr/>
        </p:nvSpPr>
        <p:spPr bwMode="white">
          <a:xfrm>
            <a:off x="-12700" y="4489450"/>
            <a:ext cx="7672917" cy="2368550"/>
          </a:xfrm>
          <a:custGeom>
            <a:avLst/>
            <a:gdLst>
              <a:gd name="T0" fmla="*/ 0 w 3625"/>
              <a:gd name="T1" fmla="*/ 2147483647 h 1492"/>
              <a:gd name="T2" fmla="*/ 0 w 3625"/>
              <a:gd name="T3" fmla="*/ 0 h 1492"/>
              <a:gd name="T4" fmla="*/ 2147483647 w 3625"/>
              <a:gd name="T5" fmla="*/ 2147483647 h 1492"/>
              <a:gd name="T6" fmla="*/ 2147483647 w 3625"/>
              <a:gd name="T7" fmla="*/ 2147483647 h 1492"/>
              <a:gd name="T8" fmla="*/ 2147483647 w 3625"/>
              <a:gd name="T9" fmla="*/ 2147483647 h 1492"/>
              <a:gd name="T10" fmla="*/ 2147483647 w 3625"/>
              <a:gd name="T11" fmla="*/ 2147483647 h 1492"/>
              <a:gd name="T12" fmla="*/ 2147483647 w 3625"/>
              <a:gd name="T13" fmla="*/ 2147483647 h 1492"/>
              <a:gd name="T14" fmla="*/ 2147483647 w 3625"/>
              <a:gd name="T15" fmla="*/ 2147483647 h 1492"/>
              <a:gd name="T16" fmla="*/ 2147483647 w 3625"/>
              <a:gd name="T17" fmla="*/ 2147483647 h 1492"/>
              <a:gd name="T18" fmla="*/ 2147483647 w 3625"/>
              <a:gd name="T19" fmla="*/ 2147483647 h 1492"/>
              <a:gd name="T20" fmla="*/ 2147483647 w 3625"/>
              <a:gd name="T21" fmla="*/ 2147483647 h 1492"/>
              <a:gd name="T22" fmla="*/ 2147483647 w 3625"/>
              <a:gd name="T23" fmla="*/ 2147483647 h 1492"/>
              <a:gd name="T24" fmla="*/ 2147483647 w 3625"/>
              <a:gd name="T25" fmla="*/ 2147483647 h 1492"/>
              <a:gd name="T26" fmla="*/ 2147483647 w 3625"/>
              <a:gd name="T27" fmla="*/ 2147483647 h 1492"/>
              <a:gd name="T28" fmla="*/ 2147483647 w 3625"/>
              <a:gd name="T29" fmla="*/ 2147483647 h 1492"/>
              <a:gd name="T30" fmla="*/ 2147483647 w 3625"/>
              <a:gd name="T31" fmla="*/ 2147483647 h 1492"/>
              <a:gd name="T32" fmla="*/ 2147483647 w 3625"/>
              <a:gd name="T33" fmla="*/ 2147483647 h 1492"/>
              <a:gd name="T34" fmla="*/ 2147483647 w 3625"/>
              <a:gd name="T35" fmla="*/ 2147483647 h 1492"/>
              <a:gd name="T36" fmla="*/ 2147483647 w 3625"/>
              <a:gd name="T37" fmla="*/ 2147483647 h 1492"/>
              <a:gd name="T38" fmla="*/ 2147483647 w 3625"/>
              <a:gd name="T39" fmla="*/ 2147483647 h 1492"/>
              <a:gd name="T40" fmla="*/ 2147483647 w 3625"/>
              <a:gd name="T41" fmla="*/ 2147483647 h 1492"/>
              <a:gd name="T42" fmla="*/ 2147483647 w 3625"/>
              <a:gd name="T43" fmla="*/ 2147483647 h 1492"/>
              <a:gd name="T44" fmla="*/ 2147483647 w 3625"/>
              <a:gd name="T45" fmla="*/ 2147483647 h 1492"/>
              <a:gd name="T46" fmla="*/ 2147483647 w 3625"/>
              <a:gd name="T47" fmla="*/ 2147483647 h 1492"/>
              <a:gd name="T48" fmla="*/ 2147483647 w 3625"/>
              <a:gd name="T49" fmla="*/ 2147483647 h 1492"/>
              <a:gd name="T50" fmla="*/ 2147483647 w 3625"/>
              <a:gd name="T51" fmla="*/ 2147483647 h 1492"/>
              <a:gd name="T52" fmla="*/ 0 w 3625"/>
              <a:gd name="T53" fmla="*/ 2147483647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white">
          <a:xfrm>
            <a:off x="1" y="3817939"/>
            <a:ext cx="10886017" cy="3019425"/>
          </a:xfrm>
          <a:custGeom>
            <a:avLst/>
            <a:gdLst>
              <a:gd name="T0" fmla="*/ 2147483647 w 5143"/>
              <a:gd name="T1" fmla="*/ 2147483647 h 1902"/>
              <a:gd name="T2" fmla="*/ 2147483647 w 5143"/>
              <a:gd name="T3" fmla="*/ 2147483647 h 1902"/>
              <a:gd name="T4" fmla="*/ 2147483647 w 5143"/>
              <a:gd name="T5" fmla="*/ 2147483647 h 1902"/>
              <a:gd name="T6" fmla="*/ 2147483647 w 5143"/>
              <a:gd name="T7" fmla="*/ 2147483647 h 1902"/>
              <a:gd name="T8" fmla="*/ 2147483647 w 5143"/>
              <a:gd name="T9" fmla="*/ 2147483647 h 1902"/>
              <a:gd name="T10" fmla="*/ 2147483647 w 5143"/>
              <a:gd name="T11" fmla="*/ 2147483647 h 1902"/>
              <a:gd name="T12" fmla="*/ 2147483647 w 5143"/>
              <a:gd name="T13" fmla="*/ 2147483647 h 1902"/>
              <a:gd name="T14" fmla="*/ 2147483647 w 5143"/>
              <a:gd name="T15" fmla="*/ 2147483647 h 1902"/>
              <a:gd name="T16" fmla="*/ 2147483647 w 5143"/>
              <a:gd name="T17" fmla="*/ 2147483647 h 1902"/>
              <a:gd name="T18" fmla="*/ 2147483647 w 5143"/>
              <a:gd name="T19" fmla="*/ 2147483647 h 1902"/>
              <a:gd name="T20" fmla="*/ 2147483647 w 5143"/>
              <a:gd name="T21" fmla="*/ 2147483647 h 1902"/>
              <a:gd name="T22" fmla="*/ 0 w 5143"/>
              <a:gd name="T23" fmla="*/ 0 h 1902"/>
              <a:gd name="T24" fmla="*/ 0 w 5143"/>
              <a:gd name="T25" fmla="*/ 2147483647 h 1902"/>
              <a:gd name="T26" fmla="*/ 0 w 5143"/>
              <a:gd name="T27" fmla="*/ 2147483647 h 1902"/>
              <a:gd name="T28" fmla="*/ 0 w 5143"/>
              <a:gd name="T29" fmla="*/ 2147483647 h 1902"/>
              <a:gd name="T30" fmla="*/ 0 w 5143"/>
              <a:gd name="T31" fmla="*/ 2147483647 h 1902"/>
              <a:gd name="T32" fmla="*/ 2147483647 w 5143"/>
              <a:gd name="T33" fmla="*/ 2147483647 h 1902"/>
              <a:gd name="T34" fmla="*/ 2147483647 w 5143"/>
              <a:gd name="T35" fmla="*/ 2147483647 h 1902"/>
              <a:gd name="T36" fmla="*/ 2147483647 w 5143"/>
              <a:gd name="T37" fmla="*/ 2147483647 h 1902"/>
              <a:gd name="T38" fmla="*/ 2147483647 w 5143"/>
              <a:gd name="T39" fmla="*/ 2147483647 h 1902"/>
              <a:gd name="T40" fmla="*/ 2147483647 w 5143"/>
              <a:gd name="T41" fmla="*/ 2147483647 h 1902"/>
              <a:gd name="T42" fmla="*/ 2147483647 w 5143"/>
              <a:gd name="T43" fmla="*/ 2147483647 h 1902"/>
              <a:gd name="T44" fmla="*/ 2147483647 w 5143"/>
              <a:gd name="T45" fmla="*/ 2147483647 h 1902"/>
              <a:gd name="T46" fmla="*/ 2147483647 w 5143"/>
              <a:gd name="T47" fmla="*/ 2147483647 h 1902"/>
              <a:gd name="T48" fmla="*/ 2147483647 w 5143"/>
              <a:gd name="T49" fmla="*/ 2147483647 h 1902"/>
              <a:gd name="T50" fmla="*/ 2147483647 w 5143"/>
              <a:gd name="T51" fmla="*/ 2147483647 h 1902"/>
              <a:gd name="T52" fmla="*/ 2147483647 w 5143"/>
              <a:gd name="T53" fmla="*/ 2147483647 h 1902"/>
              <a:gd name="T54" fmla="*/ 2147483647 w 5143"/>
              <a:gd name="T55" fmla="*/ 2147483647 h 1902"/>
              <a:gd name="T56" fmla="*/ 2147483647 w 5143"/>
              <a:gd name="T57" fmla="*/ 2147483647 h 1902"/>
              <a:gd name="T58" fmla="*/ 2147483647 w 5143"/>
              <a:gd name="T59" fmla="*/ 2147483647 h 1902"/>
              <a:gd name="T60" fmla="*/ 2147483647 w 5143"/>
              <a:gd name="T61" fmla="*/ 2147483647 h 1902"/>
              <a:gd name="T62" fmla="*/ 2147483647 w 5143"/>
              <a:gd name="T63" fmla="*/ 2147483647 h 1902"/>
              <a:gd name="T64" fmla="*/ 2147483647 w 5143"/>
              <a:gd name="T65" fmla="*/ 2147483647 h 1902"/>
              <a:gd name="T66" fmla="*/ 2147483647 w 5143"/>
              <a:gd name="T67" fmla="*/ 2147483647 h 1902"/>
              <a:gd name="T68" fmla="*/ 2147483647 w 5143"/>
              <a:gd name="T69" fmla="*/ 2147483647 h 1902"/>
              <a:gd name="T70" fmla="*/ 2147483647 w 5143"/>
              <a:gd name="T71" fmla="*/ 2147483647 h 1902"/>
              <a:gd name="T72" fmla="*/ 2147483647 w 5143"/>
              <a:gd name="T73" fmla="*/ 2147483647 h 1902"/>
              <a:gd name="T74" fmla="*/ 2147483647 w 5143"/>
              <a:gd name="T75" fmla="*/ 2147483647 h 1902"/>
              <a:gd name="T76" fmla="*/ 2147483647 w 5143"/>
              <a:gd name="T77" fmla="*/ 2147483647 h 1902"/>
              <a:gd name="T78" fmla="*/ 2147483647 w 5143"/>
              <a:gd name="T79" fmla="*/ 2147483647 h 1902"/>
              <a:gd name="T80" fmla="*/ 2147483647 w 5143"/>
              <a:gd name="T81" fmla="*/ 2147483647 h 1902"/>
              <a:gd name="T82" fmla="*/ 2147483647 w 5143"/>
              <a:gd name="T83" fmla="*/ 2147483647 h 1902"/>
              <a:gd name="T84" fmla="*/ 2147483647 w 5143"/>
              <a:gd name="T85" fmla="*/ 2147483647 h 1902"/>
              <a:gd name="T86" fmla="*/ 2147483647 w 5143"/>
              <a:gd name="T87" fmla="*/ 2147483647 h 1902"/>
              <a:gd name="T88" fmla="*/ 2147483647 w 5143"/>
              <a:gd name="T89" fmla="*/ 2147483647 h 1902"/>
              <a:gd name="T90" fmla="*/ 2147483647 w 5143"/>
              <a:gd name="T91" fmla="*/ 2147483647 h 1902"/>
              <a:gd name="T92" fmla="*/ 2147483647 w 5143"/>
              <a:gd name="T93" fmla="*/ 2147483647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029" name="Freeform 5"/>
          <p:cNvSpPr>
            <a:spLocks/>
          </p:cNvSpPr>
          <p:nvPr/>
        </p:nvSpPr>
        <p:spPr bwMode="white">
          <a:xfrm>
            <a:off x="0" y="3146425"/>
            <a:ext cx="12192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2147483647 h 2325"/>
              <a:gd name="T4" fmla="*/ 2147483647 w 5760"/>
              <a:gd name="T5" fmla="*/ 2147483647 h 2325"/>
              <a:gd name="T6" fmla="*/ 2147483647 w 5760"/>
              <a:gd name="T7" fmla="*/ 2147483647 h 2325"/>
              <a:gd name="T8" fmla="*/ 2147483647 w 5760"/>
              <a:gd name="T9" fmla="*/ 2147483647 h 2325"/>
              <a:gd name="T10" fmla="*/ 2147483647 w 5760"/>
              <a:gd name="T11" fmla="*/ 2147483647 h 2325"/>
              <a:gd name="T12" fmla="*/ 2147483647 w 5760"/>
              <a:gd name="T13" fmla="*/ 2147483647 h 2325"/>
              <a:gd name="T14" fmla="*/ 2147483647 w 5760"/>
              <a:gd name="T15" fmla="*/ 2147483647 h 2325"/>
              <a:gd name="T16" fmla="*/ 2147483647 w 5760"/>
              <a:gd name="T17" fmla="*/ 2147483647 h 2325"/>
              <a:gd name="T18" fmla="*/ 2147483647 w 5760"/>
              <a:gd name="T19" fmla="*/ 2147483647 h 2325"/>
              <a:gd name="T20" fmla="*/ 2147483647 w 5760"/>
              <a:gd name="T21" fmla="*/ 2147483647 h 2325"/>
              <a:gd name="T22" fmla="*/ 2147483647 w 5760"/>
              <a:gd name="T23" fmla="*/ 2147483647 h 2325"/>
              <a:gd name="T24" fmla="*/ 2147483647 w 5760"/>
              <a:gd name="T25" fmla="*/ 2147483647 h 2325"/>
              <a:gd name="T26" fmla="*/ 2147483647 w 5760"/>
              <a:gd name="T27" fmla="*/ 2147483647 h 2325"/>
              <a:gd name="T28" fmla="*/ 2147483647 w 5760"/>
              <a:gd name="T29" fmla="*/ 2147483647 h 2325"/>
              <a:gd name="T30" fmla="*/ 2147483647 w 5760"/>
              <a:gd name="T31" fmla="*/ 2147483647 h 2325"/>
              <a:gd name="T32" fmla="*/ 2147483647 w 5760"/>
              <a:gd name="T33" fmla="*/ 2147483647 h 2325"/>
              <a:gd name="T34" fmla="*/ 2147483647 w 5760"/>
              <a:gd name="T35" fmla="*/ 2147483647 h 2325"/>
              <a:gd name="T36" fmla="*/ 2147483647 w 5760"/>
              <a:gd name="T37" fmla="*/ 2147483647 h 2325"/>
              <a:gd name="T38" fmla="*/ 2147483647 w 5760"/>
              <a:gd name="T39" fmla="*/ 2147483647 h 2325"/>
              <a:gd name="T40" fmla="*/ 2147483647 w 5760"/>
              <a:gd name="T41" fmla="*/ 2147483647 h 2325"/>
              <a:gd name="T42" fmla="*/ 2147483647 w 5760"/>
              <a:gd name="T43" fmla="*/ 2147483647 h 2325"/>
              <a:gd name="T44" fmla="*/ 2147483647 w 5760"/>
              <a:gd name="T45" fmla="*/ 2147483647 h 2325"/>
              <a:gd name="T46" fmla="*/ 2147483647 w 5760"/>
              <a:gd name="T47" fmla="*/ 2147483647 h 2325"/>
              <a:gd name="T48" fmla="*/ 2147483647 w 5760"/>
              <a:gd name="T49" fmla="*/ 2147483647 h 2325"/>
              <a:gd name="T50" fmla="*/ 2147483647 w 5760"/>
              <a:gd name="T51" fmla="*/ 2147483647 h 2325"/>
              <a:gd name="T52" fmla="*/ 2147483647 w 5760"/>
              <a:gd name="T53" fmla="*/ 2147483647 h 2325"/>
              <a:gd name="T54" fmla="*/ 2147483647 w 5760"/>
              <a:gd name="T55" fmla="*/ 2147483647 h 2325"/>
              <a:gd name="T56" fmla="*/ 2147483647 w 5760"/>
              <a:gd name="T57" fmla="*/ 2147483647 h 2325"/>
              <a:gd name="T58" fmla="*/ 2147483647 w 5760"/>
              <a:gd name="T59" fmla="*/ 2147483647 h 2325"/>
              <a:gd name="T60" fmla="*/ 2147483647 w 5760"/>
              <a:gd name="T61" fmla="*/ 2147483647 h 2325"/>
              <a:gd name="T62" fmla="*/ 2147483647 w 5760"/>
              <a:gd name="T63" fmla="*/ 2147483647 h 2325"/>
              <a:gd name="T64" fmla="*/ 2147483647 w 5760"/>
              <a:gd name="T65" fmla="*/ 2147483647 h 2325"/>
              <a:gd name="T66" fmla="*/ 2147483647 w 5760"/>
              <a:gd name="T67" fmla="*/ 2147483647 h 2325"/>
              <a:gd name="T68" fmla="*/ 2147483647 w 5760"/>
              <a:gd name="T69" fmla="*/ 2147483647 h 2325"/>
              <a:gd name="T70" fmla="*/ 2147483647 w 5760"/>
              <a:gd name="T71" fmla="*/ 2147483647 h 2325"/>
              <a:gd name="T72" fmla="*/ 2147483647 w 5760"/>
              <a:gd name="T73" fmla="*/ 2147483647 h 2325"/>
              <a:gd name="T74" fmla="*/ 2147483647 w 5760"/>
              <a:gd name="T75" fmla="*/ 2147483647 h 2325"/>
              <a:gd name="T76" fmla="*/ 2147483647 w 5760"/>
              <a:gd name="T77" fmla="*/ 2147483647 h 2325"/>
              <a:gd name="T78" fmla="*/ 2147483647 w 5760"/>
              <a:gd name="T79" fmla="*/ 2147483647 h 2325"/>
              <a:gd name="T80" fmla="*/ 2147483647 w 5760"/>
              <a:gd name="T81" fmla="*/ 2147483647 h 2325"/>
              <a:gd name="T82" fmla="*/ 2147483647 w 5760"/>
              <a:gd name="T83" fmla="*/ 2147483647 h 2325"/>
              <a:gd name="T84" fmla="*/ 2147483647 w 5760"/>
              <a:gd name="T85" fmla="*/ 2147483647 h 2325"/>
              <a:gd name="T86" fmla="*/ 2147483647 w 5760"/>
              <a:gd name="T87" fmla="*/ 2147483647 h 2325"/>
              <a:gd name="T88" fmla="*/ 2147483647 w 5760"/>
              <a:gd name="T89" fmla="*/ 2147483647 h 2325"/>
              <a:gd name="T90" fmla="*/ 2147483647 w 5760"/>
              <a:gd name="T91" fmla="*/ 2147483647 h 2325"/>
              <a:gd name="T92" fmla="*/ 2147483647 w 5760"/>
              <a:gd name="T93" fmla="*/ 2147483647 h 2325"/>
              <a:gd name="T94" fmla="*/ 2147483647 w 5760"/>
              <a:gd name="T95" fmla="*/ 2147483647 h 2325"/>
              <a:gd name="T96" fmla="*/ 2147483647 w 5760"/>
              <a:gd name="T97" fmla="*/ 2147483647 h 2325"/>
              <a:gd name="T98" fmla="*/ 2147483647 w 5760"/>
              <a:gd name="T99" fmla="*/ 2147483647 h 2325"/>
              <a:gd name="T100" fmla="*/ 2147483647 w 5760"/>
              <a:gd name="T101" fmla="*/ 2147483647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030" name="Freeform 6"/>
          <p:cNvSpPr>
            <a:spLocks/>
          </p:cNvSpPr>
          <p:nvPr/>
        </p:nvSpPr>
        <p:spPr bwMode="white">
          <a:xfrm>
            <a:off x="0" y="2460625"/>
            <a:ext cx="12192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2147483647 h 1573"/>
              <a:gd name="T4" fmla="*/ 2147483647 w 5760"/>
              <a:gd name="T5" fmla="*/ 2147483647 h 1573"/>
              <a:gd name="T6" fmla="*/ 2147483647 w 5760"/>
              <a:gd name="T7" fmla="*/ 2147483647 h 1573"/>
              <a:gd name="T8" fmla="*/ 2147483647 w 5760"/>
              <a:gd name="T9" fmla="*/ 2147483647 h 1573"/>
              <a:gd name="T10" fmla="*/ 2147483647 w 5760"/>
              <a:gd name="T11" fmla="*/ 2147483647 h 1573"/>
              <a:gd name="T12" fmla="*/ 2147483647 w 5760"/>
              <a:gd name="T13" fmla="*/ 2147483647 h 1573"/>
              <a:gd name="T14" fmla="*/ 2147483647 w 5760"/>
              <a:gd name="T15" fmla="*/ 2147483647 h 1573"/>
              <a:gd name="T16" fmla="*/ 2147483647 w 5760"/>
              <a:gd name="T17" fmla="*/ 2147483647 h 1573"/>
              <a:gd name="T18" fmla="*/ 2147483647 w 5760"/>
              <a:gd name="T19" fmla="*/ 2147483647 h 1573"/>
              <a:gd name="T20" fmla="*/ 2147483647 w 5760"/>
              <a:gd name="T21" fmla="*/ 2147483647 h 1573"/>
              <a:gd name="T22" fmla="*/ 2147483647 w 5760"/>
              <a:gd name="T23" fmla="*/ 2147483647 h 1573"/>
              <a:gd name="T24" fmla="*/ 2147483647 w 5760"/>
              <a:gd name="T25" fmla="*/ 2147483647 h 1573"/>
              <a:gd name="T26" fmla="*/ 2147483647 w 5760"/>
              <a:gd name="T27" fmla="*/ 2147483647 h 1573"/>
              <a:gd name="T28" fmla="*/ 2147483647 w 5760"/>
              <a:gd name="T29" fmla="*/ 2147483647 h 1573"/>
              <a:gd name="T30" fmla="*/ 2147483647 w 5760"/>
              <a:gd name="T31" fmla="*/ 2147483647 h 1573"/>
              <a:gd name="T32" fmla="*/ 2147483647 w 5760"/>
              <a:gd name="T33" fmla="*/ 2147483647 h 1573"/>
              <a:gd name="T34" fmla="*/ 2147483647 w 5760"/>
              <a:gd name="T35" fmla="*/ 2147483647 h 1573"/>
              <a:gd name="T36" fmla="*/ 2147483647 w 5760"/>
              <a:gd name="T37" fmla="*/ 2147483647 h 1573"/>
              <a:gd name="T38" fmla="*/ 2147483647 w 5760"/>
              <a:gd name="T39" fmla="*/ 2147483647 h 1573"/>
              <a:gd name="T40" fmla="*/ 2147483647 w 5760"/>
              <a:gd name="T41" fmla="*/ 2147483647 h 1573"/>
              <a:gd name="T42" fmla="*/ 2147483647 w 5760"/>
              <a:gd name="T43" fmla="*/ 2147483647 h 1573"/>
              <a:gd name="T44" fmla="*/ 2147483647 w 5760"/>
              <a:gd name="T45" fmla="*/ 2147483647 h 1573"/>
              <a:gd name="T46" fmla="*/ 2147483647 w 5760"/>
              <a:gd name="T47" fmla="*/ 2147483647 h 1573"/>
              <a:gd name="T48" fmla="*/ 2147483647 w 5760"/>
              <a:gd name="T49" fmla="*/ 2147483647 h 1573"/>
              <a:gd name="T50" fmla="*/ 2147483647 w 5760"/>
              <a:gd name="T51" fmla="*/ 2147483647 h 1573"/>
              <a:gd name="T52" fmla="*/ 2147483647 w 5760"/>
              <a:gd name="T53" fmla="*/ 2147483647 h 1573"/>
              <a:gd name="T54" fmla="*/ 2147483647 w 5760"/>
              <a:gd name="T55" fmla="*/ 2147483647 h 1573"/>
              <a:gd name="T56" fmla="*/ 2147483647 w 5760"/>
              <a:gd name="T57" fmla="*/ 2147483647 h 1573"/>
              <a:gd name="T58" fmla="*/ 2147483647 w 5760"/>
              <a:gd name="T59" fmla="*/ 2147483647 h 1573"/>
              <a:gd name="T60" fmla="*/ 2147483647 w 5760"/>
              <a:gd name="T61" fmla="*/ 2147483647 h 1573"/>
              <a:gd name="T62" fmla="*/ 2147483647 w 5760"/>
              <a:gd name="T63" fmla="*/ 2147483647 h 1573"/>
              <a:gd name="T64" fmla="*/ 2147483647 w 5760"/>
              <a:gd name="T65" fmla="*/ 2147483647 h 1573"/>
              <a:gd name="T66" fmla="*/ 2147483647 w 5760"/>
              <a:gd name="T67" fmla="*/ 2147483647 h 1573"/>
              <a:gd name="T68" fmla="*/ 2147483647 w 5760"/>
              <a:gd name="T69" fmla="*/ 2147483647 h 1573"/>
              <a:gd name="T70" fmla="*/ 2147483647 w 5760"/>
              <a:gd name="T71" fmla="*/ 2147483647 h 1573"/>
              <a:gd name="T72" fmla="*/ 2147483647 w 5760"/>
              <a:gd name="T73" fmla="*/ 2147483647 h 1573"/>
              <a:gd name="T74" fmla="*/ 2147483647 w 5760"/>
              <a:gd name="T75" fmla="*/ 2147483647 h 1573"/>
              <a:gd name="T76" fmla="*/ 2147483647 w 5760"/>
              <a:gd name="T77" fmla="*/ 2147483647 h 1573"/>
              <a:gd name="T78" fmla="*/ 2147483647 w 5760"/>
              <a:gd name="T79" fmla="*/ 2147483647 h 1573"/>
              <a:gd name="T80" fmla="*/ 2147483647 w 5760"/>
              <a:gd name="T81" fmla="*/ 2147483647 h 1573"/>
              <a:gd name="T82" fmla="*/ 2147483647 w 5760"/>
              <a:gd name="T83" fmla="*/ 2147483647 h 1573"/>
              <a:gd name="T84" fmla="*/ 2147483647 w 5760"/>
              <a:gd name="T85" fmla="*/ 2147483647 h 1573"/>
              <a:gd name="T86" fmla="*/ 2147483647 w 5760"/>
              <a:gd name="T87" fmla="*/ 2147483647 h 1573"/>
              <a:gd name="T88" fmla="*/ 2147483647 w 5760"/>
              <a:gd name="T89" fmla="*/ 2147483647 h 1573"/>
              <a:gd name="T90" fmla="*/ 2147483647 w 5760"/>
              <a:gd name="T91" fmla="*/ 2147483647 h 1573"/>
              <a:gd name="T92" fmla="*/ 2147483647 w 5760"/>
              <a:gd name="T93" fmla="*/ 2147483647 h 1573"/>
              <a:gd name="T94" fmla="*/ 2147483647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white">
          <a:xfrm>
            <a:off x="0" y="1793876"/>
            <a:ext cx="12192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2147483647 h 970"/>
              <a:gd name="T4" fmla="*/ 2147483647 w 5760"/>
              <a:gd name="T5" fmla="*/ 2147483647 h 970"/>
              <a:gd name="T6" fmla="*/ 2147483647 w 5760"/>
              <a:gd name="T7" fmla="*/ 2147483647 h 970"/>
              <a:gd name="T8" fmla="*/ 2147483647 w 5760"/>
              <a:gd name="T9" fmla="*/ 2147483647 h 970"/>
              <a:gd name="T10" fmla="*/ 2147483647 w 5760"/>
              <a:gd name="T11" fmla="*/ 2147483647 h 970"/>
              <a:gd name="T12" fmla="*/ 2147483647 w 5760"/>
              <a:gd name="T13" fmla="*/ 2147483647 h 970"/>
              <a:gd name="T14" fmla="*/ 2147483647 w 5760"/>
              <a:gd name="T15" fmla="*/ 2147483647 h 970"/>
              <a:gd name="T16" fmla="*/ 2147483647 w 5760"/>
              <a:gd name="T17" fmla="*/ 2147483647 h 970"/>
              <a:gd name="T18" fmla="*/ 2147483647 w 5760"/>
              <a:gd name="T19" fmla="*/ 2147483647 h 970"/>
              <a:gd name="T20" fmla="*/ 2147483647 w 5760"/>
              <a:gd name="T21" fmla="*/ 2147483647 h 970"/>
              <a:gd name="T22" fmla="*/ 2147483647 w 5760"/>
              <a:gd name="T23" fmla="*/ 2147483647 h 970"/>
              <a:gd name="T24" fmla="*/ 2147483647 w 5760"/>
              <a:gd name="T25" fmla="*/ 2147483647 h 970"/>
              <a:gd name="T26" fmla="*/ 2147483647 w 5760"/>
              <a:gd name="T27" fmla="*/ 2147483647 h 970"/>
              <a:gd name="T28" fmla="*/ 2147483647 w 5760"/>
              <a:gd name="T29" fmla="*/ 2147483647 h 970"/>
              <a:gd name="T30" fmla="*/ 2147483647 w 5760"/>
              <a:gd name="T31" fmla="*/ 2147483647 h 970"/>
              <a:gd name="T32" fmla="*/ 2147483647 w 5760"/>
              <a:gd name="T33" fmla="*/ 2147483647 h 970"/>
              <a:gd name="T34" fmla="*/ 2147483647 w 5760"/>
              <a:gd name="T35" fmla="*/ 2147483647 h 970"/>
              <a:gd name="T36" fmla="*/ 2147483647 w 5760"/>
              <a:gd name="T37" fmla="*/ 2147483647 h 970"/>
              <a:gd name="T38" fmla="*/ 2147483647 w 5760"/>
              <a:gd name="T39" fmla="*/ 2147483647 h 970"/>
              <a:gd name="T40" fmla="*/ 2147483647 w 5760"/>
              <a:gd name="T41" fmla="*/ 2147483647 h 970"/>
              <a:gd name="T42" fmla="*/ 2147483647 w 5760"/>
              <a:gd name="T43" fmla="*/ 2147483647 h 970"/>
              <a:gd name="T44" fmla="*/ 2147483647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white">
          <a:xfrm>
            <a:off x="0" y="-20638"/>
            <a:ext cx="12192000" cy="1682751"/>
          </a:xfrm>
          <a:custGeom>
            <a:avLst/>
            <a:gdLst>
              <a:gd name="T0" fmla="*/ 0 w 5760"/>
              <a:gd name="T1" fmla="*/ 2147483647 h 1060"/>
              <a:gd name="T2" fmla="*/ 0 w 5760"/>
              <a:gd name="T3" fmla="*/ 2147483647 h 1060"/>
              <a:gd name="T4" fmla="*/ 2147483647 w 5760"/>
              <a:gd name="T5" fmla="*/ 2147483647 h 1060"/>
              <a:gd name="T6" fmla="*/ 2147483647 w 5760"/>
              <a:gd name="T7" fmla="*/ 0 h 1060"/>
              <a:gd name="T8" fmla="*/ 2147483647 w 5760"/>
              <a:gd name="T9" fmla="*/ 0 h 1060"/>
              <a:gd name="T10" fmla="*/ 2147483647 w 5760"/>
              <a:gd name="T11" fmla="*/ 2147483647 h 1060"/>
              <a:gd name="T12" fmla="*/ 2147483647 w 5760"/>
              <a:gd name="T13" fmla="*/ 2147483647 h 1060"/>
              <a:gd name="T14" fmla="*/ 2147483647 w 5760"/>
              <a:gd name="T15" fmla="*/ 2147483647 h 1060"/>
              <a:gd name="T16" fmla="*/ 2147483647 w 5760"/>
              <a:gd name="T17" fmla="*/ 2147483647 h 1060"/>
              <a:gd name="T18" fmla="*/ 2147483647 w 5760"/>
              <a:gd name="T19" fmla="*/ 2147483647 h 1060"/>
              <a:gd name="T20" fmla="*/ 2147483647 w 5760"/>
              <a:gd name="T21" fmla="*/ 2147483647 h 1060"/>
              <a:gd name="T22" fmla="*/ 2147483647 w 5760"/>
              <a:gd name="T23" fmla="*/ 2147483647 h 1060"/>
              <a:gd name="T24" fmla="*/ 2147483647 w 5760"/>
              <a:gd name="T25" fmla="*/ 2147483647 h 1060"/>
              <a:gd name="T26" fmla="*/ 2147483647 w 5760"/>
              <a:gd name="T27" fmla="*/ 2147483647 h 1060"/>
              <a:gd name="T28" fmla="*/ 2147483647 w 5760"/>
              <a:gd name="T29" fmla="*/ 2147483647 h 1060"/>
              <a:gd name="T30" fmla="*/ 2147483647 w 5760"/>
              <a:gd name="T31" fmla="*/ 2147483647 h 1060"/>
              <a:gd name="T32" fmla="*/ 2147483647 w 5760"/>
              <a:gd name="T33" fmla="*/ 2147483647 h 1060"/>
              <a:gd name="T34" fmla="*/ 2147483647 w 5760"/>
              <a:gd name="T35" fmla="*/ 2147483647 h 1060"/>
              <a:gd name="T36" fmla="*/ 2147483647 w 5760"/>
              <a:gd name="T37" fmla="*/ 2147483647 h 1060"/>
              <a:gd name="T38" fmla="*/ 2147483647 w 5760"/>
              <a:gd name="T39" fmla="*/ 2147483647 h 1060"/>
              <a:gd name="T40" fmla="*/ 2147483647 w 5760"/>
              <a:gd name="T41" fmla="*/ 2147483647 h 1060"/>
              <a:gd name="T42" fmla="*/ 2147483647 w 5760"/>
              <a:gd name="T43" fmla="*/ 2147483647 h 1060"/>
              <a:gd name="T44" fmla="*/ 2147483647 w 5760"/>
              <a:gd name="T45" fmla="*/ 2147483647 h 1060"/>
              <a:gd name="T46" fmla="*/ 2147483647 w 5760"/>
              <a:gd name="T47" fmla="*/ 2147483647 h 1060"/>
              <a:gd name="T48" fmla="*/ 2147483647 w 5760"/>
              <a:gd name="T49" fmla="*/ 2147483647 h 1060"/>
              <a:gd name="T50" fmla="*/ 2147483647 w 5760"/>
              <a:gd name="T51" fmla="*/ 2147483647 h 1060"/>
              <a:gd name="T52" fmla="*/ 2147483647 w 5760"/>
              <a:gd name="T53" fmla="*/ 2147483647 h 1060"/>
              <a:gd name="T54" fmla="*/ 0 w 5760"/>
              <a:gd name="T55" fmla="*/ 2147483647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white">
          <a:xfrm>
            <a:off x="0" y="-20638"/>
            <a:ext cx="11184467" cy="1068388"/>
          </a:xfrm>
          <a:custGeom>
            <a:avLst/>
            <a:gdLst>
              <a:gd name="T0" fmla="*/ 0 w 5284"/>
              <a:gd name="T1" fmla="*/ 2147483647 h 673"/>
              <a:gd name="T2" fmla="*/ 0 w 5284"/>
              <a:gd name="T3" fmla="*/ 2147483647 h 673"/>
              <a:gd name="T4" fmla="*/ 2147483647 w 5284"/>
              <a:gd name="T5" fmla="*/ 2147483647 h 673"/>
              <a:gd name="T6" fmla="*/ 2147483647 w 5284"/>
              <a:gd name="T7" fmla="*/ 2147483647 h 673"/>
              <a:gd name="T8" fmla="*/ 2147483647 w 5284"/>
              <a:gd name="T9" fmla="*/ 2147483647 h 673"/>
              <a:gd name="T10" fmla="*/ 2147483647 w 5284"/>
              <a:gd name="T11" fmla="*/ 2147483647 h 673"/>
              <a:gd name="T12" fmla="*/ 2147483647 w 5284"/>
              <a:gd name="T13" fmla="*/ 2147483647 h 673"/>
              <a:gd name="T14" fmla="*/ 2147483647 w 5284"/>
              <a:gd name="T15" fmla="*/ 2147483647 h 673"/>
              <a:gd name="T16" fmla="*/ 2147483647 w 5284"/>
              <a:gd name="T17" fmla="*/ 2147483647 h 673"/>
              <a:gd name="T18" fmla="*/ 2147483647 w 5284"/>
              <a:gd name="T19" fmla="*/ 2147483647 h 673"/>
              <a:gd name="T20" fmla="*/ 2147483647 w 5284"/>
              <a:gd name="T21" fmla="*/ 2147483647 h 673"/>
              <a:gd name="T22" fmla="*/ 2147483647 w 5284"/>
              <a:gd name="T23" fmla="*/ 2147483647 h 673"/>
              <a:gd name="T24" fmla="*/ 2147483647 w 5284"/>
              <a:gd name="T25" fmla="*/ 2147483647 h 673"/>
              <a:gd name="T26" fmla="*/ 2147483647 w 5284"/>
              <a:gd name="T27" fmla="*/ 2147483647 h 673"/>
              <a:gd name="T28" fmla="*/ 2147483647 w 5284"/>
              <a:gd name="T29" fmla="*/ 2147483647 h 673"/>
              <a:gd name="T30" fmla="*/ 2147483647 w 5284"/>
              <a:gd name="T31" fmla="*/ 2147483647 h 673"/>
              <a:gd name="T32" fmla="*/ 2147483647 w 5284"/>
              <a:gd name="T33" fmla="*/ 2147483647 h 673"/>
              <a:gd name="T34" fmla="*/ 2147483647 w 5284"/>
              <a:gd name="T35" fmla="*/ 2147483647 h 673"/>
              <a:gd name="T36" fmla="*/ 2147483647 w 5284"/>
              <a:gd name="T37" fmla="*/ 2147483647 h 673"/>
              <a:gd name="T38" fmla="*/ 2147483647 w 5284"/>
              <a:gd name="T39" fmla="*/ 2147483647 h 673"/>
              <a:gd name="T40" fmla="*/ 2147483647 w 5284"/>
              <a:gd name="T41" fmla="*/ 2147483647 h 673"/>
              <a:gd name="T42" fmla="*/ 2147483647 w 5284"/>
              <a:gd name="T43" fmla="*/ 2147483647 h 673"/>
              <a:gd name="T44" fmla="*/ 2147483647 w 5284"/>
              <a:gd name="T45" fmla="*/ 2147483647 h 673"/>
              <a:gd name="T46" fmla="*/ 2147483647 w 5284"/>
              <a:gd name="T47" fmla="*/ 2147483647 h 673"/>
              <a:gd name="T48" fmla="*/ 2147483647 w 5284"/>
              <a:gd name="T49" fmla="*/ 2147483647 h 673"/>
              <a:gd name="T50" fmla="*/ 2147483647 w 5284"/>
              <a:gd name="T51" fmla="*/ 2147483647 h 673"/>
              <a:gd name="T52" fmla="*/ 2147483647 w 5284"/>
              <a:gd name="T53" fmla="*/ 0 h 673"/>
              <a:gd name="T54" fmla="*/ 2147483647 w 5284"/>
              <a:gd name="T55" fmla="*/ 0 h 673"/>
              <a:gd name="T56" fmla="*/ 2147483647 w 5284"/>
              <a:gd name="T57" fmla="*/ 2147483647 h 673"/>
              <a:gd name="T58" fmla="*/ 2147483647 w 5284"/>
              <a:gd name="T59" fmla="*/ 2147483647 h 673"/>
              <a:gd name="T60" fmla="*/ 2147483647 w 5284"/>
              <a:gd name="T61" fmla="*/ 2147483647 h 673"/>
              <a:gd name="T62" fmla="*/ 2147483647 w 5284"/>
              <a:gd name="T63" fmla="*/ 2147483647 h 673"/>
              <a:gd name="T64" fmla="*/ 2147483647 w 5284"/>
              <a:gd name="T65" fmla="*/ 2147483647 h 673"/>
              <a:gd name="T66" fmla="*/ 2147483647 w 5284"/>
              <a:gd name="T67" fmla="*/ 2147483647 h 673"/>
              <a:gd name="T68" fmla="*/ 2147483647 w 5284"/>
              <a:gd name="T69" fmla="*/ 2147483647 h 673"/>
              <a:gd name="T70" fmla="*/ 2147483647 w 5284"/>
              <a:gd name="T71" fmla="*/ 2147483647 h 673"/>
              <a:gd name="T72" fmla="*/ 2147483647 w 5284"/>
              <a:gd name="T73" fmla="*/ 2147483647 h 673"/>
              <a:gd name="T74" fmla="*/ 2147483647 w 5284"/>
              <a:gd name="T75" fmla="*/ 2147483647 h 673"/>
              <a:gd name="T76" fmla="*/ 2147483647 w 5284"/>
              <a:gd name="T77" fmla="*/ 2147483647 h 673"/>
              <a:gd name="T78" fmla="*/ 2147483647 w 5284"/>
              <a:gd name="T79" fmla="*/ 2147483647 h 673"/>
              <a:gd name="T80" fmla="*/ 2147483647 w 5284"/>
              <a:gd name="T81" fmla="*/ 2147483647 h 673"/>
              <a:gd name="T82" fmla="*/ 2147483647 w 5284"/>
              <a:gd name="T83" fmla="*/ 2147483647 h 673"/>
              <a:gd name="T84" fmla="*/ 2147483647 w 5284"/>
              <a:gd name="T85" fmla="*/ 2147483647 h 673"/>
              <a:gd name="T86" fmla="*/ 0 w 5284"/>
              <a:gd name="T87" fmla="*/ 2147483647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white">
          <a:xfrm>
            <a:off x="0" y="-20638"/>
            <a:ext cx="6104467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147483647 h 286"/>
              <a:gd name="T4" fmla="*/ 2147483647 w 2884"/>
              <a:gd name="T5" fmla="*/ 2147483647 h 286"/>
              <a:gd name="T6" fmla="*/ 2147483647 w 2884"/>
              <a:gd name="T7" fmla="*/ 2147483647 h 286"/>
              <a:gd name="T8" fmla="*/ 2147483647 w 2884"/>
              <a:gd name="T9" fmla="*/ 2147483647 h 286"/>
              <a:gd name="T10" fmla="*/ 2147483647 w 2884"/>
              <a:gd name="T11" fmla="*/ 2147483647 h 286"/>
              <a:gd name="T12" fmla="*/ 2147483647 w 2884"/>
              <a:gd name="T13" fmla="*/ 2147483647 h 286"/>
              <a:gd name="T14" fmla="*/ 2147483647 w 2884"/>
              <a:gd name="T15" fmla="*/ 2147483647 h 286"/>
              <a:gd name="T16" fmla="*/ 2147483647 w 2884"/>
              <a:gd name="T17" fmla="*/ 2147483647 h 286"/>
              <a:gd name="T18" fmla="*/ 2147483647 w 2884"/>
              <a:gd name="T19" fmla="*/ 2147483647 h 286"/>
              <a:gd name="T20" fmla="*/ 2147483647 w 2884"/>
              <a:gd name="T21" fmla="*/ 2147483647 h 286"/>
              <a:gd name="T22" fmla="*/ 2147483647 w 2884"/>
              <a:gd name="T23" fmla="*/ 2147483647 h 286"/>
              <a:gd name="T24" fmla="*/ 2147483647 w 2884"/>
              <a:gd name="T25" fmla="*/ 2147483647 h 286"/>
              <a:gd name="T26" fmla="*/ 2147483647 w 2884"/>
              <a:gd name="T27" fmla="*/ 2147483647 h 286"/>
              <a:gd name="T28" fmla="*/ 2147483647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439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43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439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91713E9-9B95-4FC6-A601-8F18979E8742}" type="slidenum">
              <a:rPr lang="ru-RU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463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712397" y="4"/>
            <a:ext cx="10479603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"/>
            <a:ext cx="6348549" cy="68581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039ADC0-5510-4642-BF4E-E8D72D9E62DB}"/>
              </a:ext>
            </a:extLst>
          </p:cNvPr>
          <p:cNvSpPr/>
          <p:nvPr/>
        </p:nvSpPr>
        <p:spPr>
          <a:xfrm>
            <a:off x="-132503" y="0"/>
            <a:ext cx="12217625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x-none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084" y="225032"/>
            <a:ext cx="1826349" cy="196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191990" y="2327563"/>
            <a:ext cx="7588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Тема 8.</a:t>
            </a:r>
          </a:p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Ходатайства и жалобы</a:t>
            </a:r>
          </a:p>
          <a:p>
            <a:pPr algn="ctr"/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в уголовном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380199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60350"/>
            <a:ext cx="11760200" cy="852488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chemeClr val="bg2"/>
                </a:solidFill>
              </a:rPr>
              <a:t/>
            </a:r>
            <a:br>
              <a:rPr lang="ru-RU" sz="4000" b="1" dirty="0" smtClean="0">
                <a:solidFill>
                  <a:schemeClr val="bg2"/>
                </a:solidFill>
              </a:rPr>
            </a:br>
            <a:r>
              <a:rPr lang="ru-RU" sz="4000" b="1" dirty="0" smtClean="0">
                <a:solidFill>
                  <a:schemeClr val="bg2"/>
                </a:solidFill>
              </a:rPr>
              <a:t>Жалоба в уголовном процессе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68740" y="1528766"/>
            <a:ext cx="10904561" cy="4708525"/>
          </a:xfrm>
        </p:spPr>
        <p:txBody>
          <a:bodyPr/>
          <a:lstStyle/>
          <a:p>
            <a:pPr marL="84138" indent="-84138" algn="just">
              <a:lnSpc>
                <a:spcPct val="75000"/>
              </a:lnSpc>
              <a:spcBef>
                <a:spcPct val="10000"/>
              </a:spcBef>
              <a:buFontTx/>
              <a:buNone/>
            </a:pPr>
            <a:r>
              <a:rPr lang="ru-RU" sz="4000" dirty="0" smtClean="0">
                <a:solidFill>
                  <a:schemeClr val="bg2"/>
                </a:solidFill>
              </a:rPr>
              <a:t>это требование участника уголовного процесса или иного лица, заявленное в устной или письменной форме  об отмене или пересмотре процессуального решения, ограничивающего их права и законные интересы или о восстановлении их прав, нарушенных действиями органа ведущего процесс</a:t>
            </a:r>
          </a:p>
        </p:txBody>
      </p:sp>
    </p:spTree>
    <p:extLst>
      <p:ext uri="{BB962C8B-B14F-4D97-AF65-F5344CB8AC3E}">
        <p14:creationId xmlns:p14="http://schemas.microsoft.com/office/powerpoint/2010/main" val="22693413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1"/>
            <a:ext cx="10363200" cy="874713"/>
          </a:xfrm>
        </p:spPr>
        <p:txBody>
          <a:bodyPr/>
          <a:lstStyle/>
          <a:p>
            <a:r>
              <a:rPr lang="ru-RU" sz="3600" b="1" smtClean="0">
                <a:solidFill>
                  <a:schemeClr val="bg2"/>
                </a:solidFill>
              </a:rPr>
              <a:t>Отличия ходатайств от жалоб: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5910" y="857250"/>
            <a:ext cx="11122926" cy="600075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chemeClr val="bg2"/>
                </a:solidFill>
              </a:rPr>
              <a:t>- в жалобе указывается требование об устранении действительного или предполагаемого нарушения права и принятии соответствующих решений, в ходатайстве содержится просьба о выполнении каких-либо действий либо принятии процессуальных решений, права при этом не нарушены;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ru-RU" sz="2800" dirty="0" smtClean="0">
              <a:solidFill>
                <a:schemeClr val="bg2"/>
              </a:solidFill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chemeClr val="bg2"/>
                </a:solidFill>
              </a:rPr>
              <a:t>- различен круг лиц, обладающих правом обращения с ходатайством, жалобой;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ru-RU" sz="2800" dirty="0" smtClean="0">
              <a:solidFill>
                <a:schemeClr val="bg2"/>
              </a:solidFill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chemeClr val="bg2"/>
                </a:solidFill>
              </a:rPr>
              <a:t>- различны сроки рассмотрения ходатайств и жалоб;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ru-RU" sz="2800" dirty="0" smtClean="0">
              <a:solidFill>
                <a:schemeClr val="bg2"/>
              </a:solidFill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ru-RU" sz="2800" dirty="0" smtClean="0">
                <a:solidFill>
                  <a:schemeClr val="bg2"/>
                </a:solidFill>
              </a:rPr>
              <a:t>- различны лица, разрешающие ходатайства и жалобы</a:t>
            </a:r>
            <a:r>
              <a:rPr lang="ru-RU" sz="2800" b="1" dirty="0" smtClean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790292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"/>
            <a:ext cx="12192000" cy="1000125"/>
          </a:xfrm>
        </p:spPr>
        <p:txBody>
          <a:bodyPr/>
          <a:lstStyle/>
          <a:p>
            <a:r>
              <a:rPr lang="ru-RU" sz="3600" b="1" smtClean="0">
                <a:solidFill>
                  <a:schemeClr val="bg2"/>
                </a:solidFill>
              </a:rPr>
              <a:t>Жалоба подается: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" y="1357313"/>
            <a:ext cx="3905251" cy="20002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На действия и решения органа дознания, лица, производящего дознание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4095753" y="1357313"/>
            <a:ext cx="3905249" cy="20002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На действия и решения следователя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286754" y="1357313"/>
            <a:ext cx="3327492" cy="20002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На действия и решения суда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" y="4071938"/>
            <a:ext cx="3905251" cy="20002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Прокурору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095753" y="4071938"/>
            <a:ext cx="3905249" cy="20002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Прокурору либо начальнику следственного подразделения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286753" y="4071938"/>
            <a:ext cx="3905249" cy="1143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В вышестоящий суд</a:t>
            </a:r>
          </a:p>
        </p:txBody>
      </p:sp>
      <p:cxnSp>
        <p:nvCxnSpPr>
          <p:cNvPr id="14" name="Прямая со стрелкой 13"/>
          <p:cNvCxnSpPr>
            <a:cxnSpLocks noChangeShapeType="1"/>
            <a:stCxn id="4" idx="2"/>
            <a:endCxn id="9" idx="0"/>
          </p:cNvCxnSpPr>
          <p:nvPr/>
        </p:nvCxnSpPr>
        <p:spPr bwMode="auto">
          <a:xfrm>
            <a:off x="1952627" y="3357563"/>
            <a:ext cx="0" cy="7143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Прямая со стрелкой 14"/>
          <p:cNvCxnSpPr>
            <a:cxnSpLocks noChangeShapeType="1"/>
          </p:cNvCxnSpPr>
          <p:nvPr/>
        </p:nvCxnSpPr>
        <p:spPr bwMode="auto">
          <a:xfrm rot="5400000">
            <a:off x="5739873" y="3713692"/>
            <a:ext cx="714375" cy="211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Прямая со стрелкой 15"/>
          <p:cNvCxnSpPr>
            <a:cxnSpLocks noChangeShapeType="1"/>
          </p:cNvCxnSpPr>
          <p:nvPr/>
        </p:nvCxnSpPr>
        <p:spPr bwMode="auto">
          <a:xfrm rot="5400000">
            <a:off x="9930873" y="3713692"/>
            <a:ext cx="714375" cy="211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098435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"/>
            <a:ext cx="12192000" cy="1000125"/>
          </a:xfrm>
        </p:spPr>
        <p:txBody>
          <a:bodyPr/>
          <a:lstStyle/>
          <a:p>
            <a:r>
              <a:rPr lang="ru-RU" sz="3600" b="1" smtClean="0">
                <a:solidFill>
                  <a:schemeClr val="bg2"/>
                </a:solidFill>
              </a:rPr>
              <a:t>Жалоба подается: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476253" y="1357313"/>
            <a:ext cx="3905249" cy="20002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На действия и решения прокурора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524753" y="1357313"/>
            <a:ext cx="3905249" cy="20002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На действия и начальника следственного подразделения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76253" y="4071938"/>
            <a:ext cx="3905249" cy="20002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Вышестоящему прокурору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7524753" y="4071938"/>
            <a:ext cx="3905249" cy="20002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</a:rPr>
              <a:t>Вышестоящему начальнику следственного подразделения</a:t>
            </a:r>
          </a:p>
        </p:txBody>
      </p:sp>
      <p:cxnSp>
        <p:nvCxnSpPr>
          <p:cNvPr id="14" name="Прямая со стрелкой 13"/>
          <p:cNvCxnSpPr>
            <a:cxnSpLocks noChangeShapeType="1"/>
            <a:stCxn id="4" idx="2"/>
            <a:endCxn id="9" idx="0"/>
          </p:cNvCxnSpPr>
          <p:nvPr/>
        </p:nvCxnSpPr>
        <p:spPr bwMode="auto">
          <a:xfrm rot="5400000">
            <a:off x="2070895" y="3714487"/>
            <a:ext cx="715962" cy="211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Прямая со стрелкой 14"/>
          <p:cNvCxnSpPr>
            <a:cxnSpLocks noChangeShapeType="1"/>
          </p:cNvCxnSpPr>
          <p:nvPr/>
        </p:nvCxnSpPr>
        <p:spPr bwMode="auto">
          <a:xfrm rot="5400000">
            <a:off x="9168873" y="3713692"/>
            <a:ext cx="714375" cy="211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1103287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Содержимое 3" descr="реш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"/>
            <a:ext cx="12192000" cy="1928813"/>
          </a:xfrm>
        </p:spPr>
      </p:pic>
      <p:pic>
        <p:nvPicPr>
          <p:cNvPr id="5" name="Содержимое 3" descr="реш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192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3" descr="реш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1591"/>
            <a:ext cx="12192000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6814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785938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2"/>
                </a:solidFill>
              </a:rPr>
              <a:t>Должностное лицо или орган при поступлении жалобы обязаны: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12192000" cy="50847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300" dirty="0" smtClean="0">
                <a:solidFill>
                  <a:schemeClr val="bg2"/>
                </a:solidFill>
              </a:rPr>
              <a:t>соблюдать </a:t>
            </a:r>
            <a:r>
              <a:rPr lang="ru-RU" sz="2300" dirty="0" smtClean="0">
                <a:solidFill>
                  <a:schemeClr val="bg2"/>
                </a:solidFill>
              </a:rPr>
              <a:t>требования, установленные УПК, и иными актами законодательства Республики Беларусь об обращениях граждан;</a:t>
            </a:r>
          </a:p>
          <a:p>
            <a:pPr>
              <a:lnSpc>
                <a:spcPct val="80000"/>
              </a:lnSpc>
            </a:pPr>
            <a:r>
              <a:rPr lang="ru-RU" sz="2300" dirty="0" smtClean="0">
                <a:solidFill>
                  <a:schemeClr val="bg2"/>
                </a:solidFill>
              </a:rPr>
              <a:t>принимать </a:t>
            </a:r>
            <a:r>
              <a:rPr lang="ru-RU" sz="2300" dirty="0" smtClean="0">
                <a:solidFill>
                  <a:schemeClr val="bg2"/>
                </a:solidFill>
              </a:rPr>
              <a:t>меры для всестороннего, полного, объективного  и своевременного рассмотрения жалоб;</a:t>
            </a:r>
          </a:p>
          <a:p>
            <a:pPr>
              <a:lnSpc>
                <a:spcPct val="80000"/>
              </a:lnSpc>
            </a:pPr>
            <a:r>
              <a:rPr lang="ru-RU" sz="2300" dirty="0" smtClean="0">
                <a:solidFill>
                  <a:schemeClr val="bg2"/>
                </a:solidFill>
              </a:rPr>
              <a:t>выносить </a:t>
            </a:r>
            <a:r>
              <a:rPr lang="ru-RU" sz="2300" dirty="0" smtClean="0">
                <a:solidFill>
                  <a:schemeClr val="bg2"/>
                </a:solidFill>
              </a:rPr>
              <a:t>законные и обоснованные решения и обеспечивать контроль за их исполнением;</a:t>
            </a:r>
          </a:p>
          <a:p>
            <a:pPr>
              <a:lnSpc>
                <a:spcPct val="80000"/>
              </a:lnSpc>
            </a:pPr>
            <a:r>
              <a:rPr lang="ru-RU" sz="2300" dirty="0" smtClean="0">
                <a:solidFill>
                  <a:schemeClr val="bg2"/>
                </a:solidFill>
              </a:rPr>
              <a:t>письменно </a:t>
            </a:r>
            <a:r>
              <a:rPr lang="ru-RU" sz="2300" dirty="0" smtClean="0">
                <a:solidFill>
                  <a:schemeClr val="bg2"/>
                </a:solidFill>
              </a:rPr>
              <a:t>информировать граждан о результатах рассмотрения обращения с разъяснением процедуры  их обжалования;</a:t>
            </a:r>
          </a:p>
          <a:p>
            <a:pPr>
              <a:lnSpc>
                <a:spcPct val="80000"/>
              </a:lnSpc>
            </a:pPr>
            <a:r>
              <a:rPr lang="ru-RU" sz="2300" dirty="0" smtClean="0">
                <a:solidFill>
                  <a:schemeClr val="bg2"/>
                </a:solidFill>
              </a:rPr>
              <a:t>решать </a:t>
            </a:r>
            <a:r>
              <a:rPr lang="ru-RU" sz="2300" dirty="0" smtClean="0">
                <a:solidFill>
                  <a:schemeClr val="bg2"/>
                </a:solidFill>
              </a:rPr>
              <a:t>в установленном порядке вопросы о привлечении к ответственности лиц, по вине которых допущены нарушения прав, свобод и (или) законных интересов граждан.</a:t>
            </a:r>
          </a:p>
        </p:txBody>
      </p:sp>
    </p:spTree>
    <p:extLst>
      <p:ext uri="{BB962C8B-B14F-4D97-AF65-F5344CB8AC3E}">
        <p14:creationId xmlns:p14="http://schemas.microsoft.com/office/powerpoint/2010/main" val="32973622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92150"/>
            <a:ext cx="10363200" cy="54038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dirty="0" smtClean="0">
                <a:solidFill>
                  <a:schemeClr val="bg2"/>
                </a:solidFill>
              </a:rPr>
              <a:t>Жалобы </a:t>
            </a:r>
            <a:r>
              <a:rPr lang="ru-RU" dirty="0" smtClean="0">
                <a:solidFill>
                  <a:schemeClr val="bg2"/>
                </a:solidFill>
              </a:rPr>
              <a:t>должна быть разрешена </a:t>
            </a:r>
            <a:r>
              <a:rPr lang="ru-RU" b="1" dirty="0" smtClean="0">
                <a:solidFill>
                  <a:schemeClr val="bg2"/>
                </a:solidFill>
              </a:rPr>
              <a:t>в срок не позднее 10 суток с момента поступления!</a:t>
            </a:r>
          </a:p>
          <a:p>
            <a:pPr algn="ctr">
              <a:buFontTx/>
              <a:buNone/>
            </a:pPr>
            <a:endParaRPr lang="ru-RU" b="1" u="sng" dirty="0" smtClean="0">
              <a:solidFill>
                <a:schemeClr val="bg2"/>
              </a:solidFill>
            </a:endParaRPr>
          </a:p>
          <a:p>
            <a:pPr algn="ctr">
              <a:buFontTx/>
              <a:buNone/>
            </a:pPr>
            <a:r>
              <a:rPr lang="ru-RU" b="1" u="sng" dirty="0" smtClean="0">
                <a:solidFill>
                  <a:schemeClr val="bg2"/>
                </a:solidFill>
              </a:rPr>
              <a:t>Виды решений по жалобе:</a:t>
            </a:r>
          </a:p>
          <a:p>
            <a:pPr algn="ctr">
              <a:buFontTx/>
              <a:buNone/>
            </a:pPr>
            <a:r>
              <a:rPr lang="ru-RU" dirty="0" smtClean="0">
                <a:solidFill>
                  <a:schemeClr val="bg2"/>
                </a:solidFill>
              </a:rPr>
              <a:t>а) </a:t>
            </a:r>
            <a:r>
              <a:rPr lang="ru-RU" dirty="0" smtClean="0">
                <a:solidFill>
                  <a:schemeClr val="bg2"/>
                </a:solidFill>
              </a:rPr>
              <a:t>о полном или частичном удовлетворении с отменой или изменением обжалуемого решения;</a:t>
            </a:r>
            <a:endParaRPr lang="ru-RU" dirty="0" smtClean="0">
              <a:solidFill>
                <a:schemeClr val="bg2"/>
              </a:solidFill>
            </a:endParaRPr>
          </a:p>
          <a:p>
            <a:pPr algn="ctr">
              <a:buFontTx/>
              <a:buNone/>
            </a:pPr>
            <a:r>
              <a:rPr lang="ru-RU" dirty="0" smtClean="0">
                <a:solidFill>
                  <a:schemeClr val="bg2"/>
                </a:solidFill>
              </a:rPr>
              <a:t>б) </a:t>
            </a:r>
            <a:r>
              <a:rPr lang="ru-RU" dirty="0" smtClean="0">
                <a:solidFill>
                  <a:schemeClr val="bg2"/>
                </a:solidFill>
              </a:rPr>
              <a:t>об </a:t>
            </a:r>
            <a:r>
              <a:rPr lang="ru-RU" dirty="0" smtClean="0">
                <a:solidFill>
                  <a:schemeClr val="bg2"/>
                </a:solidFill>
              </a:rPr>
              <a:t>отказе в удовлетворении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807406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"/>
            <a:ext cx="12192000" cy="2214563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2"/>
                </a:solidFill>
              </a:rPr>
              <a:t/>
            </a:r>
            <a:br>
              <a:rPr lang="ru-RU" sz="2400" b="1" dirty="0" smtClean="0">
                <a:solidFill>
                  <a:schemeClr val="bg2"/>
                </a:solidFill>
              </a:rPr>
            </a:br>
            <a:r>
              <a:rPr lang="ru-RU" sz="2400" b="1" dirty="0" smtClean="0">
                <a:solidFill>
                  <a:schemeClr val="bg2"/>
                </a:solidFill>
              </a:rPr>
              <a:t>Порядок обжалования и судебной проверки законности и обоснованности задержания, заключения под стражу, домашнего ареста или продления срока содержания под стражей, домашнего ареста:</a:t>
            </a:r>
            <a:r>
              <a:rPr lang="ru-RU" sz="4000" dirty="0" smtClean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319" y="2000250"/>
            <a:ext cx="11191166" cy="4095750"/>
          </a:xfrm>
        </p:spPr>
        <p:txBody>
          <a:bodyPr/>
          <a:lstStyle/>
          <a:p>
            <a:pPr marL="0" indent="0" algn="just">
              <a:buFontTx/>
              <a:buAutoNum type="arabicPeriod"/>
            </a:pPr>
            <a:r>
              <a:rPr lang="ru-RU" sz="2800" dirty="0" smtClean="0">
                <a:solidFill>
                  <a:schemeClr val="bg2"/>
                </a:solidFill>
              </a:rPr>
              <a:t> Направление </a:t>
            </a:r>
            <a:r>
              <a:rPr lang="ru-RU" sz="2800" dirty="0" smtClean="0">
                <a:solidFill>
                  <a:schemeClr val="bg2"/>
                </a:solidFill>
              </a:rPr>
              <a:t>подозреваемым или обвиняемым жалобы в суд через администрацию места заключения;</a:t>
            </a:r>
          </a:p>
          <a:p>
            <a:pPr marL="0" indent="0" algn="just">
              <a:buFontTx/>
              <a:buAutoNum type="arabicPeriod"/>
            </a:pPr>
            <a:r>
              <a:rPr lang="ru-RU" sz="2800" dirty="0" smtClean="0">
                <a:solidFill>
                  <a:schemeClr val="bg2"/>
                </a:solidFill>
              </a:rPr>
              <a:t> Передача </a:t>
            </a:r>
            <a:r>
              <a:rPr lang="ru-RU" sz="2800" dirty="0" smtClean="0">
                <a:solidFill>
                  <a:schemeClr val="bg2"/>
                </a:solidFill>
              </a:rPr>
              <a:t>жалобы администрацией места заключения в течение 24 часов в соответствующий орган, ведущий уголовный процесс</a:t>
            </a:r>
            <a:r>
              <a:rPr lang="ru-RU" sz="2800" dirty="0" smtClean="0">
                <a:solidFill>
                  <a:schemeClr val="bg2"/>
                </a:solidFill>
              </a:rPr>
              <a:t>;</a:t>
            </a:r>
            <a:r>
              <a:rPr lang="ru-RU" sz="2800" b="1" dirty="0" smtClean="0">
                <a:solidFill>
                  <a:schemeClr val="bg2"/>
                </a:solidFill>
              </a:rPr>
              <a:t> </a:t>
            </a:r>
            <a:endParaRPr lang="ru-RU" sz="2800" b="1" dirty="0">
              <a:solidFill>
                <a:schemeClr val="bg2"/>
              </a:solidFill>
            </a:endParaRPr>
          </a:p>
          <a:p>
            <a:pPr marL="0" indent="0" algn="just">
              <a:buFontTx/>
              <a:buNone/>
            </a:pPr>
            <a:r>
              <a:rPr lang="ru-RU" sz="2800" dirty="0">
                <a:solidFill>
                  <a:schemeClr val="bg2"/>
                </a:solidFill>
              </a:rPr>
              <a:t>3. Данный орган обязан направить жалобу в суд по месту производства по материалам или уголовному делу с приложением документов, подтверждающих законность и обоснованность применения этих мер принуждения</a:t>
            </a:r>
            <a:r>
              <a:rPr lang="ru-RU" dirty="0">
                <a:solidFill>
                  <a:schemeClr val="bg2"/>
                </a:solidFill>
              </a:rPr>
              <a:t>.</a:t>
            </a:r>
          </a:p>
          <a:p>
            <a:pPr>
              <a:buFontTx/>
              <a:buNone/>
            </a:pPr>
            <a:endParaRPr lang="ru-RU" b="1" dirty="0">
              <a:solidFill>
                <a:schemeClr val="bg2"/>
              </a:solidFill>
            </a:endParaRPr>
          </a:p>
          <a:p>
            <a:pPr algn="ctr">
              <a:buFontTx/>
              <a:buNone/>
            </a:pPr>
            <a:r>
              <a:rPr lang="ru-RU" b="1" dirty="0">
                <a:solidFill>
                  <a:schemeClr val="bg2"/>
                </a:solidFill>
              </a:rPr>
              <a:t>   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9993996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04816"/>
            <a:ext cx="10363200" cy="5691187"/>
          </a:xfrm>
        </p:spPr>
        <p:txBody>
          <a:bodyPr/>
          <a:lstStyle/>
          <a:p>
            <a:pPr algn="just">
              <a:lnSpc>
                <a:spcPct val="90000"/>
              </a:lnSpc>
              <a:buNone/>
            </a:pPr>
            <a:r>
              <a:rPr lang="ru-RU" sz="3000" b="1" dirty="0" smtClean="0">
                <a:solidFill>
                  <a:schemeClr val="bg2"/>
                </a:solidFill>
              </a:rPr>
              <a:t>	</a:t>
            </a:r>
            <a:r>
              <a:rPr lang="ru-RU" dirty="0">
                <a:solidFill>
                  <a:schemeClr val="bg2"/>
                </a:solidFill>
              </a:rPr>
              <a:t>Судебная проверка законности и обоснованности задержания проводится </a:t>
            </a:r>
            <a:r>
              <a:rPr lang="ru-RU" b="1" dirty="0">
                <a:solidFill>
                  <a:schemeClr val="bg2"/>
                </a:solidFill>
              </a:rPr>
              <a:t>в срок не более 24 часов, </a:t>
            </a:r>
            <a:r>
              <a:rPr lang="ru-RU" dirty="0">
                <a:solidFill>
                  <a:schemeClr val="bg2"/>
                </a:solidFill>
              </a:rPr>
              <a:t>применения мер пресечения и продления их действия </a:t>
            </a:r>
            <a:r>
              <a:rPr lang="ru-RU" b="1" dirty="0">
                <a:solidFill>
                  <a:schemeClr val="bg2"/>
                </a:solidFill>
              </a:rPr>
              <a:t>– в срок не более 72 часов со времени поступления жалобы в суд.</a:t>
            </a:r>
            <a:endParaRPr lang="ru-RU" dirty="0">
              <a:solidFill>
                <a:schemeClr val="bg2"/>
              </a:solidFill>
            </a:endParaRPr>
          </a:p>
          <a:p>
            <a:pPr algn="just">
              <a:lnSpc>
                <a:spcPct val="90000"/>
              </a:lnSpc>
              <a:buFontTx/>
              <a:buNone/>
            </a:pPr>
            <a:endParaRPr lang="ru-RU" b="1" dirty="0" smtClean="0">
              <a:solidFill>
                <a:schemeClr val="bg2"/>
              </a:solidFill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b="1" dirty="0" smtClean="0">
                <a:solidFill>
                  <a:schemeClr val="bg2"/>
                </a:solidFill>
              </a:rPr>
              <a:t>	</a:t>
            </a:r>
            <a:r>
              <a:rPr lang="ru-RU" dirty="0" smtClean="0">
                <a:solidFill>
                  <a:schemeClr val="bg2"/>
                </a:solidFill>
              </a:rPr>
              <a:t>По поступившей жалобе в суде заводится </a:t>
            </a:r>
            <a:r>
              <a:rPr lang="ru-RU" b="1" dirty="0" smtClean="0">
                <a:solidFill>
                  <a:schemeClr val="bg2"/>
                </a:solidFill>
              </a:rPr>
              <a:t>отдельное производство</a:t>
            </a:r>
            <a:r>
              <a:rPr lang="ru-RU" dirty="0" smtClean="0">
                <a:solidFill>
                  <a:schemeClr val="bg2"/>
                </a:solidFill>
              </a:rPr>
              <a:t>, к которому приобщаются жалоба, представленные материалы, данные о подготовке заседания, протокол закрытого судебного заседания, постановление судьи о результатах рассмотрения жалобы.</a:t>
            </a:r>
          </a:p>
        </p:txBody>
      </p:sp>
    </p:spTree>
    <p:extLst>
      <p:ext uri="{BB962C8B-B14F-4D97-AF65-F5344CB8AC3E}">
        <p14:creationId xmlns:p14="http://schemas.microsoft.com/office/powerpoint/2010/main" val="21432161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319" y="0"/>
            <a:ext cx="11150222" cy="6858000"/>
          </a:xfrm>
        </p:spPr>
        <p:txBody>
          <a:bodyPr/>
          <a:lstStyle/>
          <a:p>
            <a:pPr marL="0" indent="0" algn="just">
              <a:buFontTx/>
              <a:buNone/>
            </a:pPr>
            <a:endParaRPr lang="ru-RU" dirty="0" smtClean="0">
              <a:solidFill>
                <a:schemeClr val="bg2"/>
              </a:solidFill>
            </a:endParaRPr>
          </a:p>
          <a:p>
            <a:pPr marL="0" indent="0" algn="just">
              <a:buFontTx/>
              <a:buNone/>
            </a:pPr>
            <a:r>
              <a:rPr lang="ru-RU" dirty="0" smtClean="0">
                <a:solidFill>
                  <a:schemeClr val="bg2"/>
                </a:solidFill>
              </a:rPr>
              <a:t>Жалоба </a:t>
            </a:r>
            <a:r>
              <a:rPr lang="ru-RU" dirty="0" smtClean="0">
                <a:solidFill>
                  <a:schemeClr val="bg2"/>
                </a:solidFill>
              </a:rPr>
              <a:t>рассматривается </a:t>
            </a:r>
            <a:r>
              <a:rPr lang="ru-RU" b="1" dirty="0" smtClean="0">
                <a:solidFill>
                  <a:schemeClr val="bg2"/>
                </a:solidFill>
              </a:rPr>
              <a:t>единолично</a:t>
            </a:r>
            <a:r>
              <a:rPr lang="ru-RU" dirty="0" smtClean="0">
                <a:solidFill>
                  <a:schemeClr val="bg2"/>
                </a:solidFill>
              </a:rPr>
              <a:t> судьей в присутствии прокурора в закрытом судебном заседании, в котором вправе участвовать потерпевший, его представитель, защитник (при его наличии), законные представители подозреваемого, </a:t>
            </a:r>
            <a:r>
              <a:rPr lang="ru-RU" dirty="0" smtClean="0">
                <a:solidFill>
                  <a:schemeClr val="bg2"/>
                </a:solidFill>
              </a:rPr>
              <a:t>обвиняемого.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2"/>
                </a:solidFill>
              </a:rPr>
              <a:t>Рассматривая жалобу, судья </a:t>
            </a:r>
            <a:r>
              <a:rPr lang="ru-RU" b="1" dirty="0">
                <a:solidFill>
                  <a:schemeClr val="bg2"/>
                </a:solidFill>
              </a:rPr>
              <a:t>заслушивает лицо, ее подавшее, и заключение прокурора</a:t>
            </a:r>
            <a:r>
              <a:rPr lang="ru-RU" dirty="0">
                <a:solidFill>
                  <a:schemeClr val="bg2"/>
                </a:solidFill>
              </a:rPr>
              <a:t>. Другие участвующие в заседании лица вправе высказывать мнение по разрешаемым вопросам, возражать против действий другой стороны либо председательствующего, осуществлять иные права, предусмотренные в УПК. </a:t>
            </a:r>
          </a:p>
          <a:p>
            <a:pPr marL="0" indent="0" algn="just">
              <a:buFontTx/>
              <a:buNone/>
            </a:pPr>
            <a:endParaRPr lang="ru-RU" sz="36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509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19" y="463168"/>
            <a:ext cx="10645239" cy="57138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Содержание: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Понятие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ходатайств, их виды и значение. Лица, имеющие право заявлять ходатайства. Сроки и порядок рассмотрения и разрешения ходатайств.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Понятие жалоб в уголовном процессе, их значение. Лица, имеющие право подать жалобу на действия и решения органа, ведущего уголовный процесс.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>Сроки подачи жалоб и порядок их рассмотрения. Порядок обжалования и судебной проверки законности задержания, заключения под стражу, домашнего ареста, принудительного помещения в судебно-психиатрический экспертный стационар, продления срока содержания под стражей и домашнего ареста. Порядок опротестования и обжалования постановления судьи.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9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60350"/>
            <a:ext cx="10363200" cy="5835650"/>
          </a:xfrm>
        </p:spPr>
        <p:txBody>
          <a:bodyPr/>
          <a:lstStyle/>
          <a:p>
            <a:pPr lvl="0" indent="12700" algn="just">
              <a:buNone/>
            </a:pPr>
            <a:endParaRPr lang="ru-RU" sz="3600" dirty="0" smtClean="0">
              <a:solidFill>
                <a:srgbClr val="000000"/>
              </a:solidFill>
            </a:endParaRPr>
          </a:p>
          <a:p>
            <a:pPr lvl="0" indent="12700" algn="just">
              <a:buNone/>
            </a:pPr>
            <a:r>
              <a:rPr lang="ru-RU" sz="3600" dirty="0" smtClean="0">
                <a:solidFill>
                  <a:srgbClr val="000000"/>
                </a:solidFill>
              </a:rPr>
              <a:t>По </a:t>
            </a:r>
            <a:r>
              <a:rPr lang="ru-RU" sz="3600" dirty="0">
                <a:solidFill>
                  <a:srgbClr val="000000"/>
                </a:solidFill>
              </a:rPr>
              <a:t>результатам проверки судья выносит решение в форме постановления, которое должно быть мотивированным, основанным на всестороннем, полном и объективном исследовании доводов обратившегося гражданина и имеющихся материалов.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ru-RU" sz="3600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379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88913"/>
            <a:ext cx="11135784" cy="2374900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4800" b="1" dirty="0" smtClean="0">
                <a:solidFill>
                  <a:schemeClr val="bg2"/>
                </a:solidFill>
              </a:rPr>
              <a:t>Решения судьи</a:t>
            </a:r>
            <a:br>
              <a:rPr lang="ru-RU" sz="4800" b="1" dirty="0" smtClean="0">
                <a:solidFill>
                  <a:schemeClr val="bg2"/>
                </a:solidFill>
              </a:rPr>
            </a:br>
            <a:r>
              <a:rPr lang="ru-RU" sz="4800" b="1" dirty="0" smtClean="0">
                <a:solidFill>
                  <a:schemeClr val="bg2"/>
                </a:solidFill>
              </a:rPr>
              <a:t>по результатам рассмотрения жалобы задержанного или заключенного под стражу:</a:t>
            </a:r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450376" y="2624277"/>
            <a:ext cx="11177517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93675" indent="-193675">
              <a:defRPr sz="5400">
                <a:solidFill>
                  <a:schemeClr val="tx1"/>
                </a:solidFill>
                <a:latin typeface="a_CampusCapsNr" pitchFamily="82" charset="-52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_CampusCapsNr" pitchFamily="82" charset="-52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_CampusCapsNr" pitchFamily="82" charset="-52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_CampusCapsNr" pitchFamily="82" charset="-52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_CampusCapsNr" pitchFamily="8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9pPr>
          </a:lstStyle>
          <a:p>
            <a:pPr marL="0" indent="0" algn="just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FontTx/>
              <a:buAutoNum type="arabicPeriod"/>
            </a:pPr>
            <a:r>
              <a:rPr lang="ru-RU" sz="4000" dirty="0" smtClean="0">
                <a:solidFill>
                  <a:srgbClr val="000000"/>
                </a:solidFill>
                <a:latin typeface="Times New Roman"/>
              </a:rPr>
              <a:t>Об освобождении задержанного</a:t>
            </a:r>
          </a:p>
          <a:p>
            <a:pPr marL="0" indent="0" algn="just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4000" dirty="0">
                <a:solidFill>
                  <a:srgbClr val="000000"/>
                </a:solidFill>
                <a:latin typeface="Times New Roman"/>
              </a:rPr>
              <a:t>2. Об отмене меры пресечения в виде заключения под стражу, домашнего ареста и освобождении из-под стражи; </a:t>
            </a:r>
          </a:p>
          <a:p>
            <a:pPr marL="0" indent="0" algn="just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4000" dirty="0">
                <a:solidFill>
                  <a:srgbClr val="000000"/>
                </a:solidFill>
                <a:latin typeface="Times New Roman"/>
              </a:rPr>
              <a:t>3. Об оставлении жалобы без удовлетворения.</a:t>
            </a:r>
          </a:p>
          <a:p>
            <a:pPr marL="0" indent="0" algn="just" eaLnBrk="0" fontAlgn="base" hangingPunct="0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FontTx/>
              <a:buAutoNum type="arabicPeriod"/>
            </a:pPr>
            <a:endParaRPr lang="ru-RU" sz="4400" dirty="0" smtClean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66289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92150"/>
            <a:ext cx="10363200" cy="5403850"/>
          </a:xfrm>
        </p:spPr>
        <p:txBody>
          <a:bodyPr/>
          <a:lstStyle/>
          <a:p>
            <a:pPr marL="0" indent="450850" algn="just">
              <a:buFontTx/>
              <a:buNone/>
            </a:pPr>
            <a:r>
              <a:rPr lang="ru-RU" sz="3600" dirty="0">
                <a:solidFill>
                  <a:schemeClr val="bg2"/>
                </a:solidFill>
              </a:rPr>
              <a:t>Постановление судьи по жалобе об освобождении задержанного или лица, содержащегося под стражей, домашним арестом, вступает в законную силу по истечении 24 часов с момента вынесения. В течение этого срока оно может быть опротестовано прокурором, а также обжаловано потерпевшим или его представителем в вышестоящий суд. Принесение протеста или подача жалобы приостанавливают исполнение постановления судьи</a:t>
            </a:r>
            <a:r>
              <a:rPr lang="ru-RU" sz="2400" dirty="0">
                <a:solidFill>
                  <a:schemeClr val="bg2"/>
                </a:solidFill>
              </a:rPr>
              <a:t>.</a:t>
            </a:r>
          </a:p>
          <a:p>
            <a:pPr marL="0" indent="0" algn="just">
              <a:buFontTx/>
              <a:buNone/>
            </a:pPr>
            <a:endParaRPr lang="ru-RU" sz="20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681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92150"/>
            <a:ext cx="10363200" cy="5403850"/>
          </a:xfrm>
        </p:spPr>
        <p:txBody>
          <a:bodyPr/>
          <a:lstStyle/>
          <a:p>
            <a:pPr marL="0" indent="450850" algn="just">
              <a:buFontTx/>
              <a:buNone/>
            </a:pPr>
            <a:r>
              <a:rPr lang="ru-RU" sz="3100" dirty="0" smtClean="0">
                <a:solidFill>
                  <a:schemeClr val="bg2"/>
                </a:solidFill>
              </a:rPr>
              <a:t>На </a:t>
            </a:r>
            <a:r>
              <a:rPr lang="ru-RU" sz="3100" dirty="0">
                <a:solidFill>
                  <a:schemeClr val="bg2"/>
                </a:solidFill>
              </a:rPr>
              <a:t>постановление судьи об оставлении жалобы без удовлетворения может быть в течение 24 часов подана жалоба в вышестоящий суд лицом, обжаловавшим задержание, заключение под стражу, домашний арест или продление срока содержания под стражей, домашнего ареста, а также его защитником. В случае удовлетворения жалобы вышестоящий суд вправе применить в отношении лица, освобождаемого из-под стражи или домашнего ареста, другую меру </a:t>
            </a:r>
            <a:r>
              <a:rPr lang="ru-RU" sz="3100" dirty="0" smtClean="0">
                <a:solidFill>
                  <a:schemeClr val="bg2"/>
                </a:solidFill>
              </a:rPr>
              <a:t>пресечения.</a:t>
            </a:r>
          </a:p>
          <a:p>
            <a:pPr marL="0" indent="450850" algn="just">
              <a:buFontTx/>
              <a:buNone/>
            </a:pPr>
            <a:r>
              <a:rPr lang="ru-RU" sz="3100" dirty="0" smtClean="0">
                <a:solidFill>
                  <a:schemeClr val="bg2"/>
                </a:solidFill>
              </a:rPr>
              <a:t>Протесты </a:t>
            </a:r>
            <a:r>
              <a:rPr lang="ru-RU" sz="3100" dirty="0">
                <a:solidFill>
                  <a:schemeClr val="bg2"/>
                </a:solidFill>
              </a:rPr>
              <a:t>и жалобы на постановление судьи суда первой инстанции подаются через судью, вынесшего постановление.</a:t>
            </a:r>
          </a:p>
          <a:p>
            <a:pPr marL="0" indent="0" algn="just">
              <a:buFontTx/>
              <a:buNone/>
            </a:pPr>
            <a:endParaRPr lang="ru-RU" sz="31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320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6369" y="228603"/>
            <a:ext cx="7725833" cy="608013"/>
          </a:xfrm>
          <a:solidFill>
            <a:schemeClr val="tx1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4000" b="1" smtClean="0">
                <a:solidFill>
                  <a:schemeClr val="bg2"/>
                </a:solidFill>
                <a:latin typeface="Arial Narrow" pitchFamily="34" charset="0"/>
              </a:rPr>
              <a:t>ХОДАТАЙСТВО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4" y="981075"/>
            <a:ext cx="11785600" cy="1511300"/>
          </a:xfrm>
        </p:spPr>
        <p:txBody>
          <a:bodyPr/>
          <a:lstStyle/>
          <a:p>
            <a:pPr algn="ctr">
              <a:lnSpc>
                <a:spcPct val="80000"/>
              </a:lnSpc>
              <a:spcBef>
                <a:spcPct val="35000"/>
              </a:spcBef>
              <a:buFontTx/>
              <a:buNone/>
            </a:pPr>
            <a:r>
              <a:rPr lang="ru-RU" sz="3800" b="1" smtClean="0">
                <a:solidFill>
                  <a:schemeClr val="bg2"/>
                </a:solidFill>
                <a:latin typeface="Arial" charset="0"/>
              </a:rPr>
              <a:t>это просьба участника уголовного процесса, обращенная к органу, ведущему уголовный процесс,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27051" y="2924176"/>
            <a:ext cx="5856816" cy="2087563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0000"/>
                </a:solidFill>
                <a:latin typeface="Arial Narrow" pitchFamily="34" charset="0"/>
              </a:rPr>
              <a:t>о выполнении каких-либо </a:t>
            </a:r>
            <a:r>
              <a:rPr lang="ru-RU" sz="4800" b="1" dirty="0" smtClean="0">
                <a:solidFill>
                  <a:srgbClr val="000000"/>
                </a:solidFill>
                <a:latin typeface="Arial Narrow" pitchFamily="34" charset="0"/>
              </a:rPr>
              <a:t>процессуальных </a:t>
            </a:r>
            <a:r>
              <a:rPr lang="ru-RU" sz="4800" b="1" dirty="0" smtClean="0">
                <a:solidFill>
                  <a:srgbClr val="000000"/>
                </a:solidFill>
                <a:latin typeface="Arial Narrow" pitchFamily="34" charset="0"/>
              </a:rPr>
              <a:t>действий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671733" y="2924176"/>
            <a:ext cx="5088467" cy="2087563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000000"/>
                </a:solidFill>
                <a:latin typeface="Arial Narrow" pitchFamily="34" charset="0"/>
              </a:rPr>
              <a:t>о принятии </a:t>
            </a:r>
            <a:r>
              <a:rPr lang="ru-RU" sz="4800" b="1" dirty="0" smtClean="0">
                <a:solidFill>
                  <a:srgbClr val="000000"/>
                </a:solidFill>
                <a:latin typeface="Arial Narrow" pitchFamily="34" charset="0"/>
              </a:rPr>
              <a:t>процессуальных </a:t>
            </a:r>
            <a:r>
              <a:rPr lang="ru-RU" sz="4800" b="1" dirty="0" smtClean="0">
                <a:solidFill>
                  <a:srgbClr val="000000"/>
                </a:solidFill>
                <a:latin typeface="Arial Narrow" pitchFamily="34" charset="0"/>
              </a:rPr>
              <a:t>решений</a:t>
            </a: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2063752" y="2492375"/>
            <a:ext cx="2015067" cy="431800"/>
          </a:xfrm>
          <a:prstGeom prst="downArrow">
            <a:avLst>
              <a:gd name="adj1" fmla="val 52102"/>
              <a:gd name="adj2" fmla="val 525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7920568" y="2492375"/>
            <a:ext cx="2015067" cy="431800"/>
          </a:xfrm>
          <a:prstGeom prst="downArrow">
            <a:avLst>
              <a:gd name="adj1" fmla="val 52102"/>
              <a:gd name="adj2" fmla="val 525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400" smtClean="0">
              <a:solidFill>
                <a:srgbClr val="FFFFFF"/>
              </a:solidFill>
              <a:latin typeface="a_CampusCapsNr" pitchFamily="82" charset="-52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143935" y="5084763"/>
            <a:ext cx="11808884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</a:pPr>
            <a:r>
              <a:rPr lang="ru-RU" sz="4000" b="1" smtClean="0">
                <a:solidFill>
                  <a:srgbClr val="000000"/>
                </a:solidFill>
                <a:latin typeface="Arial Narrow" pitchFamily="34" charset="0"/>
              </a:rPr>
              <a:t>в целях выяснения обстоятельств дела или обеспечения прав и законных инте-ресов личности в уголовном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16505820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457200"/>
            <a:ext cx="11353800" cy="762000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5400" b="1" dirty="0" smtClean="0">
                <a:solidFill>
                  <a:schemeClr val="bg2"/>
                </a:solidFill>
              </a:rPr>
              <a:t/>
            </a:r>
            <a:br>
              <a:rPr lang="ru-RU" sz="5400" b="1" dirty="0" smtClean="0">
                <a:solidFill>
                  <a:schemeClr val="bg2"/>
                </a:solidFill>
              </a:rPr>
            </a:br>
            <a:r>
              <a:rPr lang="ru-RU" sz="5400" b="1" dirty="0" smtClean="0">
                <a:solidFill>
                  <a:schemeClr val="bg2"/>
                </a:solidFill>
              </a:rPr>
              <a:t>Виды  </a:t>
            </a:r>
            <a:r>
              <a:rPr lang="ru-RU" sz="5400" b="1" dirty="0" smtClean="0">
                <a:solidFill>
                  <a:schemeClr val="bg2"/>
                </a:solidFill>
              </a:rPr>
              <a:t>ходатайств:</a:t>
            </a:r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448736" y="1341440"/>
            <a:ext cx="11408833" cy="451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0850" indent="-450850">
              <a:defRPr sz="5400">
                <a:solidFill>
                  <a:schemeClr val="tx1"/>
                </a:solidFill>
                <a:latin typeface="a_CampusCapsNr" pitchFamily="82" charset="-52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_CampusCapsNr" pitchFamily="82" charset="-52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_CampusCapsNr" pitchFamily="82" charset="-52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_CampusCapsNr" pitchFamily="82" charset="-52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_CampusCapsNr" pitchFamily="8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9pPr>
          </a:lstStyle>
          <a:p>
            <a:pPr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ru-RU" sz="5000" dirty="0" smtClean="0">
                <a:solidFill>
                  <a:srgbClr val="000000"/>
                </a:solidFill>
                <a:latin typeface="+mn-lt"/>
              </a:rPr>
              <a:t>1. по характеру просьбы</a:t>
            </a:r>
          </a:p>
          <a:p>
            <a:pPr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ru-RU" sz="5000" dirty="0" smtClean="0">
                <a:solidFill>
                  <a:srgbClr val="000000"/>
                </a:solidFill>
                <a:latin typeface="+mn-lt"/>
              </a:rPr>
              <a:t>2. по предмету заявленной просьбы;</a:t>
            </a:r>
          </a:p>
          <a:p>
            <a:pPr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ru-RU" sz="5000" dirty="0" smtClean="0">
                <a:solidFill>
                  <a:srgbClr val="000000"/>
                </a:solidFill>
                <a:latin typeface="+mn-lt"/>
              </a:rPr>
              <a:t>3. по лицам, их заявляющим;</a:t>
            </a:r>
          </a:p>
          <a:p>
            <a:pPr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ru-RU" sz="5000" dirty="0" smtClean="0">
                <a:solidFill>
                  <a:srgbClr val="000000"/>
                </a:solidFill>
                <a:latin typeface="+mn-lt"/>
              </a:rPr>
              <a:t>4. по срокам его рассмотрения;</a:t>
            </a:r>
          </a:p>
          <a:p>
            <a:pPr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</a:pPr>
            <a:r>
              <a:rPr lang="ru-RU" sz="5000" dirty="0" smtClean="0">
                <a:solidFill>
                  <a:srgbClr val="000000"/>
                </a:solidFill>
                <a:latin typeface="+mn-lt"/>
              </a:rPr>
              <a:t>5. по принимаемым решениям.</a:t>
            </a:r>
          </a:p>
        </p:txBody>
      </p:sp>
    </p:spTree>
    <p:extLst>
      <p:ext uri="{BB962C8B-B14F-4D97-AF65-F5344CB8AC3E}">
        <p14:creationId xmlns:p14="http://schemas.microsoft.com/office/powerpoint/2010/main" val="12154824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4435" y="188916"/>
            <a:ext cx="11425767" cy="1030287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sz="4000" b="1" dirty="0" smtClean="0">
                <a:solidFill>
                  <a:schemeClr val="bg2"/>
                </a:solidFill>
              </a:rPr>
              <a:t/>
            </a:r>
            <a:br>
              <a:rPr lang="ru-RU" sz="4000" b="1" dirty="0" smtClean="0">
                <a:solidFill>
                  <a:schemeClr val="bg2"/>
                </a:solidFill>
              </a:rPr>
            </a:br>
            <a:r>
              <a:rPr lang="ru-RU" sz="4000" b="1" dirty="0" smtClean="0">
                <a:solidFill>
                  <a:schemeClr val="bg2"/>
                </a:solidFill>
              </a:rPr>
              <a:t>Лица</a:t>
            </a:r>
            <a:r>
              <a:rPr lang="ru-RU" sz="4000" b="1" dirty="0" smtClean="0">
                <a:solidFill>
                  <a:schemeClr val="bg2"/>
                </a:solidFill>
              </a:rPr>
              <a:t>, имеющие право заявлять ходатайства</a:t>
            </a:r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448735" y="1731553"/>
            <a:ext cx="11105956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defRPr sz="5400">
                <a:solidFill>
                  <a:schemeClr val="tx1"/>
                </a:solidFill>
                <a:latin typeface="a_CampusCapsNr" pitchFamily="82" charset="-52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_CampusCapsNr" pitchFamily="82" charset="-52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_CampusCapsNr" pitchFamily="82" charset="-52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_CampusCapsNr" pitchFamily="82" charset="-52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_CampusCapsNr" pitchFamily="82" charset="-5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_CampusCapsNr" pitchFamily="82" charset="-52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+mn-lt"/>
              </a:rPr>
              <a:t>1. Лица, закрепленные в УПК в качестве  участника процесса 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+mn-lt"/>
              </a:rPr>
              <a:t>2. Лица, не закрепленные в законе в качестве участников уголовного процесса, но фактически выступающие в этом качестве. </a:t>
            </a:r>
          </a:p>
          <a:p>
            <a:pPr eaLnBrk="0" fontAlgn="base" hangingPunct="0">
              <a:lnSpc>
                <a:spcPct val="80000"/>
              </a:lnSpc>
              <a:spcBef>
                <a:spcPct val="1500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+mn-lt"/>
              </a:rPr>
              <a:t>3. Лица, ведущие уголовный процесс. </a:t>
            </a:r>
          </a:p>
        </p:txBody>
      </p:sp>
    </p:spTree>
    <p:extLst>
      <p:ext uri="{BB962C8B-B14F-4D97-AF65-F5344CB8AC3E}">
        <p14:creationId xmlns:p14="http://schemas.microsoft.com/office/powerpoint/2010/main" val="188031662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4920" y="549278"/>
            <a:ext cx="11042649" cy="5903913"/>
          </a:xfrm>
        </p:spPr>
        <p:txBody>
          <a:bodyPr/>
          <a:lstStyle/>
          <a:p>
            <a:pPr>
              <a:buFontTx/>
              <a:buNone/>
            </a:pPr>
            <a:endParaRPr lang="ru-RU" sz="3600" b="1" dirty="0" smtClean="0">
              <a:solidFill>
                <a:schemeClr val="bg2"/>
              </a:solidFill>
            </a:endParaRPr>
          </a:p>
          <a:p>
            <a:pPr>
              <a:buFontTx/>
              <a:buNone/>
            </a:pPr>
            <a:r>
              <a:rPr lang="ru-RU" sz="3600" dirty="0" smtClean="0">
                <a:solidFill>
                  <a:schemeClr val="bg2"/>
                </a:solidFill>
              </a:rPr>
              <a:t>Допускается заявление ходатайств в двух формах:</a:t>
            </a:r>
          </a:p>
          <a:p>
            <a:pPr>
              <a:buFontTx/>
              <a:buChar char="-"/>
            </a:pPr>
            <a:r>
              <a:rPr lang="ru-RU" sz="3600" b="1" dirty="0" smtClean="0">
                <a:solidFill>
                  <a:schemeClr val="bg2"/>
                </a:solidFill>
              </a:rPr>
              <a:t>письменной;</a:t>
            </a:r>
          </a:p>
          <a:p>
            <a:pPr>
              <a:buFontTx/>
              <a:buChar char="-"/>
            </a:pPr>
            <a:r>
              <a:rPr lang="ru-RU" sz="3600" b="1" dirty="0" smtClean="0">
                <a:solidFill>
                  <a:schemeClr val="bg2"/>
                </a:solidFill>
              </a:rPr>
              <a:t> устной.</a:t>
            </a:r>
          </a:p>
          <a:p>
            <a:pPr algn="ctr">
              <a:buFontTx/>
              <a:buNone/>
            </a:pPr>
            <a:endParaRPr lang="ru-RU" b="1" dirty="0" smtClean="0">
              <a:solidFill>
                <a:schemeClr val="bg2"/>
              </a:solidFill>
            </a:endParaRP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chemeClr val="bg2"/>
                </a:solidFill>
              </a:rPr>
              <a:t>Защитник заявляет ходатайства </a:t>
            </a:r>
            <a:r>
              <a:rPr lang="ru-RU" sz="3600" dirty="0" smtClean="0">
                <a:solidFill>
                  <a:schemeClr val="bg2"/>
                </a:solidFill>
              </a:rPr>
              <a:t>только</a:t>
            </a:r>
          </a:p>
          <a:p>
            <a:pPr algn="ctr">
              <a:buFontTx/>
              <a:buNone/>
            </a:pPr>
            <a:r>
              <a:rPr lang="ru-RU" sz="3600" b="1" dirty="0" smtClean="0">
                <a:solidFill>
                  <a:schemeClr val="bg2"/>
                </a:solidFill>
              </a:rPr>
              <a:t>в </a:t>
            </a:r>
            <a:r>
              <a:rPr lang="ru-RU" sz="3600" b="1" dirty="0" smtClean="0">
                <a:solidFill>
                  <a:schemeClr val="bg2"/>
                </a:solidFill>
              </a:rPr>
              <a:t>письменной форме!!!</a:t>
            </a:r>
          </a:p>
        </p:txBody>
      </p:sp>
    </p:spTree>
    <p:extLst>
      <p:ext uri="{BB962C8B-B14F-4D97-AF65-F5344CB8AC3E}">
        <p14:creationId xmlns:p14="http://schemas.microsoft.com/office/powerpoint/2010/main" val="736066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8740" y="0"/>
            <a:ext cx="10849970" cy="68580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dirty="0" smtClean="0"/>
              <a:t>	</a:t>
            </a:r>
            <a:endParaRPr lang="ru-RU" dirty="0" smtClean="0">
              <a:solidFill>
                <a:schemeClr val="bg2"/>
              </a:solidFill>
            </a:endParaRPr>
          </a:p>
          <a:p>
            <a:pPr algn="just">
              <a:buFontTx/>
              <a:buNone/>
            </a:pPr>
            <a:r>
              <a:rPr lang="ru-RU" sz="3600" b="1" dirty="0" smtClean="0">
                <a:solidFill>
                  <a:schemeClr val="bg2"/>
                </a:solidFill>
              </a:rPr>
              <a:t>	</a:t>
            </a:r>
          </a:p>
          <a:p>
            <a:pPr algn="just">
              <a:buFontTx/>
              <a:buNone/>
            </a:pPr>
            <a:r>
              <a:rPr lang="ru-RU" sz="3600" b="1" dirty="0">
                <a:solidFill>
                  <a:schemeClr val="bg2"/>
                </a:solidFill>
              </a:rPr>
              <a:t> </a:t>
            </a:r>
            <a:r>
              <a:rPr lang="ru-RU" sz="3600" b="1" dirty="0" smtClean="0">
                <a:solidFill>
                  <a:schemeClr val="bg2"/>
                </a:solidFill>
              </a:rPr>
              <a:t>  </a:t>
            </a:r>
            <a:r>
              <a:rPr lang="ru-RU" sz="3600" dirty="0" smtClean="0">
                <a:solidFill>
                  <a:schemeClr val="bg2"/>
                </a:solidFill>
              </a:rPr>
              <a:t>Письменные ходатайства оформляются в произвольной форме, но в них должен быть указан адресат, которому они направляются, изложена суть просьбы, в каких целях должно быть произведено действие, о котором заявлено в ходатайстве. </a:t>
            </a:r>
          </a:p>
        </p:txBody>
      </p:sp>
    </p:spTree>
    <p:extLst>
      <p:ext uri="{BB962C8B-B14F-4D97-AF65-F5344CB8AC3E}">
        <p14:creationId xmlns:p14="http://schemas.microsoft.com/office/powerpoint/2010/main" val="7909254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8740" y="0"/>
            <a:ext cx="10849970" cy="685800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dirty="0" smtClean="0"/>
              <a:t>	</a:t>
            </a:r>
            <a:endParaRPr lang="ru-RU" dirty="0" smtClean="0">
              <a:solidFill>
                <a:schemeClr val="bg2"/>
              </a:solidFill>
            </a:endParaRPr>
          </a:p>
          <a:p>
            <a:pPr algn="just">
              <a:buFontTx/>
              <a:buNone/>
            </a:pPr>
            <a:r>
              <a:rPr lang="ru-RU" sz="3600" b="1" dirty="0" smtClean="0">
                <a:solidFill>
                  <a:schemeClr val="bg2"/>
                </a:solidFill>
              </a:rPr>
              <a:t>	</a:t>
            </a:r>
          </a:p>
          <a:p>
            <a:pPr algn="just">
              <a:buFontTx/>
              <a:buNone/>
            </a:pPr>
            <a:r>
              <a:rPr lang="ru-RU" sz="3600" b="1" dirty="0">
                <a:solidFill>
                  <a:schemeClr val="bg2"/>
                </a:solidFill>
              </a:rPr>
              <a:t> </a:t>
            </a:r>
            <a:r>
              <a:rPr lang="ru-RU" sz="3600" b="1" dirty="0" smtClean="0">
                <a:solidFill>
                  <a:schemeClr val="bg2"/>
                </a:solidFill>
              </a:rPr>
              <a:t>  </a:t>
            </a:r>
            <a:r>
              <a:rPr lang="ru-RU" sz="3600" b="1" dirty="0">
                <a:solidFill>
                  <a:schemeClr val="bg2"/>
                </a:solidFill>
              </a:rPr>
              <a:t>Ходатайство </a:t>
            </a:r>
            <a:r>
              <a:rPr lang="ru-RU" sz="3600" dirty="0">
                <a:solidFill>
                  <a:schemeClr val="bg2"/>
                </a:solidFill>
              </a:rPr>
              <a:t>подлежит рассмотрению и разрешению </a:t>
            </a:r>
            <a:r>
              <a:rPr lang="ru-RU" sz="3600" b="1" dirty="0">
                <a:solidFill>
                  <a:schemeClr val="bg2"/>
                </a:solidFill>
              </a:rPr>
              <a:t>непосредственно после его заявления. </a:t>
            </a:r>
            <a:r>
              <a:rPr lang="ru-RU" sz="3600" dirty="0">
                <a:solidFill>
                  <a:schemeClr val="bg2"/>
                </a:solidFill>
              </a:rPr>
              <a:t>В случаях, когда немедленное принятие решения по ходатайству невозможно, оно должно быть разрешено </a:t>
            </a:r>
            <a:r>
              <a:rPr lang="ru-RU" sz="3600" b="1" dirty="0">
                <a:solidFill>
                  <a:schemeClr val="bg2"/>
                </a:solidFill>
              </a:rPr>
              <a:t>не позднее трех суток с момента его заявления.</a:t>
            </a:r>
            <a:endParaRPr lang="ru-RU" sz="3600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2733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3"/>
            <a:ext cx="10363200" cy="101917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2"/>
                </a:solidFill>
              </a:rPr>
              <a:t>Виды решений по поступившему ходатайству: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206" y="2071688"/>
            <a:ext cx="10563367" cy="4786312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ru-RU" dirty="0" smtClean="0">
                <a:solidFill>
                  <a:schemeClr val="bg2"/>
                </a:solidFill>
              </a:rPr>
              <a:t>1. об удовлетворении просьбы обратившегося лица;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dirty="0" smtClean="0">
                <a:solidFill>
                  <a:schemeClr val="bg2"/>
                </a:solidFill>
              </a:rPr>
              <a:t>2. о полном или частичном отказе в удовлетворении ходатайства.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dirty="0" smtClean="0">
                <a:solidFill>
                  <a:schemeClr val="bg2"/>
                </a:solidFill>
              </a:rPr>
              <a:t>О полном или частичном отказе в удовлетворении ходатайства согласно ч. 3 ст. 137 УПК орган, ведущий уголовный процесс, выносит мотивированное постановление (определение), которое </a:t>
            </a:r>
            <a:r>
              <a:rPr lang="ru-RU" b="1" dirty="0" smtClean="0">
                <a:solidFill>
                  <a:schemeClr val="bg2"/>
                </a:solidFill>
              </a:rPr>
              <a:t>не позднее трех суток </a:t>
            </a:r>
            <a:r>
              <a:rPr lang="ru-RU" dirty="0" smtClean="0">
                <a:solidFill>
                  <a:schemeClr val="bg2"/>
                </a:solidFill>
              </a:rPr>
              <a:t>доводится до сведения лица, заявившего ходатайство. </a:t>
            </a:r>
          </a:p>
        </p:txBody>
      </p:sp>
    </p:spTree>
    <p:extLst>
      <p:ext uri="{BB962C8B-B14F-4D97-AF65-F5344CB8AC3E}">
        <p14:creationId xmlns:p14="http://schemas.microsoft.com/office/powerpoint/2010/main" val="2066143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ульс">
  <a:themeElements>
    <a:clrScheme name="Пульс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Пульс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_CampusCapsNr" pitchFamily="8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_CampusCapsNr" pitchFamily="82" charset="-52"/>
          </a:defRPr>
        </a:defPPr>
      </a:lstStyle>
    </a:lnDef>
  </a:objectDefaults>
  <a:extraClrSchemeLst>
    <a:extraClrScheme>
      <a:clrScheme name="Пульс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льс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льс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Пульс 2">
    <a:dk1>
      <a:srgbClr val="000000"/>
    </a:dk1>
    <a:lt1>
      <a:srgbClr val="FFFFFF"/>
    </a:lt1>
    <a:dk2>
      <a:srgbClr val="000066"/>
    </a:dk2>
    <a:lt2>
      <a:srgbClr val="FFCC66"/>
    </a:lt2>
    <a:accent1>
      <a:srgbClr val="FF9900"/>
    </a:accent1>
    <a:accent2>
      <a:srgbClr val="000044"/>
    </a:accent2>
    <a:accent3>
      <a:srgbClr val="AAAAB8"/>
    </a:accent3>
    <a:accent4>
      <a:srgbClr val="DADADA"/>
    </a:accent4>
    <a:accent5>
      <a:srgbClr val="FFCAAA"/>
    </a:accent5>
    <a:accent6>
      <a:srgbClr val="00003D"/>
    </a:accent6>
    <a:hlink>
      <a:srgbClr val="3366FF"/>
    </a:hlink>
    <a:folHlink>
      <a:srgbClr val="FFFF00"/>
    </a:folHlink>
  </a:clrScheme>
</a:themeOverride>
</file>

<file path=ppt/theme/themeOverride2.xml><?xml version="1.0" encoding="utf-8"?>
<a:themeOverride xmlns:a="http://schemas.openxmlformats.org/drawingml/2006/main">
  <a:clrScheme name="Пульс 2">
    <a:dk1>
      <a:srgbClr val="000000"/>
    </a:dk1>
    <a:lt1>
      <a:srgbClr val="FFFFFF"/>
    </a:lt1>
    <a:dk2>
      <a:srgbClr val="000066"/>
    </a:dk2>
    <a:lt2>
      <a:srgbClr val="FFCC66"/>
    </a:lt2>
    <a:accent1>
      <a:srgbClr val="FF9900"/>
    </a:accent1>
    <a:accent2>
      <a:srgbClr val="000044"/>
    </a:accent2>
    <a:accent3>
      <a:srgbClr val="AAAAB8"/>
    </a:accent3>
    <a:accent4>
      <a:srgbClr val="DADADA"/>
    </a:accent4>
    <a:accent5>
      <a:srgbClr val="FFCAAA"/>
    </a:accent5>
    <a:accent6>
      <a:srgbClr val="00003D"/>
    </a:accent6>
    <a:hlink>
      <a:srgbClr val="3366FF"/>
    </a:hlink>
    <a:folHlink>
      <a:srgbClr val="FFFF00"/>
    </a:folHlink>
  </a:clrScheme>
</a:themeOverride>
</file>

<file path=ppt/theme/themeOverride3.xml><?xml version="1.0" encoding="utf-8"?>
<a:themeOverride xmlns:a="http://schemas.openxmlformats.org/drawingml/2006/main">
  <a:clrScheme name="Пульс 2">
    <a:dk1>
      <a:srgbClr val="000000"/>
    </a:dk1>
    <a:lt1>
      <a:srgbClr val="FFFFFF"/>
    </a:lt1>
    <a:dk2>
      <a:srgbClr val="000066"/>
    </a:dk2>
    <a:lt2>
      <a:srgbClr val="FFCC66"/>
    </a:lt2>
    <a:accent1>
      <a:srgbClr val="FF9900"/>
    </a:accent1>
    <a:accent2>
      <a:srgbClr val="000044"/>
    </a:accent2>
    <a:accent3>
      <a:srgbClr val="AAAAB8"/>
    </a:accent3>
    <a:accent4>
      <a:srgbClr val="DADADA"/>
    </a:accent4>
    <a:accent5>
      <a:srgbClr val="FFCAAA"/>
    </a:accent5>
    <a:accent6>
      <a:srgbClr val="00003D"/>
    </a:accent6>
    <a:hlink>
      <a:srgbClr val="3366FF"/>
    </a:hlink>
    <a:folHlink>
      <a:srgbClr val="FFFF00"/>
    </a:folHlink>
  </a:clrScheme>
</a:themeOverride>
</file>

<file path=ppt/theme/themeOverride4.xml><?xml version="1.0" encoding="utf-8"?>
<a:themeOverride xmlns:a="http://schemas.openxmlformats.org/drawingml/2006/main">
  <a:clrScheme name="Пульс 2">
    <a:dk1>
      <a:srgbClr val="000000"/>
    </a:dk1>
    <a:lt1>
      <a:srgbClr val="FFFFFF"/>
    </a:lt1>
    <a:dk2>
      <a:srgbClr val="000066"/>
    </a:dk2>
    <a:lt2>
      <a:srgbClr val="FFCC66"/>
    </a:lt2>
    <a:accent1>
      <a:srgbClr val="FF9900"/>
    </a:accent1>
    <a:accent2>
      <a:srgbClr val="000044"/>
    </a:accent2>
    <a:accent3>
      <a:srgbClr val="AAAAB8"/>
    </a:accent3>
    <a:accent4>
      <a:srgbClr val="DADADA"/>
    </a:accent4>
    <a:accent5>
      <a:srgbClr val="FFCAAA"/>
    </a:accent5>
    <a:accent6>
      <a:srgbClr val="00003D"/>
    </a:accent6>
    <a:hlink>
      <a:srgbClr val="3366FF"/>
    </a:hlink>
    <a:folHlink>
      <a:srgbClr val="FFFF00"/>
    </a:folHlink>
  </a:clrScheme>
</a:themeOverride>
</file>

<file path=ppt/theme/themeOverride5.xml><?xml version="1.0" encoding="utf-8"?>
<a:themeOverride xmlns:a="http://schemas.openxmlformats.org/drawingml/2006/main">
  <a:clrScheme name="Пульс 2">
    <a:dk1>
      <a:srgbClr val="000000"/>
    </a:dk1>
    <a:lt1>
      <a:srgbClr val="FFFFFF"/>
    </a:lt1>
    <a:dk2>
      <a:srgbClr val="000066"/>
    </a:dk2>
    <a:lt2>
      <a:srgbClr val="FFCC66"/>
    </a:lt2>
    <a:accent1>
      <a:srgbClr val="FF9900"/>
    </a:accent1>
    <a:accent2>
      <a:srgbClr val="000044"/>
    </a:accent2>
    <a:accent3>
      <a:srgbClr val="AAAAB8"/>
    </a:accent3>
    <a:accent4>
      <a:srgbClr val="DADADA"/>
    </a:accent4>
    <a:accent5>
      <a:srgbClr val="FFCAAA"/>
    </a:accent5>
    <a:accent6>
      <a:srgbClr val="00003D"/>
    </a:accent6>
    <a:hlink>
      <a:srgbClr val="3366FF"/>
    </a:hlink>
    <a:folHlink>
      <a:srgbClr val="FFFF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939</Words>
  <Application>Microsoft Office PowerPoint</Application>
  <PresentationFormat>Произвольный</PresentationFormat>
  <Paragraphs>93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Пульс</vt:lpstr>
      <vt:lpstr>Презентация PowerPoint</vt:lpstr>
      <vt:lpstr>Презентация PowerPoint</vt:lpstr>
      <vt:lpstr>ХОДАТАЙСТВО</vt:lpstr>
      <vt:lpstr> Виды  ходатайств:</vt:lpstr>
      <vt:lpstr> Лица, имеющие право заявлять ходатайства</vt:lpstr>
      <vt:lpstr>Презентация PowerPoint</vt:lpstr>
      <vt:lpstr>Презентация PowerPoint</vt:lpstr>
      <vt:lpstr>Презентация PowerPoint</vt:lpstr>
      <vt:lpstr>Виды решений по поступившему ходатайству:</vt:lpstr>
      <vt:lpstr> Жалоба в уголовном процессе</vt:lpstr>
      <vt:lpstr>Отличия ходатайств от жалоб:</vt:lpstr>
      <vt:lpstr>Жалоба подается:</vt:lpstr>
      <vt:lpstr>Жалоба подается:</vt:lpstr>
      <vt:lpstr>Презентация PowerPoint</vt:lpstr>
      <vt:lpstr>Должностное лицо или орган при поступлении жалобы обязаны:</vt:lpstr>
      <vt:lpstr>Презентация PowerPoint</vt:lpstr>
      <vt:lpstr> Порядок обжалования и судебной проверки законности и обоснованности задержания, заключения под стражу, домашнего ареста или продления срока содержания под стражей, домашнего ареста: </vt:lpstr>
      <vt:lpstr>Презентация PowerPoint</vt:lpstr>
      <vt:lpstr>Презентация PowerPoint</vt:lpstr>
      <vt:lpstr>Презентация PowerPoint</vt:lpstr>
      <vt:lpstr>Решения судьи по результатам рассмотрения жалобы задержанного или заключенного под стражу: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Сташкевич</dc:creator>
  <cp:lastModifiedBy>Левченкова А.Ю.</cp:lastModifiedBy>
  <cp:revision>18</cp:revision>
  <dcterms:created xsi:type="dcterms:W3CDTF">2022-12-16T07:17:24Z</dcterms:created>
  <dcterms:modified xsi:type="dcterms:W3CDTF">2023-09-12T17:35:30Z</dcterms:modified>
</cp:coreProperties>
</file>