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7" r:id="rId3"/>
    <p:sldId id="259" r:id="rId4"/>
    <p:sldId id="260" r:id="rId5"/>
    <p:sldId id="261" r:id="rId6"/>
    <p:sldId id="263" r:id="rId7"/>
    <p:sldId id="264" r:id="rId8"/>
    <p:sldId id="265" r:id="rId9"/>
    <p:sldId id="266" r:id="rId10"/>
    <p:sldId id="267" r:id="rId11"/>
    <p:sldId id="268" r:id="rId12"/>
    <p:sldId id="269" r:id="rId13"/>
    <p:sldId id="270"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7" r:id="rId49"/>
    <p:sldId id="308" r:id="rId50"/>
    <p:sldId id="309" r:id="rId51"/>
    <p:sldId id="310" r:id="rId52"/>
    <p:sldId id="311" r:id="rId53"/>
    <p:sldId id="312" r:id="rId54"/>
    <p:sldId id="313" r:id="rId5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0" d="100"/>
          <a:sy n="70" d="100"/>
        </p:scale>
        <p:origin x="-402" y="-8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6C1A6D-197B-4BDE-88DF-BC97E092D021}" type="datetimeFigureOut">
              <a:rPr lang="ru-RU" smtClean="0"/>
              <a:t>12.09.2023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5109A1-FC63-476E-B17A-D1D20674FD80}" type="slidenum">
              <a:rPr lang="ru-RU" smtClean="0"/>
              <a:t>‹#›</a:t>
            </a:fld>
            <a:endParaRPr lang="ru-RU"/>
          </a:p>
        </p:txBody>
      </p:sp>
    </p:spTree>
    <p:extLst>
      <p:ext uri="{BB962C8B-B14F-4D97-AF65-F5344CB8AC3E}">
        <p14:creationId xmlns:p14="http://schemas.microsoft.com/office/powerpoint/2010/main" val="355055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a:xfrm>
            <a:off x="381000" y="685800"/>
            <a:ext cx="6096000" cy="3429000"/>
          </a:xfrm>
          <a:ln/>
        </p:spPr>
      </p:sp>
      <p:sp>
        <p:nvSpPr>
          <p:cNvPr id="7270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endParaRPr>
          </a:p>
        </p:txBody>
      </p:sp>
      <p:sp>
        <p:nvSpPr>
          <p:cNvPr id="7270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BCF355-746E-4864-B717-558C97A48B6D}" type="slidenum">
              <a:rPr lang="ru-RU">
                <a:solidFill>
                  <a:prstClr val="black"/>
                </a:solidFill>
              </a:rPr>
              <a:pPr eaLnBrk="1" hangingPunct="1"/>
              <a:t>34</a:t>
            </a:fld>
            <a:endParaRPr lang="ru-R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DE4240C-CC95-4C2F-A97A-6FA2B12A927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x-none"/>
          </a:p>
        </p:txBody>
      </p:sp>
      <p:sp>
        <p:nvSpPr>
          <p:cNvPr id="3" name="Подзаголовок 2">
            <a:extLst>
              <a:ext uri="{FF2B5EF4-FFF2-40B4-BE49-F238E27FC236}">
                <a16:creationId xmlns="" xmlns:a16="http://schemas.microsoft.com/office/drawing/2014/main" id="{A1C772C1-4678-4CFB-A74B-B2638BE83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x-none"/>
          </a:p>
        </p:txBody>
      </p:sp>
      <p:sp>
        <p:nvSpPr>
          <p:cNvPr id="4" name="Дата 3">
            <a:extLst>
              <a:ext uri="{FF2B5EF4-FFF2-40B4-BE49-F238E27FC236}">
                <a16:creationId xmlns="" xmlns:a16="http://schemas.microsoft.com/office/drawing/2014/main" id="{6EF707CE-0AB0-44B8-969D-7125DBAD78AB}"/>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5" name="Нижний колонтитул 4">
            <a:extLst>
              <a:ext uri="{FF2B5EF4-FFF2-40B4-BE49-F238E27FC236}">
                <a16:creationId xmlns="" xmlns:a16="http://schemas.microsoft.com/office/drawing/2014/main" id="{CB9C34BB-3D01-4E25-A4F2-E80D1A0E5ED9}"/>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43FD3A2D-DC28-4C07-A937-55D5676B90DE}"/>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256581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7773597-1F32-4698-9BDE-8E631F7A2B56}"/>
              </a:ext>
            </a:extLst>
          </p:cNvPr>
          <p:cNvSpPr>
            <a:spLocks noGrp="1"/>
          </p:cNvSpPr>
          <p:nvPr>
            <p:ph type="title"/>
          </p:nvPr>
        </p:nvSpPr>
        <p:spPr/>
        <p:txBody>
          <a:bodyPr/>
          <a:lstStyle/>
          <a:p>
            <a:r>
              <a:rPr lang="ru-RU"/>
              <a:t>Образец заголовка</a:t>
            </a:r>
            <a:endParaRPr lang="x-none"/>
          </a:p>
        </p:txBody>
      </p:sp>
      <p:sp>
        <p:nvSpPr>
          <p:cNvPr id="3" name="Вертикальный текст 2">
            <a:extLst>
              <a:ext uri="{FF2B5EF4-FFF2-40B4-BE49-F238E27FC236}">
                <a16:creationId xmlns="" xmlns:a16="http://schemas.microsoft.com/office/drawing/2014/main" id="{1F472DA1-11B8-4739-8E24-E2F0F8162BF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69BD0A6A-39E8-49C2-AFF4-C7AFF64E2BE0}"/>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5" name="Нижний колонтитул 4">
            <a:extLst>
              <a:ext uri="{FF2B5EF4-FFF2-40B4-BE49-F238E27FC236}">
                <a16:creationId xmlns="" xmlns:a16="http://schemas.microsoft.com/office/drawing/2014/main" id="{CD5E0812-8B5D-4670-854B-38BF050FFE3C}"/>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409AD31C-2096-4F6F-B4F3-FB90865C13F9}"/>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3560729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E9976321-285C-4582-9891-31AB5CD52908}"/>
              </a:ext>
            </a:extLst>
          </p:cNvPr>
          <p:cNvSpPr>
            <a:spLocks noGrp="1"/>
          </p:cNvSpPr>
          <p:nvPr>
            <p:ph type="title" orient="vert"/>
          </p:nvPr>
        </p:nvSpPr>
        <p:spPr>
          <a:xfrm>
            <a:off x="8724902" y="365125"/>
            <a:ext cx="2628900" cy="5811838"/>
          </a:xfrm>
        </p:spPr>
        <p:txBody>
          <a:bodyPr vert="eaVert"/>
          <a:lstStyle/>
          <a:p>
            <a:r>
              <a:rPr lang="ru-RU"/>
              <a:t>Образец заголовка</a:t>
            </a:r>
            <a:endParaRPr lang="x-none"/>
          </a:p>
        </p:txBody>
      </p:sp>
      <p:sp>
        <p:nvSpPr>
          <p:cNvPr id="3" name="Вертикальный текст 2">
            <a:extLst>
              <a:ext uri="{FF2B5EF4-FFF2-40B4-BE49-F238E27FC236}">
                <a16:creationId xmlns="" xmlns:a16="http://schemas.microsoft.com/office/drawing/2014/main" id="{A6E10EEE-F370-4BED-B541-03B70B10A10E}"/>
              </a:ext>
            </a:extLst>
          </p:cNvPr>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C6BA45FB-8304-490A-B959-395281CCE5EB}"/>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5" name="Нижний колонтитул 4">
            <a:extLst>
              <a:ext uri="{FF2B5EF4-FFF2-40B4-BE49-F238E27FC236}">
                <a16:creationId xmlns="" xmlns:a16="http://schemas.microsoft.com/office/drawing/2014/main" id="{565406C7-4F9A-4609-A7DE-74D0158BAF07}"/>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D0CD2DD6-53DC-4FF2-A92F-9697BB3A454E}"/>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1720175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ru-RU">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ru-RU">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grpSp>
      </p:grpSp>
      <p:sp>
        <p:nvSpPr>
          <p:cNvPr id="571434" name="Rectangle 42"/>
          <p:cNvSpPr>
            <a:spLocks noGrp="1" noChangeArrowheads="1"/>
          </p:cNvSpPr>
          <p:nvPr>
            <p:ph type="ctrTitle" sz="quarter"/>
          </p:nvPr>
        </p:nvSpPr>
        <p:spPr>
          <a:xfrm>
            <a:off x="609600" y="1600200"/>
            <a:ext cx="10972800" cy="1828800"/>
          </a:xfrm>
        </p:spPr>
        <p:txBody>
          <a:bodyPr/>
          <a:lstStyle>
            <a:lvl1pPr>
              <a:defRPr sz="4800"/>
            </a:lvl1pPr>
          </a:lstStyle>
          <a:p>
            <a:r>
              <a:rPr lang="ru-RU"/>
              <a:t>Образец заголовка</a:t>
            </a:r>
          </a:p>
        </p:txBody>
      </p:sp>
      <p:sp>
        <p:nvSpPr>
          <p:cNvPr id="571435"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ru-RU"/>
              <a:t>Образец подзаголовка</a:t>
            </a:r>
          </a:p>
        </p:txBody>
      </p:sp>
      <p:sp>
        <p:nvSpPr>
          <p:cNvPr id="44" name="Rectangle 44"/>
          <p:cNvSpPr>
            <a:spLocks noGrp="1" noChangeArrowheads="1"/>
          </p:cNvSpPr>
          <p:nvPr>
            <p:ph type="dt" sz="quarter" idx="10"/>
          </p:nvPr>
        </p:nvSpPr>
        <p:spPr/>
        <p:txBody>
          <a:bodyPr/>
          <a:lstStyle>
            <a:lvl1pPr>
              <a:defRPr/>
            </a:lvl1pPr>
          </a:lstStyle>
          <a:p>
            <a:pPr>
              <a:defRPr/>
            </a:pPr>
            <a:endParaRPr lang="ru-RU">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ru-RU">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E874032F-202A-418C-A027-27FFF1EF4AEC}"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704502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pPr>
              <a:defRPr/>
            </a:pPr>
            <a:fld id="{A73EA5DB-7BB5-41DE-8894-336543EE05F2}"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39665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pPr>
              <a:defRPr/>
            </a:pPr>
            <a:fld id="{3DF1B0CA-C071-4A7A-9625-C501874F4C91}"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515595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pPr>
              <a:defRPr/>
            </a:pPr>
            <a:fld id="{696E8F5C-E244-4EDF-A5E0-E0AD792838C9}"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003567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pPr>
              <a:defRPr/>
            </a:pPr>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pPr>
              <a:defRPr/>
            </a:pPr>
            <a:fld id="{3409D8F0-91F5-441B-B06C-FF20A0552616}"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011822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pPr>
              <a:defRPr/>
            </a:pPr>
            <a:fld id="{AA2BCB2F-18E5-40DC-87A3-A4AC22C7361E}"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821943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pPr>
              <a:defRPr/>
            </a:pPr>
            <a:fld id="{AFF86ABD-1C58-4EEC-A6C8-E8F5EF71F4FF}"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535010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pPr>
              <a:defRPr/>
            </a:pPr>
            <a:fld id="{80FFA882-B09D-4196-BD15-550A88A9CC80}"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08216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F729593-A4E1-4D75-BC7F-54CB5BC8EC7A}"/>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 xmlns:a16="http://schemas.microsoft.com/office/drawing/2014/main" id="{F39F4842-5152-44E6-8054-9982A1C1732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D19D1E2E-16C2-42B2-8EAB-66A45B17B2AF}"/>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5" name="Нижний колонтитул 4">
            <a:extLst>
              <a:ext uri="{FF2B5EF4-FFF2-40B4-BE49-F238E27FC236}">
                <a16:creationId xmlns="" xmlns:a16="http://schemas.microsoft.com/office/drawing/2014/main" id="{5A73875D-CFAE-4977-A36B-0A3ED83507DB}"/>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9F49FECA-C5CE-48F7-A602-3D7114F1D017}"/>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3261390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pPr>
              <a:defRPr/>
            </a:pPr>
            <a:fld id="{3CD7D2FE-8D91-4C75-A16A-8F6A6A3E4866}"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837547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pPr>
              <a:defRPr/>
            </a:pPr>
            <a:fld id="{0779B52D-12FC-4660-8300-358869B189B8}"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504909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7813"/>
            <a:ext cx="27432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7813"/>
            <a:ext cx="80264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pPr>
              <a:defRPr/>
            </a:pPr>
            <a:fld id="{FCA438F8-8A68-47EF-8F22-AF0DFD0C26C8}"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803892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2C5DAC4-711D-4B58-B188-C5D0D1095140}"/>
              </a:ext>
            </a:extLst>
          </p:cNvPr>
          <p:cNvSpPr>
            <a:spLocks noGrp="1"/>
          </p:cNvSpPr>
          <p:nvPr>
            <p:ph type="title"/>
          </p:nvPr>
        </p:nvSpPr>
        <p:spPr>
          <a:xfrm>
            <a:off x="831851" y="1709768"/>
            <a:ext cx="10515600" cy="2852737"/>
          </a:xfrm>
        </p:spPr>
        <p:txBody>
          <a:bodyPr anchor="b"/>
          <a:lstStyle>
            <a:lvl1pPr>
              <a:defRPr sz="6000"/>
            </a:lvl1pPr>
          </a:lstStyle>
          <a:p>
            <a:r>
              <a:rPr lang="ru-RU"/>
              <a:t>Образец заголовка</a:t>
            </a:r>
            <a:endParaRPr lang="x-none"/>
          </a:p>
        </p:txBody>
      </p:sp>
      <p:sp>
        <p:nvSpPr>
          <p:cNvPr id="3" name="Текст 2">
            <a:extLst>
              <a:ext uri="{FF2B5EF4-FFF2-40B4-BE49-F238E27FC236}">
                <a16:creationId xmlns="" xmlns:a16="http://schemas.microsoft.com/office/drawing/2014/main" id="{77531BE9-4B75-4A38-A0E5-CF0553FE0044}"/>
              </a:ext>
            </a:extLst>
          </p:cNvPr>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93AF353F-B806-4CC6-A5EA-433F171B530B}"/>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5" name="Нижний колонтитул 4">
            <a:extLst>
              <a:ext uri="{FF2B5EF4-FFF2-40B4-BE49-F238E27FC236}">
                <a16:creationId xmlns="" xmlns:a16="http://schemas.microsoft.com/office/drawing/2014/main" id="{07047749-AEAE-48F5-AD82-22CAF9C22CF9}"/>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A296AF2C-0E3C-42C8-A969-F167C7542046}"/>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2495424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0BC0430-372C-4C7E-BE54-E85DA23909CD}"/>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 xmlns:a16="http://schemas.microsoft.com/office/drawing/2014/main" id="{CDAC72A0-4556-42F6-BEF0-5E2057D138A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a:extLst>
              <a:ext uri="{FF2B5EF4-FFF2-40B4-BE49-F238E27FC236}">
                <a16:creationId xmlns="" xmlns:a16="http://schemas.microsoft.com/office/drawing/2014/main" id="{FAAE37C9-C884-4CEF-B69A-A559DC28D00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Дата 4">
            <a:extLst>
              <a:ext uri="{FF2B5EF4-FFF2-40B4-BE49-F238E27FC236}">
                <a16:creationId xmlns="" xmlns:a16="http://schemas.microsoft.com/office/drawing/2014/main" id="{6C98B30B-D9D5-4F89-9937-EAA7511CC65A}"/>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6" name="Нижний колонтитул 5">
            <a:extLst>
              <a:ext uri="{FF2B5EF4-FFF2-40B4-BE49-F238E27FC236}">
                <a16:creationId xmlns="" xmlns:a16="http://schemas.microsoft.com/office/drawing/2014/main" id="{7F382B91-C5E0-4CA5-89D7-498980D39EDE}"/>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 xmlns:a16="http://schemas.microsoft.com/office/drawing/2014/main" id="{F0ED0975-462A-4CAC-ABB1-27A6FB934E41}"/>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50967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2CD0512-D327-4F96-9525-59E11D6CD486}"/>
              </a:ext>
            </a:extLst>
          </p:cNvPr>
          <p:cNvSpPr>
            <a:spLocks noGrp="1"/>
          </p:cNvSpPr>
          <p:nvPr>
            <p:ph type="title"/>
          </p:nvPr>
        </p:nvSpPr>
        <p:spPr>
          <a:xfrm>
            <a:off x="839788" y="365129"/>
            <a:ext cx="10515600" cy="1325563"/>
          </a:xfrm>
        </p:spPr>
        <p:txBody>
          <a:bodyPr/>
          <a:lstStyle/>
          <a:p>
            <a:r>
              <a:rPr lang="ru-RU"/>
              <a:t>Образец заголовка</a:t>
            </a:r>
            <a:endParaRPr lang="x-none"/>
          </a:p>
        </p:txBody>
      </p:sp>
      <p:sp>
        <p:nvSpPr>
          <p:cNvPr id="3" name="Текст 2">
            <a:extLst>
              <a:ext uri="{FF2B5EF4-FFF2-40B4-BE49-F238E27FC236}">
                <a16:creationId xmlns="" xmlns:a16="http://schemas.microsoft.com/office/drawing/2014/main" id="{6C0D12CF-6C2C-4240-9BD3-C8787821DBA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997A65F9-23AF-4E1C-9ED3-28AE3F66F0E5}"/>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a:extLst>
              <a:ext uri="{FF2B5EF4-FFF2-40B4-BE49-F238E27FC236}">
                <a16:creationId xmlns="" xmlns:a16="http://schemas.microsoft.com/office/drawing/2014/main" id="{F12A5D67-C142-4AD2-9A84-5AF97D26932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923DBDE4-8377-4EE7-B840-01B95E8E348B}"/>
              </a:ext>
            </a:extLst>
          </p:cNvPr>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Дата 6">
            <a:extLst>
              <a:ext uri="{FF2B5EF4-FFF2-40B4-BE49-F238E27FC236}">
                <a16:creationId xmlns="" xmlns:a16="http://schemas.microsoft.com/office/drawing/2014/main" id="{EF96A42E-F827-483E-90B6-4DE740821809}"/>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8" name="Нижний колонтитул 7">
            <a:extLst>
              <a:ext uri="{FF2B5EF4-FFF2-40B4-BE49-F238E27FC236}">
                <a16:creationId xmlns="" xmlns:a16="http://schemas.microsoft.com/office/drawing/2014/main" id="{0E0F88BB-2AD2-4ACF-BDDC-2A277A31F6E9}"/>
              </a:ext>
            </a:extLst>
          </p:cNvPr>
          <p:cNvSpPr>
            <a:spLocks noGrp="1"/>
          </p:cNvSpPr>
          <p:nvPr>
            <p:ph type="ftr" sz="quarter" idx="11"/>
          </p:nvPr>
        </p:nvSpPr>
        <p:spPr/>
        <p:txBody>
          <a:bodyPr/>
          <a:lstStyle/>
          <a:p>
            <a:endParaRPr lang="x-none"/>
          </a:p>
        </p:txBody>
      </p:sp>
      <p:sp>
        <p:nvSpPr>
          <p:cNvPr id="9" name="Номер слайда 8">
            <a:extLst>
              <a:ext uri="{FF2B5EF4-FFF2-40B4-BE49-F238E27FC236}">
                <a16:creationId xmlns="" xmlns:a16="http://schemas.microsoft.com/office/drawing/2014/main" id="{5F729EA2-6630-4261-9A5C-65C495DF2B4D}"/>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345443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D42ACA8-70DE-405E-9121-76165EA4C530}"/>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 xmlns:a16="http://schemas.microsoft.com/office/drawing/2014/main" id="{104EC39F-DFFB-41CA-B31A-5A75DCF7BBC4}"/>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4" name="Нижний колонтитул 3">
            <a:extLst>
              <a:ext uri="{FF2B5EF4-FFF2-40B4-BE49-F238E27FC236}">
                <a16:creationId xmlns="" xmlns:a16="http://schemas.microsoft.com/office/drawing/2014/main" id="{FC21B2EF-525A-4DB2-A2C6-8A3EF0502899}"/>
              </a:ext>
            </a:extLst>
          </p:cNvPr>
          <p:cNvSpPr>
            <a:spLocks noGrp="1"/>
          </p:cNvSpPr>
          <p:nvPr>
            <p:ph type="ftr" sz="quarter" idx="11"/>
          </p:nvPr>
        </p:nvSpPr>
        <p:spPr/>
        <p:txBody>
          <a:bodyPr/>
          <a:lstStyle/>
          <a:p>
            <a:endParaRPr lang="x-none"/>
          </a:p>
        </p:txBody>
      </p:sp>
      <p:sp>
        <p:nvSpPr>
          <p:cNvPr id="5" name="Номер слайда 4">
            <a:extLst>
              <a:ext uri="{FF2B5EF4-FFF2-40B4-BE49-F238E27FC236}">
                <a16:creationId xmlns="" xmlns:a16="http://schemas.microsoft.com/office/drawing/2014/main" id="{3AB6A6F3-ACF4-4598-82CD-FB98036063CA}"/>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1241389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C12FDA40-F20F-4B48-A9CD-7F94DF7E3B65}"/>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3" name="Нижний колонтитул 2">
            <a:extLst>
              <a:ext uri="{FF2B5EF4-FFF2-40B4-BE49-F238E27FC236}">
                <a16:creationId xmlns="" xmlns:a16="http://schemas.microsoft.com/office/drawing/2014/main" id="{89BC2ED1-D74F-4B44-A842-2068AEA34AA9}"/>
              </a:ext>
            </a:extLst>
          </p:cNvPr>
          <p:cNvSpPr>
            <a:spLocks noGrp="1"/>
          </p:cNvSpPr>
          <p:nvPr>
            <p:ph type="ftr" sz="quarter" idx="11"/>
          </p:nvPr>
        </p:nvSpPr>
        <p:spPr/>
        <p:txBody>
          <a:bodyPr/>
          <a:lstStyle/>
          <a:p>
            <a:endParaRPr lang="x-none"/>
          </a:p>
        </p:txBody>
      </p:sp>
      <p:sp>
        <p:nvSpPr>
          <p:cNvPr id="4" name="Номер слайда 3">
            <a:extLst>
              <a:ext uri="{FF2B5EF4-FFF2-40B4-BE49-F238E27FC236}">
                <a16:creationId xmlns="" xmlns:a16="http://schemas.microsoft.com/office/drawing/2014/main" id="{AF932609-DD06-4387-AB9A-B7791C90892E}"/>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3518274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3EEEF12-86CF-4A27-9079-0BBD61BCE68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Объект 2">
            <a:extLst>
              <a:ext uri="{FF2B5EF4-FFF2-40B4-BE49-F238E27FC236}">
                <a16:creationId xmlns="" xmlns:a16="http://schemas.microsoft.com/office/drawing/2014/main" id="{20B4B339-2111-48A3-8899-C5C6F5BA7465}"/>
              </a:ext>
            </a:extLst>
          </p:cNvPr>
          <p:cNvSpPr>
            <a:spLocks noGrp="1"/>
          </p:cNvSpPr>
          <p:nvPr>
            <p:ph idx="1"/>
          </p:nvPr>
        </p:nvSpPr>
        <p:spPr>
          <a:xfrm>
            <a:off x="5183188" y="98745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a:extLst>
              <a:ext uri="{FF2B5EF4-FFF2-40B4-BE49-F238E27FC236}">
                <a16:creationId xmlns="" xmlns:a16="http://schemas.microsoft.com/office/drawing/2014/main" id="{332EFAF5-4774-4B19-9A8C-9CC153890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C4997F2F-BBE1-4675-B31E-7EBD04D40196}"/>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6" name="Нижний колонтитул 5">
            <a:extLst>
              <a:ext uri="{FF2B5EF4-FFF2-40B4-BE49-F238E27FC236}">
                <a16:creationId xmlns="" xmlns:a16="http://schemas.microsoft.com/office/drawing/2014/main" id="{8D07FB2B-CC03-42CD-8A51-47919F3DBF19}"/>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 xmlns:a16="http://schemas.microsoft.com/office/drawing/2014/main" id="{828C1337-6593-4609-A6DC-FC582ABDB309}"/>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364924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BD15B6D-0428-4E8D-B8A8-CD92821AD00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Рисунок 2">
            <a:extLst>
              <a:ext uri="{FF2B5EF4-FFF2-40B4-BE49-F238E27FC236}">
                <a16:creationId xmlns="" xmlns:a16="http://schemas.microsoft.com/office/drawing/2014/main" id="{06745572-8A72-4DEC-8B33-EB534E8D5073}"/>
              </a:ext>
            </a:extLst>
          </p:cNvPr>
          <p:cNvSpPr>
            <a:spLocks noGrp="1"/>
          </p:cNvSpPr>
          <p:nvPr>
            <p:ph type="pic" idx="1"/>
          </p:nvPr>
        </p:nvSpPr>
        <p:spPr>
          <a:xfrm>
            <a:off x="5183188" y="98745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Текст 3">
            <a:extLst>
              <a:ext uri="{FF2B5EF4-FFF2-40B4-BE49-F238E27FC236}">
                <a16:creationId xmlns="" xmlns:a16="http://schemas.microsoft.com/office/drawing/2014/main" id="{CB2F0EC1-F192-42AD-8F2E-255F263A9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650FC694-C894-4F3D-ADC1-A62C365A4231}"/>
              </a:ext>
            </a:extLst>
          </p:cNvPr>
          <p:cNvSpPr>
            <a:spLocks noGrp="1"/>
          </p:cNvSpPr>
          <p:nvPr>
            <p:ph type="dt" sz="half" idx="10"/>
          </p:nvPr>
        </p:nvSpPr>
        <p:spPr/>
        <p:txBody>
          <a:bodyPr/>
          <a:lstStyle/>
          <a:p>
            <a:fld id="{F553781B-4A78-4975-BC09-4D71B78225FE}" type="datetimeFigureOut">
              <a:rPr lang="x-none" smtClean="0"/>
              <a:t>12.09.2023</a:t>
            </a:fld>
            <a:endParaRPr lang="x-none"/>
          </a:p>
        </p:txBody>
      </p:sp>
      <p:sp>
        <p:nvSpPr>
          <p:cNvPr id="6" name="Нижний колонтитул 5">
            <a:extLst>
              <a:ext uri="{FF2B5EF4-FFF2-40B4-BE49-F238E27FC236}">
                <a16:creationId xmlns="" xmlns:a16="http://schemas.microsoft.com/office/drawing/2014/main" id="{680698B4-821D-425F-993C-03DCCF438019}"/>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 xmlns:a16="http://schemas.microsoft.com/office/drawing/2014/main" id="{1767ED75-FE03-4DC3-8B8C-7F901328A1CD}"/>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121952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B6D0645-0B42-44B8-BA60-62CC2ACD30DD}"/>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a:t>Образец заголовка</a:t>
            </a:r>
            <a:endParaRPr lang="x-none"/>
          </a:p>
        </p:txBody>
      </p:sp>
      <p:sp>
        <p:nvSpPr>
          <p:cNvPr id="3" name="Текст 2">
            <a:extLst>
              <a:ext uri="{FF2B5EF4-FFF2-40B4-BE49-F238E27FC236}">
                <a16:creationId xmlns="" xmlns:a16="http://schemas.microsoft.com/office/drawing/2014/main" id="{BDC55ACB-1FDD-4AB8-A7DD-218B3EFBB4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0BA1BB73-DB9D-477E-9644-6B1191A94EA9}"/>
              </a:ext>
            </a:extLst>
          </p:cNvPr>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3781B-4A78-4975-BC09-4D71B78225FE}" type="datetimeFigureOut">
              <a:rPr lang="x-none" smtClean="0"/>
              <a:t>12.09.2023</a:t>
            </a:fld>
            <a:endParaRPr lang="x-none"/>
          </a:p>
        </p:txBody>
      </p:sp>
      <p:sp>
        <p:nvSpPr>
          <p:cNvPr id="5" name="Нижний колонтитул 4">
            <a:extLst>
              <a:ext uri="{FF2B5EF4-FFF2-40B4-BE49-F238E27FC236}">
                <a16:creationId xmlns="" xmlns:a16="http://schemas.microsoft.com/office/drawing/2014/main" id="{E042026D-785B-4679-B89C-5CEB909EA8B4}"/>
              </a:ext>
            </a:extLst>
          </p:cNvPr>
          <p:cNvSpPr>
            <a:spLocks noGrp="1"/>
          </p:cNvSpPr>
          <p:nvPr>
            <p:ph type="ftr" sz="quarter" idx="3"/>
          </p:nvPr>
        </p:nvSpPr>
        <p:spPr>
          <a:xfrm>
            <a:off x="4038600"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Номер слайда 5">
            <a:extLst>
              <a:ext uri="{FF2B5EF4-FFF2-40B4-BE49-F238E27FC236}">
                <a16:creationId xmlns="" xmlns:a16="http://schemas.microsoft.com/office/drawing/2014/main" id="{9341AB2B-D4C0-4093-AC8B-ACF212EA1728}"/>
              </a:ext>
            </a:extLst>
          </p:cNvPr>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B0357-2A2A-4506-A73B-A1FABC9E02DE}" type="slidenum">
              <a:rPr lang="x-none" smtClean="0"/>
              <a:t>‹#›</a:t>
            </a:fld>
            <a:endParaRPr lang="x-none"/>
          </a:p>
        </p:txBody>
      </p:sp>
    </p:spTree>
    <p:extLst>
      <p:ext uri="{BB962C8B-B14F-4D97-AF65-F5344CB8AC3E}">
        <p14:creationId xmlns:p14="http://schemas.microsoft.com/office/powerpoint/2010/main" val="3006292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5703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3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3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035"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703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ru-RU">
                <a:solidFill>
                  <a:srgbClr val="FFFFFF"/>
                </a:solidFill>
              </a:endParaRPr>
            </a:p>
          </p:txBody>
        </p:sp>
        <p:sp>
          <p:nvSpPr>
            <p:cNvPr id="1037"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1038"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703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040"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703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042"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703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044"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703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3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3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703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703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3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ru-RU">
                <a:solidFill>
                  <a:srgbClr val="FFFFFF"/>
                </a:solidFill>
              </a:endParaRPr>
            </a:p>
          </p:txBody>
        </p:sp>
        <p:sp>
          <p:nvSpPr>
            <p:cNvPr id="5703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703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3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703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703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4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4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4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4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4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4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4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5704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sp>
            <p:nvSpPr>
              <p:cNvPr id="5704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ru-RU">
                  <a:solidFill>
                    <a:srgbClr val="FFFFFF"/>
                  </a:solidFill>
                </a:endParaRPr>
              </a:p>
            </p:txBody>
          </p:sp>
        </p:grpSp>
      </p:grpSp>
      <p:sp>
        <p:nvSpPr>
          <p:cNvPr id="570410"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70411"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70412"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defRPr>
            </a:lvl1pPr>
          </a:lstStyle>
          <a:p>
            <a:pPr fontAlgn="base">
              <a:spcBef>
                <a:spcPct val="0"/>
              </a:spcBef>
              <a:spcAft>
                <a:spcPct val="0"/>
              </a:spcAft>
              <a:defRPr/>
            </a:pPr>
            <a:endParaRPr lang="ru-RU">
              <a:solidFill>
                <a:srgbClr val="FFFFFF"/>
              </a:solidFill>
            </a:endParaRPr>
          </a:p>
        </p:txBody>
      </p:sp>
      <p:sp>
        <p:nvSpPr>
          <p:cNvPr id="570413"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defRPr>
            </a:lvl1pPr>
          </a:lstStyle>
          <a:p>
            <a:pPr fontAlgn="base">
              <a:spcBef>
                <a:spcPct val="0"/>
              </a:spcBef>
              <a:spcAft>
                <a:spcPct val="0"/>
              </a:spcAft>
              <a:defRPr/>
            </a:pPr>
            <a:endParaRPr lang="ru-RU">
              <a:solidFill>
                <a:srgbClr val="FFFFFF"/>
              </a:solidFill>
            </a:endParaRPr>
          </a:p>
        </p:txBody>
      </p:sp>
      <p:sp>
        <p:nvSpPr>
          <p:cNvPr id="570414"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fontAlgn="base">
              <a:spcBef>
                <a:spcPct val="0"/>
              </a:spcBef>
              <a:spcAft>
                <a:spcPct val="0"/>
              </a:spcAft>
              <a:defRPr/>
            </a:pPr>
            <a:fld id="{25A16E66-BD7B-4C48-809F-69BD6042414E}" type="slidenum">
              <a:rPr lang="ru-RU">
                <a:solidFill>
                  <a:srgbClr val="FFFFFF"/>
                </a:solidFill>
              </a:rPr>
              <a:pPr fontAlgn="base">
                <a:spcBef>
                  <a:spcPct val="0"/>
                </a:spcBef>
                <a:spcAft>
                  <a:spcPct val="0"/>
                </a:spcAft>
                <a:defRPr/>
              </a:pPr>
              <a:t>‹#›</a:t>
            </a:fld>
            <a:endParaRPr lang="ru-RU">
              <a:solidFill>
                <a:srgbClr val="FFFFFF"/>
              </a:solidFill>
            </a:endParaRPr>
          </a:p>
        </p:txBody>
      </p:sp>
    </p:spTree>
    <p:extLst>
      <p:ext uri="{BB962C8B-B14F-4D97-AF65-F5344CB8AC3E}">
        <p14:creationId xmlns:p14="http://schemas.microsoft.com/office/powerpoint/2010/main" val="95803457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8ED8E4DA-6DAE-45A2-99AB-57F81DC7E198}"/>
              </a:ext>
            </a:extLst>
          </p:cNvPr>
          <p:cNvPicPr>
            <a:picLocks noChangeAspect="1"/>
          </p:cNvPicPr>
          <p:nvPr/>
        </p:nvPicPr>
        <p:blipFill rotWithShape="1">
          <a:blip r:embed="rId2">
            <a:extLst>
              <a:ext uri="{28A0092B-C50C-407E-A947-70E740481C1C}">
                <a14:useLocalDpi xmlns:a14="http://schemas.microsoft.com/office/drawing/2010/main" val="0"/>
              </a:ext>
            </a:extLst>
          </a:blip>
          <a:srcRect l="24897" t="16739" r="10398" b="16738"/>
          <a:stretch/>
        </p:blipFill>
        <p:spPr>
          <a:xfrm>
            <a:off x="1712397" y="4"/>
            <a:ext cx="10479603" cy="6857999"/>
          </a:xfrm>
          <a:prstGeom prst="rect">
            <a:avLst/>
          </a:prstGeom>
        </p:spPr>
      </p:pic>
      <p:pic>
        <p:nvPicPr>
          <p:cNvPr id="7" name="Рисунок 6">
            <a:extLst>
              <a:ext uri="{FF2B5EF4-FFF2-40B4-BE49-F238E27FC236}">
                <a16:creationId xmlns="" xmlns:a16="http://schemas.microsoft.com/office/drawing/2014/main" id="{419F817A-46A0-4B21-90B1-11235B156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
            <a:ext cx="6348549" cy="6858153"/>
          </a:xfrm>
          <a:prstGeom prst="rect">
            <a:avLst/>
          </a:prstGeom>
        </p:spPr>
      </p:pic>
      <p:sp>
        <p:nvSpPr>
          <p:cNvPr id="8" name="Прямоугольник 7">
            <a:extLst>
              <a:ext uri="{FF2B5EF4-FFF2-40B4-BE49-F238E27FC236}">
                <a16:creationId xmlns="" xmlns:a16="http://schemas.microsoft.com/office/drawing/2014/main" id="{2039ADC0-5510-4642-BF4E-E8D72D9E62DB}"/>
              </a:ext>
            </a:extLst>
          </p:cNvPr>
          <p:cNvSpPr/>
          <p:nvPr/>
        </p:nvSpPr>
        <p:spPr>
          <a:xfrm>
            <a:off x="-1" y="158"/>
            <a:ext cx="12217625"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ru-RU" sz="6000" dirty="0" smtClean="0">
              <a:solidFill>
                <a:schemeClr val="tx1"/>
              </a:solidFill>
              <a:latin typeface="Times New Roman" pitchFamily="18" charset="0"/>
              <a:cs typeface="Times New Roman" pitchFamily="18" charset="0"/>
            </a:endParaRPr>
          </a:p>
        </p:txBody>
      </p:sp>
      <p:pic>
        <p:nvPicPr>
          <p:cNvPr id="10" name="Рисунок 9">
            <a:extLst>
              <a:ext uri="{FF2B5EF4-FFF2-40B4-BE49-F238E27FC236}">
                <a16:creationId xmlns="" xmlns:a16="http://schemas.microsoft.com/office/drawing/2014/main" id="{2FE3FFF5-DB3D-4AB1-8F7C-B7B95237C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1084" y="225032"/>
            <a:ext cx="1826349" cy="196462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 xmlns:a16="http://schemas.microsoft.com/office/drawing/2014/main" id="{0559546B-D670-4ED8-B7B6-0986EFE0A683}"/>
              </a:ext>
            </a:extLst>
          </p:cNvPr>
          <p:cNvSpPr txBox="1"/>
          <p:nvPr/>
        </p:nvSpPr>
        <p:spPr>
          <a:xfrm>
            <a:off x="501463" y="3429000"/>
            <a:ext cx="11189111" cy="923330"/>
          </a:xfrm>
          <a:prstGeom prst="rect">
            <a:avLst/>
          </a:prstGeom>
          <a:noFill/>
        </p:spPr>
        <p:txBody>
          <a:bodyPr wrap="square" rtlCol="0">
            <a:spAutoFit/>
            <a:scene3d>
              <a:camera prst="orthographicFront"/>
              <a:lightRig rig="freezing" dir="t"/>
            </a:scene3d>
            <a:sp3d prstMaterial="dkEdge">
              <a:bevelT w="38100" h="38100"/>
            </a:sp3d>
          </a:bodyPr>
          <a:lstStyle/>
          <a:p>
            <a:pPr algn="ctr"/>
            <a:endParaRPr lang="x-none" sz="5400" b="1" dirty="0">
              <a:gradFill flip="none" rotWithShape="1">
                <a:gsLst>
                  <a:gs pos="0">
                    <a:schemeClr val="accent4">
                      <a:lumMod val="50000"/>
                    </a:schemeClr>
                  </a:gs>
                  <a:gs pos="74000">
                    <a:schemeClr val="accent4">
                      <a:lumMod val="60000"/>
                      <a:lumOff val="40000"/>
                    </a:schemeClr>
                  </a:gs>
                  <a:gs pos="100000">
                    <a:schemeClr val="accent4">
                      <a:lumMod val="75000"/>
                    </a:schemeClr>
                  </a:gs>
                </a:gsLst>
                <a:lin ang="16200000" scaled="1"/>
                <a:tileRect/>
              </a:gradFill>
              <a:latin typeface="Cambria" panose="02040503050406030204" pitchFamily="18" charset="0"/>
              <a:ea typeface="Cambria" panose="02040503050406030204" pitchFamily="18" charset="0"/>
            </a:endParaRPr>
          </a:p>
        </p:txBody>
      </p:sp>
      <p:sp>
        <p:nvSpPr>
          <p:cNvPr id="3" name="TextBox 2"/>
          <p:cNvSpPr txBox="1"/>
          <p:nvPr/>
        </p:nvSpPr>
        <p:spPr>
          <a:xfrm>
            <a:off x="4037610" y="1947553"/>
            <a:ext cx="7053943" cy="2585323"/>
          </a:xfrm>
          <a:prstGeom prst="rect">
            <a:avLst/>
          </a:prstGeom>
          <a:noFill/>
        </p:spPr>
        <p:txBody>
          <a:bodyPr wrap="square" rtlCol="0">
            <a:spAutoFit/>
          </a:bodyPr>
          <a:lstStyle/>
          <a:p>
            <a:pPr algn="ctr"/>
            <a:r>
              <a:rPr lang="ru-RU" sz="5400" dirty="0">
                <a:latin typeface="Times New Roman" pitchFamily="18" charset="0"/>
                <a:cs typeface="Times New Roman" pitchFamily="18" charset="0"/>
              </a:rPr>
              <a:t>Тема 7.</a:t>
            </a:r>
          </a:p>
          <a:p>
            <a:pPr algn="ctr"/>
            <a:r>
              <a:rPr lang="ru-RU" sz="5400" dirty="0">
                <a:latin typeface="Times New Roman" pitchFamily="18" charset="0"/>
                <a:cs typeface="Times New Roman" pitchFamily="18" charset="0"/>
              </a:rPr>
              <a:t>Меры процессуального принуждения</a:t>
            </a:r>
          </a:p>
        </p:txBody>
      </p:sp>
    </p:spTree>
    <p:extLst>
      <p:ext uri="{BB962C8B-B14F-4D97-AF65-F5344CB8AC3E}">
        <p14:creationId xmlns:p14="http://schemas.microsoft.com/office/powerpoint/2010/main" val="3801993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736979" y="928688"/>
            <a:ext cx="10699846" cy="5929312"/>
          </a:xfrm>
        </p:spPr>
        <p:txBody>
          <a:bodyPr/>
          <a:lstStyle/>
          <a:p>
            <a:pPr marL="609600" indent="-609600" eaLnBrk="1" hangingPunct="1">
              <a:buFont typeface="Wingdings" pitchFamily="2" charset="2"/>
              <a:buNone/>
            </a:pPr>
            <a:endParaRPr lang="ru-RU" sz="2800" b="1" dirty="0" smtClean="0">
              <a:solidFill>
                <a:srgbClr val="00002A"/>
              </a:solidFill>
              <a:effectLst/>
              <a:latin typeface="Times New Roman" pitchFamily="18" charset="0"/>
              <a:cs typeface="Times New Roman" pitchFamily="18" charset="0"/>
            </a:endParaRPr>
          </a:p>
          <a:p>
            <a:pPr marL="609600" indent="-609600" algn="just" eaLnBrk="1" hangingPunct="1">
              <a:buFont typeface="Wingdings" pitchFamily="2" charset="2"/>
              <a:buNone/>
            </a:pPr>
            <a:r>
              <a:rPr lang="ru-RU" sz="2800" dirty="0" smtClean="0">
                <a:solidFill>
                  <a:srgbClr val="00002A"/>
                </a:solidFill>
                <a:effectLst/>
                <a:latin typeface="Times New Roman" pitchFamily="18" charset="0"/>
                <a:cs typeface="Times New Roman" pitchFamily="18" charset="0"/>
              </a:rPr>
              <a:t>1. Задержание по непосредственно возникшему подозрению в совершении преступления (ст. 108 УПК).</a:t>
            </a:r>
          </a:p>
          <a:p>
            <a:pPr marL="609600" indent="-609600" algn="just" eaLnBrk="1" hangingPunct="1">
              <a:buFont typeface="Wingdings" pitchFamily="2" charset="2"/>
              <a:buNone/>
            </a:pPr>
            <a:r>
              <a:rPr lang="ru-RU" sz="2800" dirty="0" smtClean="0">
                <a:solidFill>
                  <a:srgbClr val="00002A"/>
                </a:solidFill>
                <a:effectLst/>
                <a:latin typeface="Times New Roman" pitchFamily="18" charset="0"/>
                <a:cs typeface="Times New Roman" pitchFamily="18" charset="0"/>
              </a:rPr>
              <a:t>2. </a:t>
            </a:r>
            <a:r>
              <a:rPr lang="ru-RU" sz="2800" dirty="0" smtClean="0">
                <a:solidFill>
                  <a:srgbClr val="00002A"/>
                </a:solidFill>
                <a:effectLst/>
                <a:latin typeface="Times New Roman" pitchFamily="18" charset="0"/>
                <a:cs typeface="Times New Roman" pitchFamily="18" charset="0"/>
              </a:rPr>
              <a:t>  Задержание </a:t>
            </a:r>
            <a:r>
              <a:rPr lang="ru-RU" sz="2800" dirty="0" smtClean="0">
                <a:solidFill>
                  <a:srgbClr val="00002A"/>
                </a:solidFill>
                <a:effectLst/>
                <a:latin typeface="Times New Roman" pitchFamily="18" charset="0"/>
                <a:cs typeface="Times New Roman" pitchFamily="18" charset="0"/>
              </a:rPr>
              <a:t>обвиняемого для предъявления </a:t>
            </a:r>
            <a:r>
              <a:rPr lang="ru-RU" sz="2800" dirty="0" smtClean="0">
                <a:solidFill>
                  <a:srgbClr val="00002A"/>
                </a:solidFill>
                <a:effectLst/>
                <a:latin typeface="Times New Roman" pitchFamily="18" charset="0"/>
                <a:cs typeface="Times New Roman" pitchFamily="18" charset="0"/>
              </a:rPr>
              <a:t>обвинения</a:t>
            </a:r>
          </a:p>
          <a:p>
            <a:pPr marL="609600" indent="-609600" algn="just" eaLnBrk="1" hangingPunct="1">
              <a:buFont typeface="Wingdings" pitchFamily="2" charset="2"/>
              <a:buNone/>
            </a:pPr>
            <a:r>
              <a:rPr lang="ru-RU" sz="2800" dirty="0" smtClean="0">
                <a:solidFill>
                  <a:srgbClr val="00002A"/>
                </a:solidFill>
                <a:effectLst/>
                <a:latin typeface="Times New Roman" pitchFamily="18" charset="0"/>
                <a:cs typeface="Times New Roman" pitchFamily="18" charset="0"/>
              </a:rPr>
              <a:t>      (</a:t>
            </a:r>
            <a:r>
              <a:rPr lang="ru-RU" sz="2800" dirty="0" smtClean="0">
                <a:solidFill>
                  <a:srgbClr val="00002A"/>
                </a:solidFill>
                <a:effectLst/>
                <a:latin typeface="Times New Roman" pitchFamily="18" charset="0"/>
                <a:cs typeface="Times New Roman" pitchFamily="18" charset="0"/>
              </a:rPr>
              <a:t>ст. 111 УПК).</a:t>
            </a:r>
          </a:p>
          <a:p>
            <a:pPr marL="0" indent="0" algn="just" eaLnBrk="1" hangingPunct="1">
              <a:buNone/>
            </a:pPr>
            <a:r>
              <a:rPr lang="ru-RU" sz="2800" dirty="0" smtClean="0">
                <a:solidFill>
                  <a:srgbClr val="00002A"/>
                </a:solidFill>
                <a:effectLst/>
                <a:latin typeface="Times New Roman" pitchFamily="18" charset="0"/>
                <a:cs typeface="Times New Roman" pitchFamily="18" charset="0"/>
              </a:rPr>
              <a:t>3.   Задержание </a:t>
            </a:r>
            <a:r>
              <a:rPr lang="ru-RU" sz="2800" dirty="0" smtClean="0">
                <a:solidFill>
                  <a:srgbClr val="00002A"/>
                </a:solidFill>
                <a:effectLst/>
                <a:latin typeface="Times New Roman" pitchFamily="18" charset="0"/>
                <a:cs typeface="Times New Roman" pitchFamily="18" charset="0"/>
              </a:rPr>
              <a:t>обвиняемого до заключения его под </a:t>
            </a:r>
            <a:r>
              <a:rPr lang="ru-RU" sz="2800" dirty="0" smtClean="0">
                <a:solidFill>
                  <a:srgbClr val="00002A"/>
                </a:solidFill>
                <a:effectLst/>
                <a:latin typeface="Times New Roman" pitchFamily="18" charset="0"/>
                <a:cs typeface="Times New Roman" pitchFamily="18" charset="0"/>
              </a:rPr>
              <a:t>стражу</a:t>
            </a:r>
          </a:p>
          <a:p>
            <a:pPr marL="0" indent="0" algn="just" eaLnBrk="1" hangingPunct="1">
              <a:buNone/>
            </a:pPr>
            <a:r>
              <a:rPr lang="ru-RU" sz="2800" dirty="0" smtClean="0">
                <a:solidFill>
                  <a:srgbClr val="00002A"/>
                </a:solidFill>
                <a:effectLst/>
                <a:latin typeface="Times New Roman" pitchFamily="18" charset="0"/>
                <a:cs typeface="Times New Roman" pitchFamily="18" charset="0"/>
              </a:rPr>
              <a:t>      (</a:t>
            </a:r>
            <a:r>
              <a:rPr lang="ru-RU" sz="2800" dirty="0" smtClean="0">
                <a:solidFill>
                  <a:srgbClr val="00002A"/>
                </a:solidFill>
                <a:effectLst/>
                <a:latin typeface="Times New Roman" pitchFamily="18" charset="0"/>
                <a:cs typeface="Times New Roman" pitchFamily="18" charset="0"/>
              </a:rPr>
              <a:t>ст. 112 УПК).</a:t>
            </a:r>
          </a:p>
          <a:p>
            <a:pPr marL="609600" indent="-609600" algn="just" eaLnBrk="1" hangingPunct="1">
              <a:buFont typeface="Wingdings" pitchFamily="2" charset="2"/>
              <a:buNone/>
            </a:pPr>
            <a:r>
              <a:rPr lang="ru-RU" sz="2800" dirty="0" smtClean="0">
                <a:solidFill>
                  <a:srgbClr val="00002A"/>
                </a:solidFill>
                <a:effectLst/>
                <a:latin typeface="Times New Roman" pitchFamily="18" charset="0"/>
                <a:cs typeface="Times New Roman" pitchFamily="18" charset="0"/>
              </a:rPr>
              <a:t>4. </a:t>
            </a:r>
            <a:r>
              <a:rPr lang="ru-RU" sz="2800" dirty="0" smtClean="0">
                <a:solidFill>
                  <a:srgbClr val="00002A"/>
                </a:solidFill>
                <a:effectLst/>
                <a:latin typeface="Times New Roman" pitchFamily="18" charset="0"/>
                <a:cs typeface="Times New Roman" pitchFamily="18" charset="0"/>
              </a:rPr>
              <a:t>Задержание </a:t>
            </a:r>
            <a:r>
              <a:rPr lang="ru-RU" sz="2800" dirty="0" smtClean="0">
                <a:solidFill>
                  <a:srgbClr val="00002A"/>
                </a:solidFill>
                <a:effectLst/>
                <a:latin typeface="Times New Roman" pitchFamily="18" charset="0"/>
                <a:cs typeface="Times New Roman" pitchFamily="18" charset="0"/>
              </a:rPr>
              <a:t>осужденного до разрешения вопроса об отмене условного неприменения наказания, отсрочки исполнения наказания или условно-досрочного освобождения от отбывания наказания (ст. 113 УПК).</a:t>
            </a:r>
          </a:p>
        </p:txBody>
      </p:sp>
      <p:sp>
        <p:nvSpPr>
          <p:cNvPr id="24579" name="Прямоугольник 2"/>
          <p:cNvSpPr>
            <a:spLocks noChangeArrowheads="1"/>
          </p:cNvSpPr>
          <p:nvPr/>
        </p:nvSpPr>
        <p:spPr bwMode="auto">
          <a:xfrm>
            <a:off x="0" y="3"/>
            <a:ext cx="1219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endParaRPr lang="be-BY" sz="4000" b="1" dirty="0" smtClean="0">
              <a:solidFill>
                <a:srgbClr val="00002A"/>
              </a:solidFill>
              <a:latin typeface="Times New Roman" pitchFamily="18" charset="0"/>
              <a:cs typeface="Times New Roman" pitchFamily="18" charset="0"/>
            </a:endParaRPr>
          </a:p>
          <a:p>
            <a:pPr algn="ctr" fontAlgn="base">
              <a:spcBef>
                <a:spcPct val="0"/>
              </a:spcBef>
              <a:spcAft>
                <a:spcPct val="0"/>
              </a:spcAft>
            </a:pPr>
            <a:r>
              <a:rPr lang="be-BY" sz="4000" b="1" dirty="0" smtClean="0">
                <a:solidFill>
                  <a:srgbClr val="00002A"/>
                </a:solidFill>
                <a:latin typeface="Times New Roman" pitchFamily="18" charset="0"/>
                <a:cs typeface="Times New Roman" pitchFamily="18" charset="0"/>
              </a:rPr>
              <a:t>Виды задержания</a:t>
            </a:r>
            <a:endParaRPr lang="ru-RU" sz="4000" b="1" dirty="0" smtClean="0">
              <a:solidFill>
                <a:srgbClr val="00002A"/>
              </a:solidFill>
              <a:latin typeface="Times New Roman" pitchFamily="18" charset="0"/>
              <a:cs typeface="Times New Roman" pitchFamily="18" charset="0"/>
            </a:endParaRPr>
          </a:p>
        </p:txBody>
      </p:sp>
    </p:spTree>
    <p:extLst>
      <p:ext uri="{BB962C8B-B14F-4D97-AF65-F5344CB8AC3E}">
        <p14:creationId xmlns:p14="http://schemas.microsoft.com/office/powerpoint/2010/main" val="742304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3507" name="Rectangle 3"/>
          <p:cNvSpPr>
            <a:spLocks noGrp="1" noChangeArrowheads="1"/>
          </p:cNvSpPr>
          <p:nvPr>
            <p:ph type="body" idx="1"/>
          </p:nvPr>
        </p:nvSpPr>
        <p:spPr>
          <a:xfrm>
            <a:off x="627797" y="0"/>
            <a:ext cx="10822676" cy="6858000"/>
          </a:xfrm>
        </p:spPr>
        <p:txBody>
          <a:bodyPr/>
          <a:lstStyle/>
          <a:p>
            <a:pPr algn="ctr" eaLnBrk="1" hangingPunct="1">
              <a:buFont typeface="Wingdings" pitchFamily="2" charset="2"/>
              <a:buNone/>
              <a:defRPr/>
            </a:pPr>
            <a:endParaRPr lang="ru-RU" sz="3600" b="1" dirty="0" smtClean="0">
              <a:solidFill>
                <a:srgbClr val="00002A"/>
              </a:solidFill>
              <a:latin typeface="Times New Roman" pitchFamily="18" charset="0"/>
              <a:cs typeface="Times New Roman" pitchFamily="18" charset="0"/>
            </a:endParaRPr>
          </a:p>
          <a:p>
            <a:pPr algn="ctr" eaLnBrk="1" hangingPunct="1">
              <a:buFont typeface="Wingdings" pitchFamily="2" charset="2"/>
              <a:buNone/>
              <a:defRPr/>
            </a:pPr>
            <a:r>
              <a:rPr lang="ru-RU" sz="3600" b="1" dirty="0" smtClean="0">
                <a:solidFill>
                  <a:srgbClr val="00002A"/>
                </a:solidFill>
                <a:latin typeface="Times New Roman" pitchFamily="18" charset="0"/>
                <a:cs typeface="Times New Roman" pitchFamily="18" charset="0"/>
              </a:rPr>
              <a:t>Условия применения задержания по непосредственно возникшему подозрению:</a:t>
            </a:r>
          </a:p>
          <a:p>
            <a:pPr algn="ctr" eaLnBrk="1" hangingPunct="1">
              <a:buFont typeface="Wingdings" pitchFamily="2" charset="2"/>
              <a:buNone/>
              <a:defRPr/>
            </a:pPr>
            <a:endParaRPr lang="ru-RU" sz="3600" b="1" dirty="0" smtClean="0">
              <a:latin typeface="Times New Roman" pitchFamily="18" charset="0"/>
              <a:cs typeface="Times New Roman" pitchFamily="18" charset="0"/>
            </a:endParaRPr>
          </a:p>
          <a:p>
            <a:pPr algn="just" eaLnBrk="1" hangingPunct="1">
              <a:buFont typeface="Wingdings" pitchFamily="2" charset="2"/>
              <a:buNone/>
              <a:defRPr/>
            </a:pPr>
            <a:r>
              <a:rPr lang="ru-RU" sz="3600" b="1" dirty="0" smtClean="0">
                <a:latin typeface="Times New Roman" pitchFamily="18" charset="0"/>
                <a:cs typeface="Times New Roman" pitchFamily="18" charset="0"/>
              </a:rPr>
              <a:t>	</a:t>
            </a:r>
            <a:r>
              <a:rPr lang="ru-RU" sz="3600" dirty="0" smtClean="0">
                <a:solidFill>
                  <a:srgbClr val="00002A"/>
                </a:solidFill>
                <a:effectLst/>
                <a:latin typeface="Times New Roman" pitchFamily="18" charset="0"/>
                <a:cs typeface="Times New Roman" pitchFamily="18" charset="0"/>
              </a:rPr>
              <a:t>лицо подозревается в совершении преступления, за которое может быть назначено наказание в виде лишения свободы или ареста</a:t>
            </a:r>
          </a:p>
        </p:txBody>
      </p:sp>
    </p:spTree>
    <p:extLst>
      <p:ext uri="{BB962C8B-B14F-4D97-AF65-F5344CB8AC3E}">
        <p14:creationId xmlns:p14="http://schemas.microsoft.com/office/powerpoint/2010/main" val="3387438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a:xfrm>
            <a:off x="239186" y="188913"/>
            <a:ext cx="12287249" cy="1008062"/>
          </a:xfrm>
        </p:spPr>
        <p:txBody>
          <a:bodyPr/>
          <a:lstStyle/>
          <a:p>
            <a:pPr eaLnBrk="1" hangingPunct="1">
              <a:defRPr/>
            </a:pPr>
            <a:r>
              <a:rPr lang="be-BY" sz="4000" b="1" dirty="0" smtClean="0">
                <a:solidFill>
                  <a:srgbClr val="00002A"/>
                </a:solidFill>
                <a:latin typeface="Times New Roman" pitchFamily="18" charset="0"/>
                <a:cs typeface="Times New Roman" pitchFamily="18" charset="0"/>
              </a:rPr>
              <a:t>Основания задержания (ст.108 УПК)</a:t>
            </a:r>
          </a:p>
        </p:txBody>
      </p:sp>
      <p:sp>
        <p:nvSpPr>
          <p:cNvPr id="520195" name="Rectangle 3"/>
          <p:cNvSpPr>
            <a:spLocks noGrp="1" noChangeArrowheads="1"/>
          </p:cNvSpPr>
          <p:nvPr>
            <p:ph type="body" idx="1"/>
          </p:nvPr>
        </p:nvSpPr>
        <p:spPr>
          <a:xfrm>
            <a:off x="477672" y="1357314"/>
            <a:ext cx="11095629" cy="5500687"/>
          </a:xfrm>
        </p:spPr>
        <p:txBody>
          <a:bodyPr/>
          <a:lstStyle/>
          <a:p>
            <a:pPr algn="just" eaLnBrk="1" hangingPunct="1">
              <a:buFont typeface="Wingdings" pitchFamily="2" charset="2"/>
              <a:buNone/>
            </a:pPr>
            <a:r>
              <a:rPr lang="ru-RU" sz="2400" dirty="0" smtClean="0">
                <a:solidFill>
                  <a:srgbClr val="00002A"/>
                </a:solidFill>
                <a:effectLst/>
                <a:latin typeface="Times New Roman" pitchFamily="18" charset="0"/>
                <a:cs typeface="Times New Roman" pitchFamily="18" charset="0"/>
              </a:rPr>
              <a:t>1. </a:t>
            </a:r>
            <a:r>
              <a:rPr lang="ru-RU" sz="2000" dirty="0" smtClean="0">
                <a:solidFill>
                  <a:srgbClr val="00002A"/>
                </a:solidFill>
                <a:effectLst/>
                <a:latin typeface="Times New Roman" pitchFamily="18" charset="0"/>
                <a:cs typeface="Times New Roman" pitchFamily="18" charset="0"/>
              </a:rPr>
              <a:t>лицо застигнуто при совершении предусмотренного уголовным законом общественно опасного деяния или непосредственно после его совершения.</a:t>
            </a:r>
          </a:p>
          <a:p>
            <a:pPr algn="just" eaLnBrk="1" hangingPunct="1">
              <a:buFont typeface="Wingdings" pitchFamily="2" charset="2"/>
              <a:buNone/>
            </a:pPr>
            <a:r>
              <a:rPr lang="ru-RU" sz="2000" dirty="0" smtClean="0">
                <a:solidFill>
                  <a:srgbClr val="00002A"/>
                </a:solidFill>
                <a:effectLst/>
                <a:latin typeface="Times New Roman" pitchFamily="18" charset="0"/>
                <a:cs typeface="Times New Roman" pitchFamily="18" charset="0"/>
              </a:rPr>
              <a:t>2. очевидцы происшествия, в том числе и лицо, пострадавшее от преступления, прямо укажут на данное лицо как совершившее предусмотренное уголовным законом общественно опасное деяние или его захватят граждане в порядке ст. 109 УПК</a:t>
            </a:r>
            <a:r>
              <a:rPr lang="ru-RU" sz="2000" dirty="0" smtClean="0">
                <a:solidFill>
                  <a:srgbClr val="00002A"/>
                </a:solidFill>
                <a:effectLst/>
                <a:latin typeface="Times New Roman" pitchFamily="18" charset="0"/>
                <a:cs typeface="Times New Roman" pitchFamily="18" charset="0"/>
              </a:rPr>
              <a:t>.</a:t>
            </a:r>
            <a:endParaRPr lang="ru-RU" sz="2000" dirty="0">
              <a:solidFill>
                <a:srgbClr val="00002A"/>
              </a:solidFill>
              <a:effectLst/>
              <a:latin typeface="Times New Roman" pitchFamily="18" charset="0"/>
              <a:cs typeface="Times New Roman" pitchFamily="18" charset="0"/>
            </a:endParaRPr>
          </a:p>
          <a:p>
            <a:pPr algn="just" eaLnBrk="1" hangingPunct="1">
              <a:buNone/>
            </a:pPr>
            <a:r>
              <a:rPr lang="ru-RU" sz="2000" dirty="0">
                <a:solidFill>
                  <a:srgbClr val="00002A"/>
                </a:solidFill>
                <a:effectLst/>
                <a:latin typeface="Times New Roman" pitchFamily="18" charset="0"/>
                <a:cs typeface="Times New Roman" pitchFamily="18" charset="0"/>
              </a:rPr>
              <a:t>3. на этом лице, при нем, на его одежде или других используемых им вещах, в его жилище, иных используемых им помещениях, на рабочем месте или транспортном средстве обнаружены явные следы, указывающие на его причастность к совершению предусмотренного уголовным законом общественно опасного деяния. </a:t>
            </a:r>
          </a:p>
          <a:p>
            <a:pPr algn="just" eaLnBrk="1" hangingPunct="1">
              <a:buNone/>
            </a:pPr>
            <a:r>
              <a:rPr lang="ru-RU" sz="2000" dirty="0">
                <a:solidFill>
                  <a:srgbClr val="00002A"/>
                </a:solidFill>
                <a:effectLst/>
                <a:latin typeface="Times New Roman" pitchFamily="18" charset="0"/>
                <a:cs typeface="Times New Roman" pitchFamily="18" charset="0"/>
              </a:rPr>
              <a:t>4. имеются другие достаточные основания подозревать в совершении преступления лицо при условии, что оно пыталось скрыться с места преступления или от органа уголовного преследования, или не имеет постоянного места жительства, или проживает в другой местности, или не установлена его личность. </a:t>
            </a:r>
          </a:p>
        </p:txBody>
      </p:sp>
    </p:spTree>
    <p:extLst>
      <p:ext uri="{BB962C8B-B14F-4D97-AF65-F5344CB8AC3E}">
        <p14:creationId xmlns:p14="http://schemas.microsoft.com/office/powerpoint/2010/main" val="3822244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20195">
                                            <p:txEl>
                                              <p:pRg st="0" end="0"/>
                                            </p:txEl>
                                          </p:spTgt>
                                        </p:tgtEl>
                                        <p:attrNameLst>
                                          <p:attrName>style.visibility</p:attrName>
                                        </p:attrNameLst>
                                      </p:cBhvr>
                                      <p:to>
                                        <p:strVal val="visible"/>
                                      </p:to>
                                    </p:set>
                                    <p:animEffect transition="in" filter="blinds(horizontal)">
                                      <p:cBhvr>
                                        <p:cTn id="7" dur="500"/>
                                        <p:tgtEl>
                                          <p:spTgt spid="520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20195">
                                            <p:txEl>
                                              <p:pRg st="1" end="1"/>
                                            </p:txEl>
                                          </p:spTgt>
                                        </p:tgtEl>
                                        <p:attrNameLst>
                                          <p:attrName>style.visibility</p:attrName>
                                        </p:attrNameLst>
                                      </p:cBhvr>
                                      <p:to>
                                        <p:strVal val="visible"/>
                                      </p:to>
                                    </p:set>
                                    <p:animEffect transition="in" filter="blinds(horizontal)">
                                      <p:cBhvr>
                                        <p:cTn id="12" dur="500"/>
                                        <p:tgtEl>
                                          <p:spTgt spid="520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20195">
                                            <p:txEl>
                                              <p:pRg st="2" end="2"/>
                                            </p:txEl>
                                          </p:spTgt>
                                        </p:tgtEl>
                                        <p:attrNameLst>
                                          <p:attrName>style.visibility</p:attrName>
                                        </p:attrNameLst>
                                      </p:cBhvr>
                                      <p:to>
                                        <p:strVal val="visible"/>
                                      </p:to>
                                    </p:set>
                                    <p:animEffect transition="in" filter="blinds(horizontal)">
                                      <p:cBhvr>
                                        <p:cTn id="17" dur="500"/>
                                        <p:tgtEl>
                                          <p:spTgt spid="520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20195">
                                            <p:txEl>
                                              <p:pRg st="3" end="3"/>
                                            </p:txEl>
                                          </p:spTgt>
                                        </p:tgtEl>
                                        <p:attrNameLst>
                                          <p:attrName>style.visibility</p:attrName>
                                        </p:attrNameLst>
                                      </p:cBhvr>
                                      <p:to>
                                        <p:strVal val="visible"/>
                                      </p:to>
                                    </p:set>
                                    <p:animEffect transition="in" filter="blinds(horizontal)">
                                      <p:cBhvr>
                                        <p:cTn id="22" dur="500"/>
                                        <p:tgtEl>
                                          <p:spTgt spid="520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43" name="Rectangle 3"/>
          <p:cNvSpPr>
            <a:spLocks noGrp="1" noChangeArrowheads="1"/>
          </p:cNvSpPr>
          <p:nvPr>
            <p:ph type="body" idx="1"/>
          </p:nvPr>
        </p:nvSpPr>
        <p:spPr>
          <a:xfrm>
            <a:off x="609600" y="333375"/>
            <a:ext cx="10972800" cy="5797550"/>
          </a:xfrm>
        </p:spPr>
        <p:txBody>
          <a:bodyPr/>
          <a:lstStyle/>
          <a:p>
            <a:pPr eaLnBrk="1" hangingPunct="1">
              <a:lnSpc>
                <a:spcPct val="80000"/>
              </a:lnSpc>
              <a:buFont typeface="Wingdings" pitchFamily="2" charset="2"/>
              <a:buNone/>
              <a:defRPr/>
            </a:pPr>
            <a:r>
              <a:rPr lang="ru-RU" sz="2400" dirty="0" smtClean="0"/>
              <a:t>		</a:t>
            </a:r>
          </a:p>
          <a:p>
            <a:pPr algn="just" eaLnBrk="1" hangingPunct="1">
              <a:lnSpc>
                <a:spcPct val="80000"/>
              </a:lnSpc>
              <a:buFont typeface="Wingdings" pitchFamily="2" charset="2"/>
              <a:buNone/>
              <a:defRPr/>
            </a:pPr>
            <a:r>
              <a:rPr lang="ru-RU" sz="2800" dirty="0">
                <a:solidFill>
                  <a:srgbClr val="00002A"/>
                </a:solidFill>
                <a:effectLst/>
                <a:latin typeface="Times New Roman" pitchFamily="18" charset="0"/>
                <a:cs typeface="Times New Roman" pitchFamily="18" charset="0"/>
              </a:rPr>
              <a:t> </a:t>
            </a:r>
            <a:r>
              <a:rPr lang="ru-RU" sz="2800" dirty="0" smtClean="0">
                <a:solidFill>
                  <a:srgbClr val="00002A"/>
                </a:solidFill>
                <a:effectLst/>
                <a:latin typeface="Times New Roman" pitchFamily="18" charset="0"/>
                <a:cs typeface="Times New Roman" pitchFamily="18" charset="0"/>
              </a:rPr>
              <a:t>   </a:t>
            </a:r>
            <a:r>
              <a:rPr lang="ru-RU" sz="2800" dirty="0" smtClean="0">
                <a:solidFill>
                  <a:srgbClr val="00002A"/>
                </a:solidFill>
                <a:effectLst/>
                <a:latin typeface="Times New Roman" pitchFamily="18" charset="0"/>
                <a:cs typeface="Times New Roman" pitchFamily="18" charset="0"/>
              </a:rPr>
              <a:t>Задержание </a:t>
            </a:r>
            <a:r>
              <a:rPr lang="ru-RU" sz="2800" dirty="0" smtClean="0">
                <a:solidFill>
                  <a:srgbClr val="00002A"/>
                </a:solidFill>
                <a:effectLst/>
                <a:latin typeface="Times New Roman" pitchFamily="18" charset="0"/>
                <a:cs typeface="Times New Roman" pitchFamily="18" charset="0"/>
              </a:rPr>
              <a:t>по непосредственно возникшему подозрению возможно и в случае отсутствия вышеперечисленных оснований, но при наличии достаточных оснований полагать, что лицо, подозреваемое в совершении преступления, может скрыться от органа уголовного преследования (ч.1-1 ст. 108 УПК).</a:t>
            </a:r>
          </a:p>
          <a:p>
            <a:pPr algn="just" eaLnBrk="1" hangingPunct="1">
              <a:lnSpc>
                <a:spcPct val="80000"/>
              </a:lnSpc>
              <a:buFont typeface="Wingdings" pitchFamily="2" charset="2"/>
              <a:buNone/>
              <a:defRPr/>
            </a:pPr>
            <a:r>
              <a:rPr lang="ru-RU" sz="2800" dirty="0" smtClean="0">
                <a:solidFill>
                  <a:srgbClr val="00002A"/>
                </a:solidFill>
                <a:effectLst/>
                <a:latin typeface="Times New Roman" pitchFamily="18" charset="0"/>
                <a:cs typeface="Times New Roman" pitchFamily="18" charset="0"/>
              </a:rPr>
              <a:t>	Такое задержание допускается при наличии письменного согласования решения о задержании лица с Генеральным прокурором Республики Беларусь, Председателем Следственного Комитета Республики Беларусь, Министром внутренних дел Республики Беларусь, Председателем Комитета государственной безопасности Республики Беларусь, заместителем Председателя Комитета государственного контроля Республики Беларусь – директором Департамента финансовых расследований, действующими в пределах своей компетенции.</a:t>
            </a:r>
          </a:p>
        </p:txBody>
      </p:sp>
    </p:spTree>
    <p:extLst>
      <p:ext uri="{BB962C8B-B14F-4D97-AF65-F5344CB8AC3E}">
        <p14:creationId xmlns:p14="http://schemas.microsoft.com/office/powerpoint/2010/main" val="2640867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0" y="3"/>
            <a:ext cx="12192000" cy="1420813"/>
          </a:xfrm>
        </p:spPr>
        <p:txBody>
          <a:bodyPr/>
          <a:lstStyle/>
          <a:p>
            <a:pPr eaLnBrk="1" hangingPunct="1">
              <a:defRPr/>
            </a:pPr>
            <a:r>
              <a:rPr lang="ru-RU" sz="4000" b="1" dirty="0" smtClean="0">
                <a:solidFill>
                  <a:srgbClr val="00002A"/>
                </a:solidFill>
                <a:latin typeface="Times New Roman" pitchFamily="18" charset="0"/>
                <a:cs typeface="Times New Roman" pitchFamily="18" charset="0"/>
              </a:rPr>
              <a:t>Процессуальный порядок задержания</a:t>
            </a:r>
          </a:p>
        </p:txBody>
      </p:sp>
      <p:sp>
        <p:nvSpPr>
          <p:cNvPr id="29699" name="Rectangle 3"/>
          <p:cNvSpPr>
            <a:spLocks noGrp="1" noChangeArrowheads="1"/>
          </p:cNvSpPr>
          <p:nvPr>
            <p:ph type="body" idx="1"/>
          </p:nvPr>
        </p:nvSpPr>
        <p:spPr>
          <a:xfrm>
            <a:off x="559558" y="1484316"/>
            <a:ext cx="11000096" cy="4861893"/>
          </a:xfrm>
        </p:spPr>
        <p:txBody>
          <a:bodyPr/>
          <a:lstStyle/>
          <a:p>
            <a:pPr marL="609600" indent="-609600" eaLnBrk="1" hangingPunct="1">
              <a:lnSpc>
                <a:spcPct val="90000"/>
              </a:lnSpc>
              <a:buClrTx/>
              <a:buFont typeface="Wingdings" pitchFamily="2" charset="2"/>
              <a:buAutoNum type="arabicPeriod"/>
            </a:pPr>
            <a:r>
              <a:rPr lang="ru-RU" sz="2400" dirty="0" smtClean="0">
                <a:solidFill>
                  <a:srgbClr val="00002A"/>
                </a:solidFill>
                <a:effectLst/>
                <a:latin typeface="Times New Roman" pitchFamily="18" charset="0"/>
                <a:cs typeface="Times New Roman" pitchFamily="18" charset="0"/>
              </a:rPr>
              <a:t>Фактическое задержание </a:t>
            </a:r>
            <a:r>
              <a:rPr lang="ru-RU" sz="2400" dirty="0" smtClean="0">
                <a:solidFill>
                  <a:srgbClr val="00002A"/>
                </a:solidFill>
                <a:effectLst/>
                <a:latin typeface="Times New Roman" pitchFamily="18" charset="0"/>
                <a:cs typeface="Times New Roman" pitchFamily="18" charset="0"/>
              </a:rPr>
              <a:t>лиц</a:t>
            </a:r>
          </a:p>
          <a:p>
            <a:pPr marL="609600" indent="-609600" eaLnBrk="1" hangingPunct="1">
              <a:lnSpc>
                <a:spcPct val="90000"/>
              </a:lnSpc>
              <a:buClrTx/>
              <a:buFont typeface="Wingdings" pitchFamily="2" charset="2"/>
              <a:buAutoNum type="arabicPeriod"/>
            </a:pPr>
            <a:r>
              <a:rPr lang="ru-RU" sz="2400" dirty="0">
                <a:solidFill>
                  <a:srgbClr val="00002A"/>
                </a:solidFill>
                <a:effectLst/>
                <a:latin typeface="Times New Roman" pitchFamily="18" charset="0"/>
                <a:cs typeface="Times New Roman" pitchFamily="18" charset="0"/>
              </a:rPr>
              <a:t>Личный обыск </a:t>
            </a:r>
            <a:r>
              <a:rPr lang="ru-RU" sz="2400" dirty="0" smtClean="0">
                <a:solidFill>
                  <a:srgbClr val="00002A"/>
                </a:solidFill>
                <a:effectLst/>
                <a:latin typeface="Times New Roman" pitchFamily="18" charset="0"/>
                <a:cs typeface="Times New Roman" pitchFamily="18" charset="0"/>
              </a:rPr>
              <a:t>задержанного</a:t>
            </a:r>
            <a:endParaRPr lang="ru-RU" sz="2400" dirty="0">
              <a:solidFill>
                <a:srgbClr val="00002A"/>
              </a:solidFill>
              <a:effectLst/>
              <a:latin typeface="Times New Roman" pitchFamily="18" charset="0"/>
              <a:cs typeface="Times New Roman" pitchFamily="18" charset="0"/>
            </a:endParaRPr>
          </a:p>
          <a:p>
            <a:pPr marL="609600" indent="-609600" eaLnBrk="1" hangingPunct="1">
              <a:lnSpc>
                <a:spcPct val="90000"/>
              </a:lnSpc>
              <a:buClrTx/>
              <a:buFont typeface="Wingdings" pitchFamily="2" charset="2"/>
              <a:buAutoNum type="arabicPeriod"/>
            </a:pPr>
            <a:r>
              <a:rPr lang="ru-RU" sz="2400" dirty="0" smtClean="0">
                <a:solidFill>
                  <a:srgbClr val="00002A"/>
                </a:solidFill>
                <a:effectLst/>
                <a:latin typeface="Times New Roman" pitchFamily="18" charset="0"/>
                <a:cs typeface="Times New Roman" pitchFamily="18" charset="0"/>
              </a:rPr>
              <a:t>Доставление </a:t>
            </a:r>
            <a:r>
              <a:rPr lang="ru-RU" sz="2400" dirty="0" smtClean="0">
                <a:solidFill>
                  <a:srgbClr val="00002A"/>
                </a:solidFill>
                <a:effectLst/>
                <a:latin typeface="Times New Roman" pitchFamily="18" charset="0"/>
                <a:cs typeface="Times New Roman" pitchFamily="18" charset="0"/>
              </a:rPr>
              <a:t>его в орган уголовного преследования</a:t>
            </a:r>
          </a:p>
          <a:p>
            <a:pPr marL="609600" indent="-609600" eaLnBrk="1" hangingPunct="1">
              <a:lnSpc>
                <a:spcPct val="90000"/>
              </a:lnSpc>
              <a:buClrTx/>
              <a:buFont typeface="Wingdings" pitchFamily="2" charset="2"/>
              <a:buAutoNum type="arabicPeriod"/>
            </a:pPr>
            <a:r>
              <a:rPr lang="ru-RU" sz="2400" dirty="0" smtClean="0">
                <a:solidFill>
                  <a:srgbClr val="00002A"/>
                </a:solidFill>
                <a:effectLst/>
                <a:latin typeface="Times New Roman" pitchFamily="18" charset="0"/>
                <a:cs typeface="Times New Roman" pitchFamily="18" charset="0"/>
              </a:rPr>
              <a:t>Составление </a:t>
            </a:r>
            <a:r>
              <a:rPr lang="ru-RU" sz="2400" dirty="0" smtClean="0">
                <a:solidFill>
                  <a:srgbClr val="00002A"/>
                </a:solidFill>
                <a:effectLst/>
                <a:latin typeface="Times New Roman" pitchFamily="18" charset="0"/>
                <a:cs typeface="Times New Roman" pitchFamily="18" charset="0"/>
              </a:rPr>
              <a:t>протокола </a:t>
            </a:r>
            <a:r>
              <a:rPr lang="ru-RU" sz="2400" dirty="0" smtClean="0">
                <a:solidFill>
                  <a:srgbClr val="00002A"/>
                </a:solidFill>
                <a:effectLst/>
                <a:latin typeface="Times New Roman" pitchFamily="18" charset="0"/>
                <a:cs typeface="Times New Roman" pitchFamily="18" charset="0"/>
              </a:rPr>
              <a:t>задержания</a:t>
            </a:r>
            <a:endParaRPr lang="ru-RU" sz="2400" dirty="0" smtClean="0">
              <a:solidFill>
                <a:srgbClr val="00002A"/>
              </a:solidFill>
              <a:effectLst/>
              <a:latin typeface="Times New Roman" pitchFamily="18" charset="0"/>
              <a:cs typeface="Times New Roman" pitchFamily="18" charset="0"/>
            </a:endParaRPr>
          </a:p>
          <a:p>
            <a:pPr marL="609600" indent="-609600" eaLnBrk="1" hangingPunct="1">
              <a:lnSpc>
                <a:spcPct val="90000"/>
              </a:lnSpc>
              <a:buClrTx/>
              <a:buFont typeface="Wingdings" pitchFamily="2" charset="2"/>
              <a:buAutoNum type="arabicPeriod"/>
            </a:pPr>
            <a:r>
              <a:rPr lang="ru-RU" sz="2400" dirty="0" smtClean="0">
                <a:solidFill>
                  <a:srgbClr val="00002A"/>
                </a:solidFill>
                <a:effectLst/>
                <a:latin typeface="Times New Roman" pitchFamily="18" charset="0"/>
                <a:cs typeface="Times New Roman" pitchFamily="18" charset="0"/>
              </a:rPr>
              <a:t>Разъяснение задержанному </a:t>
            </a:r>
            <a:r>
              <a:rPr lang="ru-RU" sz="2400" dirty="0" smtClean="0">
                <a:solidFill>
                  <a:srgbClr val="00002A"/>
                </a:solidFill>
                <a:effectLst/>
                <a:latin typeface="Times New Roman" pitchFamily="18" charset="0"/>
                <a:cs typeface="Times New Roman" pitchFamily="18" charset="0"/>
              </a:rPr>
              <a:t>прав</a:t>
            </a:r>
            <a:endParaRPr lang="ru-RU" sz="2400" dirty="0" smtClean="0">
              <a:solidFill>
                <a:srgbClr val="00002A"/>
              </a:solidFill>
              <a:effectLst/>
              <a:latin typeface="Times New Roman" pitchFamily="18" charset="0"/>
              <a:cs typeface="Times New Roman" pitchFamily="18" charset="0"/>
            </a:endParaRPr>
          </a:p>
          <a:p>
            <a:pPr marL="609600" indent="-609600" eaLnBrk="1" hangingPunct="1">
              <a:lnSpc>
                <a:spcPct val="90000"/>
              </a:lnSpc>
              <a:buClrTx/>
              <a:buFont typeface="Wingdings" pitchFamily="2" charset="2"/>
              <a:buAutoNum type="arabicPeriod"/>
            </a:pPr>
            <a:r>
              <a:rPr lang="ru-RU" sz="2400" dirty="0" smtClean="0">
                <a:solidFill>
                  <a:srgbClr val="00002A"/>
                </a:solidFill>
                <a:effectLst/>
                <a:latin typeface="Times New Roman" pitchFamily="18" charset="0"/>
                <a:cs typeface="Times New Roman" pitchFamily="18" charset="0"/>
              </a:rPr>
              <a:t>Решение вопроса о задержании и помещении задержанного в изолятор временного содержания </a:t>
            </a:r>
            <a:r>
              <a:rPr lang="ru-RU" sz="2400" dirty="0" smtClean="0">
                <a:solidFill>
                  <a:srgbClr val="00002A"/>
                </a:solidFill>
                <a:effectLst/>
                <a:latin typeface="Times New Roman" pitchFamily="18" charset="0"/>
                <a:cs typeface="Times New Roman" pitchFamily="18" charset="0"/>
              </a:rPr>
              <a:t>задержанных</a:t>
            </a:r>
          </a:p>
          <a:p>
            <a:pPr marL="609600" indent="-609600" eaLnBrk="1" hangingPunct="1">
              <a:lnSpc>
                <a:spcPct val="90000"/>
              </a:lnSpc>
              <a:buClrTx/>
              <a:buFont typeface="Wingdings" pitchFamily="2" charset="2"/>
              <a:buAutoNum type="arabicPeriod"/>
            </a:pPr>
            <a:r>
              <a:rPr lang="ru-RU" sz="2400" dirty="0" smtClean="0">
                <a:solidFill>
                  <a:srgbClr val="00002A"/>
                </a:solidFill>
                <a:effectLst/>
                <a:latin typeface="Times New Roman" pitchFamily="18" charset="0"/>
                <a:cs typeface="Times New Roman" pitchFamily="18" charset="0"/>
              </a:rPr>
              <a:t>Вынесение постановления о задержании (3 часа с п.3, копия задержанному)</a:t>
            </a:r>
            <a:endParaRPr lang="ru-RU" sz="2400" dirty="0" smtClean="0">
              <a:solidFill>
                <a:srgbClr val="00002A"/>
              </a:solidFill>
              <a:effectLst/>
              <a:latin typeface="Times New Roman" pitchFamily="18" charset="0"/>
              <a:cs typeface="Times New Roman" pitchFamily="18" charset="0"/>
            </a:endParaRPr>
          </a:p>
          <a:p>
            <a:pPr marL="609600" indent="-609600" eaLnBrk="1" hangingPunct="1">
              <a:lnSpc>
                <a:spcPct val="90000"/>
              </a:lnSpc>
              <a:buClrTx/>
              <a:buFont typeface="Wingdings" pitchFamily="2" charset="2"/>
              <a:buAutoNum type="arabicPeriod"/>
            </a:pPr>
            <a:r>
              <a:rPr lang="ru-RU" sz="2400" dirty="0" smtClean="0">
                <a:solidFill>
                  <a:srgbClr val="00002A"/>
                </a:solidFill>
                <a:effectLst/>
                <a:latin typeface="Times New Roman" pitchFamily="18" charset="0"/>
                <a:cs typeface="Times New Roman" pitchFamily="18" charset="0"/>
              </a:rPr>
              <a:t>Допрос подозреваемого (получение объяснения у задержанного до ВУД)</a:t>
            </a:r>
            <a:endParaRPr lang="ru-RU" sz="2400" dirty="0" smtClean="0">
              <a:solidFill>
                <a:srgbClr val="00002A"/>
              </a:solidFill>
              <a:effectLst/>
              <a:latin typeface="Times New Roman" pitchFamily="18" charset="0"/>
              <a:cs typeface="Times New Roman" pitchFamily="18" charset="0"/>
            </a:endParaRPr>
          </a:p>
          <a:p>
            <a:pPr marL="609600" indent="-609600" eaLnBrk="1" hangingPunct="1">
              <a:lnSpc>
                <a:spcPct val="90000"/>
              </a:lnSpc>
              <a:buClrTx/>
              <a:buFont typeface="Wingdings" pitchFamily="2" charset="2"/>
              <a:buAutoNum type="arabicPeriod"/>
            </a:pPr>
            <a:r>
              <a:rPr lang="ru-RU" sz="2400" dirty="0" smtClean="0">
                <a:solidFill>
                  <a:srgbClr val="00002A"/>
                </a:solidFill>
                <a:effectLst/>
                <a:latin typeface="Times New Roman" pitchFamily="18" charset="0"/>
                <a:cs typeface="Times New Roman" pitchFamily="18" charset="0"/>
              </a:rPr>
              <a:t>Уведомление о </a:t>
            </a:r>
            <a:r>
              <a:rPr lang="ru-RU" sz="2400" dirty="0" smtClean="0">
                <a:solidFill>
                  <a:srgbClr val="00002A"/>
                </a:solidFill>
                <a:effectLst/>
                <a:latin typeface="Times New Roman" pitchFamily="18" charset="0"/>
                <a:cs typeface="Times New Roman" pitchFamily="18" charset="0"/>
              </a:rPr>
              <a:t>задержании (родственники в течение 12 часов, прокурор в течение 24 часов и в письменной форме)</a:t>
            </a:r>
          </a:p>
          <a:p>
            <a:pPr marL="609600" indent="-609600" eaLnBrk="1" hangingPunct="1">
              <a:lnSpc>
                <a:spcPct val="90000"/>
              </a:lnSpc>
              <a:buClrTx/>
              <a:buFont typeface="Wingdings" pitchFamily="2" charset="2"/>
              <a:buAutoNum type="arabicPeriod"/>
            </a:pPr>
            <a:r>
              <a:rPr lang="ru-RU" sz="2400" dirty="0" smtClean="0">
                <a:solidFill>
                  <a:srgbClr val="00002A"/>
                </a:solidFill>
                <a:effectLst/>
                <a:latin typeface="Times New Roman" pitchFamily="18" charset="0"/>
                <a:cs typeface="Times New Roman" pitchFamily="18" charset="0"/>
              </a:rPr>
              <a:t>Освобождение задержанного/применение меры пресечения (72 часа)</a:t>
            </a:r>
            <a:endParaRPr lang="ru-RU" sz="2400" dirty="0" smtClean="0">
              <a:solidFill>
                <a:srgbClr val="00002A"/>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85620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2" y="285752"/>
            <a:ext cx="3238500" cy="12858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b="1" dirty="0">
                <a:solidFill>
                  <a:srgbClr val="00002A"/>
                </a:solidFill>
              </a:rPr>
              <a:t>Фактическое задержание</a:t>
            </a:r>
          </a:p>
          <a:p>
            <a:pPr algn="ctr" fontAlgn="base">
              <a:spcBef>
                <a:spcPct val="0"/>
              </a:spcBef>
              <a:spcAft>
                <a:spcPct val="0"/>
              </a:spcAft>
              <a:defRPr/>
            </a:pPr>
            <a:endParaRPr lang="ru-RU" dirty="0">
              <a:solidFill>
                <a:srgbClr val="FFFFFF"/>
              </a:solidFill>
            </a:endParaRPr>
          </a:p>
        </p:txBody>
      </p:sp>
      <p:sp>
        <p:nvSpPr>
          <p:cNvPr id="10" name="Прямоугольник 9"/>
          <p:cNvSpPr/>
          <p:nvPr/>
        </p:nvSpPr>
        <p:spPr>
          <a:xfrm>
            <a:off x="2" y="4286250"/>
            <a:ext cx="3238500" cy="9286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b="1" dirty="0">
              <a:solidFill>
                <a:srgbClr val="00002A"/>
              </a:solidFill>
            </a:endParaRPr>
          </a:p>
          <a:p>
            <a:pPr algn="ctr" fontAlgn="base">
              <a:spcBef>
                <a:spcPct val="0"/>
              </a:spcBef>
              <a:spcAft>
                <a:spcPct val="0"/>
              </a:spcAft>
              <a:defRPr/>
            </a:pPr>
            <a:r>
              <a:rPr lang="ru-RU" b="1" dirty="0">
                <a:solidFill>
                  <a:srgbClr val="00002A"/>
                </a:solidFill>
              </a:rPr>
              <a:t>Составление протокола задержания</a:t>
            </a:r>
          </a:p>
          <a:p>
            <a:pPr algn="ctr" fontAlgn="base">
              <a:spcBef>
                <a:spcPct val="0"/>
              </a:spcBef>
              <a:spcAft>
                <a:spcPct val="0"/>
              </a:spcAft>
              <a:defRPr/>
            </a:pPr>
            <a:endParaRPr lang="ru-RU" dirty="0">
              <a:solidFill>
                <a:srgbClr val="FFFFFF"/>
              </a:solidFill>
            </a:endParaRPr>
          </a:p>
        </p:txBody>
      </p:sp>
      <p:sp>
        <p:nvSpPr>
          <p:cNvPr id="11" name="Прямоугольник 10"/>
          <p:cNvSpPr/>
          <p:nvPr/>
        </p:nvSpPr>
        <p:spPr>
          <a:xfrm>
            <a:off x="2" y="3214688"/>
            <a:ext cx="3238500" cy="7858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b="1" dirty="0">
                <a:solidFill>
                  <a:srgbClr val="00002A"/>
                </a:solidFill>
              </a:rPr>
              <a:t>Доставление в ОВД (РОСК)</a:t>
            </a:r>
            <a:endParaRPr lang="ru-RU" dirty="0">
              <a:solidFill>
                <a:srgbClr val="FFFFFF"/>
              </a:solidFill>
            </a:endParaRPr>
          </a:p>
        </p:txBody>
      </p:sp>
      <p:sp>
        <p:nvSpPr>
          <p:cNvPr id="12" name="Прямоугольник 11"/>
          <p:cNvSpPr/>
          <p:nvPr/>
        </p:nvSpPr>
        <p:spPr>
          <a:xfrm>
            <a:off x="2" y="2000253"/>
            <a:ext cx="3238500" cy="7858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b="1" dirty="0">
                <a:solidFill>
                  <a:srgbClr val="00002A"/>
                </a:solidFill>
              </a:rPr>
              <a:t>Личный обыск</a:t>
            </a:r>
          </a:p>
          <a:p>
            <a:pPr algn="ctr" fontAlgn="base">
              <a:spcBef>
                <a:spcPct val="0"/>
              </a:spcBef>
              <a:spcAft>
                <a:spcPct val="0"/>
              </a:spcAft>
              <a:defRPr/>
            </a:pPr>
            <a:endParaRPr lang="ru-RU" dirty="0">
              <a:solidFill>
                <a:srgbClr val="FFFFFF"/>
              </a:solidFill>
            </a:endParaRPr>
          </a:p>
        </p:txBody>
      </p:sp>
      <p:sp>
        <p:nvSpPr>
          <p:cNvPr id="13" name="Прямоугольник 12"/>
          <p:cNvSpPr/>
          <p:nvPr/>
        </p:nvSpPr>
        <p:spPr>
          <a:xfrm>
            <a:off x="4572002" y="2000250"/>
            <a:ext cx="2952751" cy="342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b="1" dirty="0">
              <a:solidFill>
                <a:srgbClr val="00002A"/>
              </a:solidFill>
            </a:endParaRPr>
          </a:p>
          <a:p>
            <a:pPr algn="ctr" fontAlgn="base">
              <a:spcBef>
                <a:spcPct val="0"/>
              </a:spcBef>
              <a:spcAft>
                <a:spcPct val="0"/>
              </a:spcAft>
              <a:defRPr/>
            </a:pPr>
            <a:r>
              <a:rPr lang="ru-RU" b="1" dirty="0">
                <a:solidFill>
                  <a:srgbClr val="00002A"/>
                </a:solidFill>
              </a:rPr>
              <a:t>Вынесение постановления о задержании</a:t>
            </a:r>
          </a:p>
          <a:p>
            <a:pPr algn="ctr" fontAlgn="base">
              <a:spcBef>
                <a:spcPct val="0"/>
              </a:spcBef>
              <a:spcAft>
                <a:spcPct val="0"/>
              </a:spcAft>
              <a:defRPr/>
            </a:pPr>
            <a:r>
              <a:rPr lang="ru-RU" b="1" dirty="0">
                <a:solidFill>
                  <a:srgbClr val="00002A"/>
                </a:solidFill>
              </a:rPr>
              <a:t>(принятие решения о процессуальном задержании)</a:t>
            </a:r>
          </a:p>
          <a:p>
            <a:pPr algn="ctr" fontAlgn="base">
              <a:spcBef>
                <a:spcPct val="0"/>
              </a:spcBef>
              <a:spcAft>
                <a:spcPct val="0"/>
              </a:spcAft>
              <a:defRPr/>
            </a:pPr>
            <a:endParaRPr lang="ru-RU" b="1" dirty="0">
              <a:solidFill>
                <a:srgbClr val="00002A"/>
              </a:solidFill>
            </a:endParaRPr>
          </a:p>
          <a:p>
            <a:pPr algn="ctr" fontAlgn="base">
              <a:spcBef>
                <a:spcPct val="0"/>
              </a:spcBef>
              <a:spcAft>
                <a:spcPct val="0"/>
              </a:spcAft>
              <a:defRPr/>
            </a:pPr>
            <a:r>
              <a:rPr lang="ru-RU" b="1" dirty="0">
                <a:solidFill>
                  <a:srgbClr val="00002A"/>
                </a:solidFill>
              </a:rPr>
              <a:t>3 </a:t>
            </a:r>
            <a:r>
              <a:rPr lang="ru-RU" b="1" dirty="0" err="1">
                <a:solidFill>
                  <a:srgbClr val="00002A"/>
                </a:solidFill>
              </a:rPr>
              <a:t>экз</a:t>
            </a:r>
            <a:r>
              <a:rPr lang="ru-RU" b="1" dirty="0">
                <a:solidFill>
                  <a:srgbClr val="00002A"/>
                </a:solidFill>
              </a:rPr>
              <a:t>:</a:t>
            </a:r>
          </a:p>
          <a:p>
            <a:pPr algn="ctr" fontAlgn="base">
              <a:spcBef>
                <a:spcPct val="0"/>
              </a:spcBef>
              <a:spcAft>
                <a:spcPct val="0"/>
              </a:spcAft>
              <a:defRPr/>
            </a:pPr>
            <a:r>
              <a:rPr lang="ru-RU" b="1" dirty="0">
                <a:solidFill>
                  <a:srgbClr val="00002A"/>
                </a:solidFill>
              </a:rPr>
              <a:t>1 – в дело</a:t>
            </a:r>
          </a:p>
          <a:p>
            <a:pPr algn="ctr" fontAlgn="base">
              <a:spcBef>
                <a:spcPct val="0"/>
              </a:spcBef>
              <a:spcAft>
                <a:spcPct val="0"/>
              </a:spcAft>
              <a:defRPr/>
            </a:pPr>
            <a:r>
              <a:rPr lang="ru-RU" b="1" dirty="0">
                <a:solidFill>
                  <a:srgbClr val="00002A"/>
                </a:solidFill>
              </a:rPr>
              <a:t>1- задержанному</a:t>
            </a:r>
          </a:p>
          <a:p>
            <a:pPr algn="ctr" fontAlgn="base">
              <a:spcBef>
                <a:spcPct val="0"/>
              </a:spcBef>
              <a:spcAft>
                <a:spcPct val="0"/>
              </a:spcAft>
              <a:defRPr/>
            </a:pPr>
            <a:r>
              <a:rPr lang="ru-RU" b="1" dirty="0">
                <a:solidFill>
                  <a:srgbClr val="00002A"/>
                </a:solidFill>
              </a:rPr>
              <a:t>1 – в ИВС </a:t>
            </a:r>
          </a:p>
          <a:p>
            <a:pPr algn="ctr" fontAlgn="base">
              <a:spcBef>
                <a:spcPct val="0"/>
              </a:spcBef>
              <a:spcAft>
                <a:spcPct val="0"/>
              </a:spcAft>
              <a:defRPr/>
            </a:pPr>
            <a:endParaRPr lang="ru-RU" dirty="0">
              <a:solidFill>
                <a:srgbClr val="FFFFFF"/>
              </a:solidFill>
            </a:endParaRPr>
          </a:p>
        </p:txBody>
      </p:sp>
      <p:sp>
        <p:nvSpPr>
          <p:cNvPr id="16" name="Прямоугольник 15"/>
          <p:cNvSpPr/>
          <p:nvPr/>
        </p:nvSpPr>
        <p:spPr>
          <a:xfrm>
            <a:off x="2" y="5500688"/>
            <a:ext cx="3238500" cy="13573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b="1" dirty="0">
                <a:solidFill>
                  <a:srgbClr val="00002A"/>
                </a:solidFill>
              </a:rPr>
              <a:t>Объявление протокола задержанному и разъяснение прав, вручение копий</a:t>
            </a:r>
            <a:endParaRPr lang="ru-RU" dirty="0">
              <a:solidFill>
                <a:srgbClr val="FFFFFF"/>
              </a:solidFill>
            </a:endParaRPr>
          </a:p>
        </p:txBody>
      </p:sp>
      <p:sp>
        <p:nvSpPr>
          <p:cNvPr id="9" name="Прямоугольник 8"/>
          <p:cNvSpPr/>
          <p:nvPr/>
        </p:nvSpPr>
        <p:spPr>
          <a:xfrm>
            <a:off x="8953502" y="2292824"/>
            <a:ext cx="3238500" cy="12010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b="1" dirty="0">
                <a:solidFill>
                  <a:srgbClr val="00002A"/>
                </a:solidFill>
              </a:rPr>
              <a:t>Объявление постановления задержанному, вручение копии</a:t>
            </a:r>
            <a:endParaRPr lang="ru-RU" dirty="0">
              <a:solidFill>
                <a:srgbClr val="FFFFFF"/>
              </a:solidFill>
            </a:endParaRPr>
          </a:p>
        </p:txBody>
      </p:sp>
      <p:sp>
        <p:nvSpPr>
          <p:cNvPr id="14" name="Прямоугольник 13"/>
          <p:cNvSpPr/>
          <p:nvPr/>
        </p:nvSpPr>
        <p:spPr>
          <a:xfrm>
            <a:off x="8953500" y="3726727"/>
            <a:ext cx="3238500" cy="92710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b="1" dirty="0">
                <a:solidFill>
                  <a:srgbClr val="00002A"/>
                </a:solidFill>
              </a:rPr>
              <a:t>Сообщение о задержании </a:t>
            </a:r>
            <a:r>
              <a:rPr lang="ru-RU" b="1" dirty="0" smtClean="0">
                <a:solidFill>
                  <a:srgbClr val="00002A"/>
                </a:solidFill>
              </a:rPr>
              <a:t>прокурору (письменно)</a:t>
            </a:r>
            <a:endParaRPr lang="ru-RU" dirty="0">
              <a:solidFill>
                <a:srgbClr val="FFFFFF"/>
              </a:solidFill>
            </a:endParaRPr>
          </a:p>
        </p:txBody>
      </p:sp>
      <p:sp>
        <p:nvSpPr>
          <p:cNvPr id="15" name="Прямоугольник 14"/>
          <p:cNvSpPr/>
          <p:nvPr/>
        </p:nvSpPr>
        <p:spPr>
          <a:xfrm>
            <a:off x="4572002" y="5786441"/>
            <a:ext cx="2952751" cy="9286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b="1" dirty="0">
              <a:solidFill>
                <a:srgbClr val="00002A"/>
              </a:solidFill>
            </a:endParaRPr>
          </a:p>
          <a:p>
            <a:pPr algn="ctr" fontAlgn="base">
              <a:spcBef>
                <a:spcPct val="0"/>
              </a:spcBef>
              <a:spcAft>
                <a:spcPct val="0"/>
              </a:spcAft>
              <a:defRPr/>
            </a:pPr>
            <a:r>
              <a:rPr lang="ru-RU" b="1" dirty="0">
                <a:solidFill>
                  <a:srgbClr val="00002A"/>
                </a:solidFill>
              </a:rPr>
              <a:t>Либо лицо освобождается</a:t>
            </a:r>
          </a:p>
          <a:p>
            <a:pPr algn="ctr" fontAlgn="base">
              <a:spcBef>
                <a:spcPct val="0"/>
              </a:spcBef>
              <a:spcAft>
                <a:spcPct val="0"/>
              </a:spcAft>
              <a:defRPr/>
            </a:pPr>
            <a:endParaRPr lang="ru-RU" dirty="0">
              <a:solidFill>
                <a:srgbClr val="FFFFFF"/>
              </a:solidFill>
            </a:endParaRPr>
          </a:p>
        </p:txBody>
      </p:sp>
      <p:sp>
        <p:nvSpPr>
          <p:cNvPr id="17" name="Прямоугольник 16"/>
          <p:cNvSpPr/>
          <p:nvPr/>
        </p:nvSpPr>
        <p:spPr>
          <a:xfrm>
            <a:off x="8953502" y="3"/>
            <a:ext cx="3238500" cy="10372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b="1" dirty="0" smtClean="0">
                <a:solidFill>
                  <a:srgbClr val="00002A"/>
                </a:solidFill>
              </a:rPr>
              <a:t>Решение вопроса о ВУД, если задержан по материалу проверки</a:t>
            </a:r>
            <a:endParaRPr lang="ru-RU" dirty="0">
              <a:solidFill>
                <a:srgbClr val="FFFFFF"/>
              </a:solidFill>
            </a:endParaRPr>
          </a:p>
        </p:txBody>
      </p:sp>
      <p:sp>
        <p:nvSpPr>
          <p:cNvPr id="18" name="Прямоугольник 17"/>
          <p:cNvSpPr/>
          <p:nvPr/>
        </p:nvSpPr>
        <p:spPr>
          <a:xfrm>
            <a:off x="8953502" y="4929191"/>
            <a:ext cx="3238500" cy="8572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b="1" dirty="0">
                <a:solidFill>
                  <a:srgbClr val="00002A"/>
                </a:solidFill>
              </a:rPr>
              <a:t>Допрос подозреваемого</a:t>
            </a:r>
            <a:endParaRPr lang="ru-RU" dirty="0">
              <a:solidFill>
                <a:srgbClr val="FFFFFF"/>
              </a:solidFill>
            </a:endParaRPr>
          </a:p>
        </p:txBody>
      </p:sp>
      <p:cxnSp>
        <p:nvCxnSpPr>
          <p:cNvPr id="20" name="Прямая со стрелкой 19"/>
          <p:cNvCxnSpPr>
            <a:stCxn id="4" idx="2"/>
            <a:endCxn id="12" idx="0"/>
          </p:cNvCxnSpPr>
          <p:nvPr/>
        </p:nvCxnSpPr>
        <p:spPr>
          <a:xfrm rot="5400000">
            <a:off x="1403881" y="1784881"/>
            <a:ext cx="428625" cy="211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12" idx="2"/>
            <a:endCxn id="11" idx="0"/>
          </p:cNvCxnSpPr>
          <p:nvPr/>
        </p:nvCxnSpPr>
        <p:spPr>
          <a:xfrm rot="5400000">
            <a:off x="1403881" y="2999319"/>
            <a:ext cx="428625" cy="211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11" idx="2"/>
            <a:endCxn id="10" idx="0"/>
          </p:cNvCxnSpPr>
          <p:nvPr/>
        </p:nvCxnSpPr>
        <p:spPr>
          <a:xfrm rot="5400000">
            <a:off x="1475317" y="4143906"/>
            <a:ext cx="285750" cy="211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10" idx="2"/>
            <a:endCxn id="16" idx="0"/>
          </p:cNvCxnSpPr>
          <p:nvPr/>
        </p:nvCxnSpPr>
        <p:spPr>
          <a:xfrm rot="5400000">
            <a:off x="1475317" y="5358343"/>
            <a:ext cx="285750" cy="211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Стрелка вправо 23"/>
          <p:cNvSpPr/>
          <p:nvPr/>
        </p:nvSpPr>
        <p:spPr>
          <a:xfrm>
            <a:off x="3238502" y="3143253"/>
            <a:ext cx="1333500" cy="100012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00002A"/>
                </a:solidFill>
              </a:rPr>
              <a:t>3 часа</a:t>
            </a:r>
          </a:p>
        </p:txBody>
      </p:sp>
      <p:sp>
        <p:nvSpPr>
          <p:cNvPr id="25" name="Стрелка вправо 24"/>
          <p:cNvSpPr/>
          <p:nvPr/>
        </p:nvSpPr>
        <p:spPr>
          <a:xfrm>
            <a:off x="7524751" y="3750469"/>
            <a:ext cx="1428749" cy="100012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00002A"/>
                </a:solidFill>
              </a:rPr>
              <a:t>24 часа</a:t>
            </a:r>
          </a:p>
        </p:txBody>
      </p:sp>
      <p:cxnSp>
        <p:nvCxnSpPr>
          <p:cNvPr id="26" name="Прямая со стрелкой 25"/>
          <p:cNvCxnSpPr>
            <a:stCxn id="17" idx="2"/>
            <a:endCxn id="9" idx="0"/>
          </p:cNvCxnSpPr>
          <p:nvPr/>
        </p:nvCxnSpPr>
        <p:spPr>
          <a:xfrm>
            <a:off x="10572752" y="1037230"/>
            <a:ext cx="0" cy="125559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a:stCxn id="9" idx="2"/>
            <a:endCxn id="14" idx="0"/>
          </p:cNvCxnSpPr>
          <p:nvPr/>
        </p:nvCxnSpPr>
        <p:spPr>
          <a:xfrm flipH="1">
            <a:off x="10572750" y="3493827"/>
            <a:ext cx="2" cy="2329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a:stCxn id="14" idx="2"/>
            <a:endCxn id="18" idx="0"/>
          </p:cNvCxnSpPr>
          <p:nvPr/>
        </p:nvCxnSpPr>
        <p:spPr>
          <a:xfrm>
            <a:off x="10572750" y="4653829"/>
            <a:ext cx="2" cy="27536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rot="5400000" flipH="1" flipV="1">
            <a:off x="2906184" y="4477811"/>
            <a:ext cx="2000250" cy="133138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p:nvPr/>
        </p:nvCxnSpPr>
        <p:spPr>
          <a:xfrm flipV="1">
            <a:off x="7524752" y="1357314"/>
            <a:ext cx="1428749" cy="71437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Стрелка вправо 72"/>
          <p:cNvSpPr/>
          <p:nvPr/>
        </p:nvSpPr>
        <p:spPr>
          <a:xfrm>
            <a:off x="3238502" y="693266"/>
            <a:ext cx="5715000" cy="100012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00002A"/>
                </a:solidFill>
              </a:rPr>
              <a:t>12 часов</a:t>
            </a:r>
          </a:p>
        </p:txBody>
      </p:sp>
      <p:sp>
        <p:nvSpPr>
          <p:cNvPr id="38" name="Прямоугольник 37"/>
          <p:cNvSpPr/>
          <p:nvPr/>
        </p:nvSpPr>
        <p:spPr>
          <a:xfrm>
            <a:off x="8953502" y="1282894"/>
            <a:ext cx="3238500" cy="78879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b="1" dirty="0" smtClean="0">
                <a:solidFill>
                  <a:srgbClr val="00002A"/>
                </a:solidFill>
              </a:rPr>
              <a:t>Уведомление родственников</a:t>
            </a:r>
            <a:endParaRPr lang="ru-RU" dirty="0">
              <a:solidFill>
                <a:srgbClr val="FFFFFF"/>
              </a:solidFill>
            </a:endParaRPr>
          </a:p>
        </p:txBody>
      </p:sp>
      <p:sp>
        <p:nvSpPr>
          <p:cNvPr id="48" name="Прямоугольник 47"/>
          <p:cNvSpPr/>
          <p:nvPr/>
        </p:nvSpPr>
        <p:spPr>
          <a:xfrm>
            <a:off x="8953502" y="5938841"/>
            <a:ext cx="3238500" cy="8572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b="1" dirty="0" smtClean="0">
                <a:solidFill>
                  <a:srgbClr val="00002A"/>
                </a:solidFill>
              </a:rPr>
              <a:t>О</a:t>
            </a:r>
            <a:r>
              <a:rPr lang="ru-RU" b="1" dirty="0" smtClean="0">
                <a:solidFill>
                  <a:srgbClr val="00002A"/>
                </a:solidFill>
              </a:rPr>
              <a:t>свобождение/</a:t>
            </a:r>
          </a:p>
          <a:p>
            <a:pPr algn="ctr" fontAlgn="base">
              <a:spcBef>
                <a:spcPct val="0"/>
              </a:spcBef>
              <a:spcAft>
                <a:spcPct val="0"/>
              </a:spcAft>
              <a:defRPr/>
            </a:pPr>
            <a:r>
              <a:rPr lang="ru-RU" b="1" dirty="0" smtClean="0">
                <a:solidFill>
                  <a:srgbClr val="00002A"/>
                </a:solidFill>
              </a:rPr>
              <a:t>применение меры пресечения</a:t>
            </a:r>
            <a:endParaRPr lang="ru-RU" dirty="0">
              <a:solidFill>
                <a:srgbClr val="FFFFFF"/>
              </a:solidFill>
            </a:endParaRPr>
          </a:p>
        </p:txBody>
      </p:sp>
      <p:sp>
        <p:nvSpPr>
          <p:cNvPr id="51" name="Прямоугольник 50"/>
          <p:cNvSpPr/>
          <p:nvPr/>
        </p:nvSpPr>
        <p:spPr>
          <a:xfrm>
            <a:off x="7833070" y="5334335"/>
            <a:ext cx="812112" cy="1191118"/>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smtClean="0">
                <a:solidFill>
                  <a:schemeClr val="accent4">
                    <a:lumMod val="10000"/>
                  </a:schemeClr>
                </a:solidFill>
              </a:rPr>
              <a:t>72 часа/10 суток</a:t>
            </a:r>
            <a:endParaRPr lang="ru-RU" dirty="0">
              <a:solidFill>
                <a:schemeClr val="accent4">
                  <a:lumMod val="10000"/>
                </a:schemeClr>
              </a:solidFill>
            </a:endParaRPr>
          </a:p>
        </p:txBody>
      </p:sp>
      <p:cxnSp>
        <p:nvCxnSpPr>
          <p:cNvPr id="52" name="Прямая со стрелкой 51"/>
          <p:cNvCxnSpPr>
            <a:stCxn id="18" idx="2"/>
          </p:cNvCxnSpPr>
          <p:nvPr/>
        </p:nvCxnSpPr>
        <p:spPr>
          <a:xfrm flipH="1">
            <a:off x="10572750" y="5786441"/>
            <a:ext cx="2" cy="17498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p:nvPr/>
        </p:nvCxnSpPr>
        <p:spPr>
          <a:xfrm>
            <a:off x="10570760" y="1055647"/>
            <a:ext cx="2" cy="27536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a:off x="3240617" y="1571627"/>
            <a:ext cx="5712885" cy="4367214"/>
          </a:xfrm>
          <a:prstGeom prst="bentConnector3">
            <a:avLst>
              <a:gd name="adj1" fmla="val 7747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345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linds(horizontal)">
                                      <p:cBhvr>
                                        <p:cTn id="36" dur="500"/>
                                        <p:tgtEl>
                                          <p:spTgt spid="2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par>
                                <p:cTn id="48" presetID="3" presetClass="entr" presetSubtype="1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linds(horizontal)">
                                      <p:cBhvr>
                                        <p:cTn id="50" dur="500"/>
                                        <p:tgtEl>
                                          <p:spTgt spid="3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linds(horizontal)">
                                      <p:cBhvr>
                                        <p:cTn id="58" dur="500"/>
                                        <p:tgtEl>
                                          <p:spTgt spid="36"/>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linds(horizontal)">
                                      <p:cBhvr>
                                        <p:cTn id="61" dur="500"/>
                                        <p:tgtEl>
                                          <p:spTgt spid="17"/>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blinds(horizontal)">
                                      <p:cBhvr>
                                        <p:cTn id="64" dur="500"/>
                                        <p:tgtEl>
                                          <p:spTgt spid="7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linds(horizontal)">
                                      <p:cBhvr>
                                        <p:cTn id="69" dur="500"/>
                                        <p:tgtEl>
                                          <p:spTgt spid="26"/>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linds(horizontal)">
                                      <p:cBhvr>
                                        <p:cTn id="77" dur="500"/>
                                        <p:tgtEl>
                                          <p:spTgt spid="28"/>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blinds(horizontal)">
                                      <p:cBhvr>
                                        <p:cTn id="80" dur="500"/>
                                        <p:tgtEl>
                                          <p:spTgt spid="14"/>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linds(horizontal)">
                                      <p:cBhvr>
                                        <p:cTn id="83" dur="500"/>
                                        <p:tgtEl>
                                          <p:spTgt spid="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linds(horizontal)">
                                      <p:cBhvr>
                                        <p:cTn id="88" dur="500"/>
                                        <p:tgtEl>
                                          <p:spTgt spid="3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blinds(horizontal)">
                                      <p:cBhvr>
                                        <p:cTn id="91" dur="500"/>
                                        <p:tgtEl>
                                          <p:spTgt spid="18"/>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blinds(horizontal)">
                                      <p:cBhvr>
                                        <p:cTn id="94" dur="500"/>
                                        <p:tgtEl>
                                          <p:spTgt spid="38"/>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blinds(horizontal)">
                                      <p:cBhvr>
                                        <p:cTn id="97" dur="500"/>
                                        <p:tgtEl>
                                          <p:spTgt spid="48"/>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linds(horizontal)">
                                      <p:cBhvr>
                                        <p:cTn id="100" dur="500"/>
                                        <p:tgtEl>
                                          <p:spTgt spid="51"/>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nodeType="click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blinds(horizontal)">
                                      <p:cBhvr>
                                        <p:cTn id="105" dur="500"/>
                                        <p:tgtEl>
                                          <p:spTgt spid="52"/>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nodeType="click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blinds(horizontal)">
                                      <p:cBhvr>
                                        <p:cTn id="1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P spid="16" grpId="0" animBg="1"/>
      <p:bldP spid="9" grpId="0" animBg="1"/>
      <p:bldP spid="14" grpId="0" animBg="1"/>
      <p:bldP spid="15" grpId="0" animBg="1"/>
      <p:bldP spid="17" grpId="0" animBg="1"/>
      <p:bldP spid="18" grpId="0" animBg="1"/>
      <p:bldP spid="24" grpId="0" animBg="1"/>
      <p:bldP spid="25" grpId="0" animBg="1"/>
      <p:bldP spid="73" grpId="0" animBg="1"/>
      <p:bldP spid="38" grpId="0" animBg="1"/>
      <p:bldP spid="48" grpId="0"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p:txBody>
          <a:bodyPr/>
          <a:lstStyle/>
          <a:p>
            <a:pPr eaLnBrk="1" hangingPunct="1">
              <a:defRPr/>
            </a:pPr>
            <a:r>
              <a:rPr lang="ru-RU" sz="3600" b="1" dirty="0" smtClean="0">
                <a:solidFill>
                  <a:srgbClr val="00002A"/>
                </a:solidFill>
                <a:latin typeface="Times New Roman" pitchFamily="18" charset="0"/>
                <a:cs typeface="Times New Roman" pitchFamily="18" charset="0"/>
              </a:rPr>
              <a:t>Сроки задержания в порядке ст. 108 УПК</a:t>
            </a:r>
          </a:p>
        </p:txBody>
      </p:sp>
      <p:sp>
        <p:nvSpPr>
          <p:cNvPr id="532483" name="Rectangle 3"/>
          <p:cNvSpPr>
            <a:spLocks noGrp="1" noChangeArrowheads="1"/>
          </p:cNvSpPr>
          <p:nvPr>
            <p:ph type="body" idx="1"/>
          </p:nvPr>
        </p:nvSpPr>
        <p:spPr>
          <a:xfrm>
            <a:off x="682388" y="2214566"/>
            <a:ext cx="10931857" cy="4643437"/>
          </a:xfrm>
        </p:spPr>
        <p:txBody>
          <a:bodyPr/>
          <a:lstStyle/>
          <a:p>
            <a:pPr marL="0" indent="0" algn="just" eaLnBrk="1" hangingPunct="1">
              <a:buNone/>
              <a:defRPr/>
            </a:pPr>
            <a:r>
              <a:rPr lang="ru-RU" dirty="0" smtClean="0">
                <a:solidFill>
                  <a:srgbClr val="00002A"/>
                </a:solidFill>
                <a:effectLst/>
                <a:latin typeface="Times New Roman" pitchFamily="18" charset="0"/>
                <a:cs typeface="Times New Roman" pitchFamily="18" charset="0"/>
              </a:rPr>
              <a:t>1. Не более 72 часов с момента фактического задержания</a:t>
            </a:r>
          </a:p>
          <a:p>
            <a:pPr marL="0" indent="0" algn="just" eaLnBrk="1" hangingPunct="1">
              <a:buNone/>
              <a:defRPr/>
            </a:pPr>
            <a:r>
              <a:rPr lang="ru-RU" dirty="0" smtClean="0">
                <a:solidFill>
                  <a:srgbClr val="00002A"/>
                </a:solidFill>
                <a:effectLst/>
                <a:latin typeface="Times New Roman" pitchFamily="18" charset="0"/>
                <a:cs typeface="Times New Roman" pitchFamily="18" charset="0"/>
              </a:rPr>
              <a:t> (ч. 3 ст. 108 УПК)</a:t>
            </a:r>
          </a:p>
          <a:p>
            <a:pPr algn="just" eaLnBrk="1" hangingPunct="1">
              <a:buFont typeface="Wingdings" pitchFamily="2" charset="2"/>
              <a:buNone/>
              <a:defRPr/>
            </a:pPr>
            <a:r>
              <a:rPr lang="ru-RU" dirty="0" smtClean="0">
                <a:solidFill>
                  <a:srgbClr val="00002A"/>
                </a:solidFill>
                <a:effectLst/>
                <a:latin typeface="Times New Roman" pitchFamily="18" charset="0"/>
                <a:cs typeface="Times New Roman" pitchFamily="18" charset="0"/>
              </a:rPr>
              <a:t>2. Не более 10 суток с момента фактического задержания</a:t>
            </a:r>
          </a:p>
          <a:p>
            <a:pPr algn="just" eaLnBrk="1" hangingPunct="1">
              <a:buFont typeface="Wingdings" pitchFamily="2" charset="2"/>
              <a:buNone/>
              <a:defRPr/>
            </a:pPr>
            <a:r>
              <a:rPr lang="ru-RU" dirty="0" smtClean="0">
                <a:solidFill>
                  <a:srgbClr val="00002A"/>
                </a:solidFill>
                <a:effectLst/>
                <a:latin typeface="Times New Roman" pitchFamily="18" charset="0"/>
                <a:cs typeface="Times New Roman" pitchFamily="18" charset="0"/>
              </a:rPr>
              <a:t> (ч. 4 ст. 108 УПК)</a:t>
            </a:r>
          </a:p>
        </p:txBody>
      </p:sp>
    </p:spTree>
    <p:extLst>
      <p:ext uri="{BB962C8B-B14F-4D97-AF65-F5344CB8AC3E}">
        <p14:creationId xmlns:p14="http://schemas.microsoft.com/office/powerpoint/2010/main" val="74059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0" y="3"/>
            <a:ext cx="12192000" cy="1420813"/>
          </a:xfrm>
        </p:spPr>
        <p:txBody>
          <a:bodyPr/>
          <a:lstStyle/>
          <a:p>
            <a:pPr eaLnBrk="1" hangingPunct="1">
              <a:defRPr/>
            </a:pPr>
            <a:r>
              <a:rPr lang="ru-RU" sz="3600" dirty="0" smtClean="0">
                <a:solidFill>
                  <a:srgbClr val="00002A"/>
                </a:solidFill>
                <a:latin typeface="Times New Roman" pitchFamily="18" charset="0"/>
                <a:cs typeface="Times New Roman" pitchFamily="18" charset="0"/>
              </a:rPr>
              <a:t>Основания освобождения задержанного (ст. 114 УПК)</a:t>
            </a:r>
          </a:p>
        </p:txBody>
      </p:sp>
      <p:sp>
        <p:nvSpPr>
          <p:cNvPr id="32771" name="Rectangle 3"/>
          <p:cNvSpPr>
            <a:spLocks noGrp="1" noChangeArrowheads="1"/>
          </p:cNvSpPr>
          <p:nvPr>
            <p:ph type="body" idx="1"/>
          </p:nvPr>
        </p:nvSpPr>
        <p:spPr>
          <a:xfrm>
            <a:off x="600501" y="1484316"/>
            <a:ext cx="10945506" cy="5373687"/>
          </a:xfrm>
        </p:spPr>
        <p:txBody>
          <a:bodyPr/>
          <a:lstStyle/>
          <a:p>
            <a:pPr algn="just" eaLnBrk="1" hangingPunct="1">
              <a:lnSpc>
                <a:spcPct val="90000"/>
              </a:lnSpc>
              <a:buClrTx/>
              <a:buFont typeface="Arial" pitchFamily="34" charset="0"/>
              <a:buChar char="•"/>
            </a:pPr>
            <a:r>
              <a:rPr lang="ru-RU" dirty="0" smtClean="0">
                <a:solidFill>
                  <a:srgbClr val="00002A"/>
                </a:solidFill>
                <a:effectLst/>
                <a:latin typeface="Times New Roman" pitchFamily="18" charset="0"/>
                <a:cs typeface="Times New Roman" pitchFamily="18" charset="0"/>
              </a:rPr>
              <a:t>не </a:t>
            </a:r>
            <a:r>
              <a:rPr lang="ru-RU" dirty="0" smtClean="0">
                <a:solidFill>
                  <a:srgbClr val="00002A"/>
                </a:solidFill>
                <a:effectLst/>
                <a:latin typeface="Times New Roman" pitchFamily="18" charset="0"/>
                <a:cs typeface="Times New Roman" pitchFamily="18" charset="0"/>
              </a:rPr>
              <a:t>подтвердилось подозрение в совершении лицом предусмотренного уголовным законом общественно опасного деяния;</a:t>
            </a:r>
          </a:p>
          <a:p>
            <a:pPr algn="just" eaLnBrk="1" hangingPunct="1">
              <a:lnSpc>
                <a:spcPct val="90000"/>
              </a:lnSpc>
              <a:buClrTx/>
              <a:buFont typeface="Arial" pitchFamily="34" charset="0"/>
              <a:buChar char="•"/>
            </a:pPr>
            <a:r>
              <a:rPr lang="ru-RU" dirty="0" smtClean="0">
                <a:solidFill>
                  <a:srgbClr val="00002A"/>
                </a:solidFill>
                <a:effectLst/>
                <a:latin typeface="Times New Roman" pitchFamily="18" charset="0"/>
                <a:cs typeface="Times New Roman" pitchFamily="18" charset="0"/>
              </a:rPr>
              <a:t>отпали </a:t>
            </a:r>
            <a:r>
              <a:rPr lang="ru-RU" dirty="0" smtClean="0">
                <a:solidFill>
                  <a:srgbClr val="00002A"/>
                </a:solidFill>
                <a:effectLst/>
                <a:latin typeface="Times New Roman" pitchFamily="18" charset="0"/>
                <a:cs typeface="Times New Roman" pitchFamily="18" charset="0"/>
              </a:rPr>
              <a:t>основания дальнейшего содержания лица под стражей;</a:t>
            </a:r>
          </a:p>
          <a:p>
            <a:pPr algn="just" eaLnBrk="1" hangingPunct="1">
              <a:lnSpc>
                <a:spcPct val="90000"/>
              </a:lnSpc>
              <a:buClrTx/>
              <a:buFont typeface="Arial" pitchFamily="34" charset="0"/>
              <a:buChar char="•"/>
            </a:pPr>
            <a:r>
              <a:rPr lang="ru-RU" dirty="0" smtClean="0">
                <a:solidFill>
                  <a:srgbClr val="00002A"/>
                </a:solidFill>
                <a:effectLst/>
                <a:latin typeface="Times New Roman" pitchFamily="18" charset="0"/>
                <a:cs typeface="Times New Roman" pitchFamily="18" charset="0"/>
              </a:rPr>
              <a:t>орган</a:t>
            </a:r>
            <a:r>
              <a:rPr lang="ru-RU" dirty="0" smtClean="0">
                <a:solidFill>
                  <a:srgbClr val="00002A"/>
                </a:solidFill>
                <a:effectLst/>
                <a:latin typeface="Times New Roman" pitchFamily="18" charset="0"/>
                <a:cs typeface="Times New Roman" pitchFamily="18" charset="0"/>
              </a:rPr>
              <a:t>, ведущий уголовный процесс установил, что задержание было произведено с нарушениями требований УПК;</a:t>
            </a:r>
          </a:p>
          <a:p>
            <a:pPr algn="just" eaLnBrk="1" hangingPunct="1">
              <a:lnSpc>
                <a:spcPct val="90000"/>
              </a:lnSpc>
              <a:buClrTx/>
              <a:buFont typeface="Arial" pitchFamily="34" charset="0"/>
              <a:buChar char="•"/>
            </a:pPr>
            <a:r>
              <a:rPr lang="ru-RU" dirty="0" smtClean="0">
                <a:solidFill>
                  <a:srgbClr val="00002A"/>
                </a:solidFill>
                <a:effectLst/>
                <a:latin typeface="Times New Roman" pitchFamily="18" charset="0"/>
                <a:cs typeface="Times New Roman" pitchFamily="18" charset="0"/>
              </a:rPr>
              <a:t>истек срок задержания.</a:t>
            </a:r>
          </a:p>
        </p:txBody>
      </p:sp>
    </p:spTree>
    <p:extLst>
      <p:ext uri="{BB962C8B-B14F-4D97-AF65-F5344CB8AC3E}">
        <p14:creationId xmlns:p14="http://schemas.microsoft.com/office/powerpoint/2010/main" val="2611210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3943" name="Rectangle 7"/>
          <p:cNvSpPr>
            <a:spLocks noGrp="1" noChangeArrowheads="1"/>
          </p:cNvSpPr>
          <p:nvPr>
            <p:ph type="ctrTitle"/>
          </p:nvPr>
        </p:nvSpPr>
        <p:spPr>
          <a:xfrm>
            <a:off x="600500" y="0"/>
            <a:ext cx="11136575" cy="6858000"/>
          </a:xfrm>
        </p:spPr>
        <p:txBody>
          <a:bodyPr/>
          <a:lstStyle/>
          <a:p>
            <a:pPr algn="just" eaLnBrk="1" hangingPunct="1">
              <a:lnSpc>
                <a:spcPct val="80000"/>
              </a:lnSpc>
              <a:defRPr/>
            </a:pPr>
            <a:r>
              <a:rPr lang="ru-RU" sz="3600" b="1" u="sng" dirty="0" smtClean="0">
                <a:solidFill>
                  <a:srgbClr val="00002A"/>
                </a:solidFill>
                <a:effectLst/>
                <a:latin typeface="Times New Roman" pitchFamily="18" charset="0"/>
                <a:cs typeface="Times New Roman" pitchFamily="18" charset="0"/>
              </a:rPr>
              <a:t>Меры	пресечения</a:t>
            </a:r>
            <a:br>
              <a:rPr lang="ru-RU" sz="3600" b="1" u="sng" dirty="0" smtClean="0">
                <a:solidFill>
                  <a:srgbClr val="00002A"/>
                </a:solidFill>
                <a:effectLst/>
                <a:latin typeface="Times New Roman" pitchFamily="18" charset="0"/>
                <a:cs typeface="Times New Roman" pitchFamily="18" charset="0"/>
              </a:rPr>
            </a:br>
            <a:r>
              <a:rPr lang="ru-RU" sz="3600" b="1" u="sng" dirty="0" smtClean="0">
                <a:solidFill>
                  <a:srgbClr val="00002A"/>
                </a:solidFill>
                <a:effectLst/>
                <a:latin typeface="Times New Roman" pitchFamily="18" charset="0"/>
                <a:cs typeface="Times New Roman" pitchFamily="18" charset="0"/>
              </a:rPr>
              <a:t/>
            </a:r>
            <a:br>
              <a:rPr lang="ru-RU" sz="3600" b="1" u="sng" dirty="0" smtClean="0">
                <a:solidFill>
                  <a:srgbClr val="00002A"/>
                </a:solidFill>
                <a:effectLst/>
                <a:latin typeface="Times New Roman" pitchFamily="18" charset="0"/>
                <a:cs typeface="Times New Roman" pitchFamily="18" charset="0"/>
              </a:rPr>
            </a:br>
            <a:r>
              <a:rPr lang="ru-RU" sz="3200" dirty="0" smtClean="0">
                <a:solidFill>
                  <a:srgbClr val="00002A"/>
                </a:solidFill>
                <a:effectLst/>
                <a:latin typeface="Times New Roman" pitchFamily="18" charset="0"/>
                <a:cs typeface="Times New Roman" pitchFamily="18" charset="0"/>
              </a:rPr>
              <a:t/>
            </a:r>
            <a:br>
              <a:rPr lang="ru-RU" sz="3200" dirty="0" smtClean="0">
                <a:solidFill>
                  <a:srgbClr val="00002A"/>
                </a:solidFill>
                <a:effectLst/>
                <a:latin typeface="Times New Roman" pitchFamily="18" charset="0"/>
                <a:cs typeface="Times New Roman" pitchFamily="18" charset="0"/>
              </a:rPr>
            </a:br>
            <a:r>
              <a:rPr lang="ru-RU" sz="3200" dirty="0" smtClean="0">
                <a:solidFill>
                  <a:srgbClr val="00002A"/>
                </a:solidFill>
                <a:latin typeface="Times New Roman" pitchFamily="18" charset="0"/>
                <a:cs typeface="Times New Roman" pitchFamily="18" charset="0"/>
              </a:rPr>
              <a:t> </a:t>
            </a:r>
            <a:r>
              <a:rPr lang="ru-RU" sz="3600" dirty="0" smtClean="0">
                <a:solidFill>
                  <a:srgbClr val="00002A"/>
                </a:solidFill>
                <a:effectLst/>
                <a:latin typeface="Times New Roman" pitchFamily="18" charset="0"/>
                <a:cs typeface="Times New Roman" pitchFamily="18" charset="0"/>
              </a:rPr>
              <a:t>это принудительные меры, применяемые к подозреваемому или обвиняемому для предотвращения совершения им общественно опасных деяний, предусмотренных уголовным законом, или действий, препятствующих производству по уголовному делу, а также для обеспечения приговора</a:t>
            </a:r>
            <a:r>
              <a:rPr lang="ru-RU" sz="3600" dirty="0" smtClean="0">
                <a:solidFill>
                  <a:srgbClr val="00002A"/>
                </a:solidFill>
                <a:latin typeface="Times New Roman" pitchFamily="18" charset="0"/>
                <a:cs typeface="Times New Roman" pitchFamily="18" charset="0"/>
              </a:rPr>
              <a:t>.</a:t>
            </a:r>
            <a:endParaRPr lang="be-BY" sz="3600" dirty="0" smtClean="0">
              <a:solidFill>
                <a:srgbClr val="00002A"/>
              </a:solidFill>
              <a:latin typeface="Times New Roman" pitchFamily="18" charset="0"/>
              <a:cs typeface="Times New Roman" pitchFamily="18" charset="0"/>
            </a:endParaRPr>
          </a:p>
        </p:txBody>
      </p:sp>
    </p:spTree>
    <p:extLst>
      <p:ext uri="{BB962C8B-B14F-4D97-AF65-F5344CB8AC3E}">
        <p14:creationId xmlns:p14="http://schemas.microsoft.com/office/powerpoint/2010/main" val="3908105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0" y="3"/>
            <a:ext cx="12192000" cy="1420813"/>
          </a:xfrm>
        </p:spPr>
        <p:txBody>
          <a:bodyPr/>
          <a:lstStyle/>
          <a:p>
            <a:pPr eaLnBrk="1" hangingPunct="1">
              <a:defRPr/>
            </a:pPr>
            <a:r>
              <a:rPr lang="ru-RU" sz="4000" b="1" dirty="0" smtClean="0">
                <a:solidFill>
                  <a:srgbClr val="00002A"/>
                </a:solidFill>
              </a:rPr>
              <a:t/>
            </a:r>
            <a:br>
              <a:rPr lang="ru-RU" sz="4000" b="1" dirty="0" smtClean="0">
                <a:solidFill>
                  <a:srgbClr val="00002A"/>
                </a:solidFill>
              </a:rPr>
            </a:br>
            <a:r>
              <a:rPr lang="ru-RU" sz="4000" b="1" dirty="0" smtClean="0">
                <a:solidFill>
                  <a:srgbClr val="00002A"/>
                </a:solidFill>
                <a:latin typeface="Times New Roman" pitchFamily="18" charset="0"/>
                <a:cs typeface="Times New Roman" pitchFamily="18" charset="0"/>
              </a:rPr>
              <a:t>Цели применения </a:t>
            </a:r>
            <a:br>
              <a:rPr lang="ru-RU" sz="4000" b="1" dirty="0" smtClean="0">
                <a:solidFill>
                  <a:srgbClr val="00002A"/>
                </a:solidFill>
                <a:latin typeface="Times New Roman" pitchFamily="18" charset="0"/>
                <a:cs typeface="Times New Roman" pitchFamily="18" charset="0"/>
              </a:rPr>
            </a:br>
            <a:r>
              <a:rPr lang="ru-RU" sz="4000" b="1" dirty="0" smtClean="0">
                <a:solidFill>
                  <a:srgbClr val="00002A"/>
                </a:solidFill>
                <a:latin typeface="Times New Roman" pitchFamily="18" charset="0"/>
                <a:cs typeface="Times New Roman" pitchFamily="18" charset="0"/>
              </a:rPr>
              <a:t>мер пресечения:</a:t>
            </a:r>
          </a:p>
        </p:txBody>
      </p:sp>
      <p:sp>
        <p:nvSpPr>
          <p:cNvPr id="535555" name="Rectangle 3"/>
          <p:cNvSpPr>
            <a:spLocks noGrp="1" noChangeArrowheads="1"/>
          </p:cNvSpPr>
          <p:nvPr>
            <p:ph type="body" idx="1"/>
          </p:nvPr>
        </p:nvSpPr>
        <p:spPr/>
        <p:txBody>
          <a:bodyPr/>
          <a:lstStyle/>
          <a:p>
            <a:pPr eaLnBrk="1" hangingPunct="1">
              <a:lnSpc>
                <a:spcPct val="90000"/>
              </a:lnSpc>
              <a:buFont typeface="Wingdings" pitchFamily="2" charset="2"/>
              <a:buNone/>
              <a:defRPr/>
            </a:pPr>
            <a:endParaRPr lang="ru-RU" sz="2800" b="1" dirty="0" smtClean="0">
              <a:solidFill>
                <a:srgbClr val="00002A"/>
              </a:solidFill>
            </a:endParaRPr>
          </a:p>
          <a:p>
            <a:pPr algn="just" eaLnBrk="1" hangingPunct="1">
              <a:lnSpc>
                <a:spcPct val="90000"/>
              </a:lnSpc>
              <a:buFont typeface="Wingdings" pitchFamily="2" charset="2"/>
              <a:buNone/>
              <a:defRPr/>
            </a:pPr>
            <a:r>
              <a:rPr lang="ru-RU" sz="2800" dirty="0" smtClean="0">
                <a:solidFill>
                  <a:srgbClr val="00002A"/>
                </a:solidFill>
                <a:effectLst/>
                <a:latin typeface="Times New Roman" pitchFamily="18" charset="0"/>
                <a:cs typeface="Times New Roman" pitchFamily="18" charset="0"/>
              </a:rPr>
              <a:t>а)предупреждение (пресечение) со стороны подозреваемого или обвиняемого возможности скрыться от органа уголовного преследования и суда;</a:t>
            </a:r>
          </a:p>
          <a:p>
            <a:pPr algn="just" eaLnBrk="1" hangingPunct="1">
              <a:lnSpc>
                <a:spcPct val="90000"/>
              </a:lnSpc>
              <a:buFont typeface="Wingdings" pitchFamily="2" charset="2"/>
              <a:buNone/>
              <a:defRPr/>
            </a:pPr>
            <a:r>
              <a:rPr lang="ru-RU" sz="2800" dirty="0" smtClean="0">
                <a:solidFill>
                  <a:srgbClr val="00002A"/>
                </a:solidFill>
                <a:effectLst/>
                <a:latin typeface="Times New Roman" pitchFamily="18" charset="0"/>
                <a:cs typeface="Times New Roman" pitchFamily="18" charset="0"/>
              </a:rPr>
              <a:t>б) воспрепятствовать предварительному расследованию уголовного дела или рассмотрению его судом, </a:t>
            </a:r>
          </a:p>
          <a:p>
            <a:pPr algn="just" eaLnBrk="1" hangingPunct="1">
              <a:lnSpc>
                <a:spcPct val="90000"/>
              </a:lnSpc>
              <a:buFont typeface="Wingdings" pitchFamily="2" charset="2"/>
              <a:buNone/>
              <a:defRPr/>
            </a:pPr>
            <a:r>
              <a:rPr lang="ru-RU" sz="2800" dirty="0" smtClean="0">
                <a:solidFill>
                  <a:srgbClr val="00002A"/>
                </a:solidFill>
                <a:effectLst/>
                <a:latin typeface="Times New Roman" pitchFamily="18" charset="0"/>
                <a:cs typeface="Times New Roman" pitchFamily="18" charset="0"/>
              </a:rPr>
              <a:t>в) совершить предусмотренное уголовным законом общественно опасное деяние; </a:t>
            </a:r>
          </a:p>
          <a:p>
            <a:pPr algn="just" eaLnBrk="1" hangingPunct="1">
              <a:lnSpc>
                <a:spcPct val="90000"/>
              </a:lnSpc>
              <a:buFont typeface="Wingdings" pitchFamily="2" charset="2"/>
              <a:buNone/>
              <a:defRPr/>
            </a:pPr>
            <a:r>
              <a:rPr lang="ru-RU" sz="2800" dirty="0" smtClean="0">
                <a:solidFill>
                  <a:srgbClr val="00002A"/>
                </a:solidFill>
                <a:effectLst/>
                <a:latin typeface="Times New Roman" pitchFamily="18" charset="0"/>
                <a:cs typeface="Times New Roman" pitchFamily="18" charset="0"/>
              </a:rPr>
              <a:t>г) противодействовать исполнению приговора.</a:t>
            </a:r>
          </a:p>
        </p:txBody>
      </p:sp>
    </p:spTree>
    <p:extLst>
      <p:ext uri="{BB962C8B-B14F-4D97-AF65-F5344CB8AC3E}">
        <p14:creationId xmlns:p14="http://schemas.microsoft.com/office/powerpoint/2010/main" val="3447438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19" y="463168"/>
            <a:ext cx="10645239" cy="5713825"/>
          </a:xfrm>
        </p:spPr>
        <p:txBody>
          <a:bodyPr>
            <a:noAutofit/>
          </a:bodyPr>
          <a:lstStyle/>
          <a:p>
            <a:pPr marL="0" indent="0" algn="ctr">
              <a:buNone/>
            </a:pPr>
            <a:r>
              <a:rPr lang="ru-RU" b="1" dirty="0" smtClean="0">
                <a:latin typeface="Times New Roman" pitchFamily="18" charset="0"/>
                <a:cs typeface="Times New Roman" pitchFamily="18" charset="0"/>
              </a:rPr>
              <a:t>Содержание:</a:t>
            </a:r>
          </a:p>
          <a:p>
            <a:r>
              <a:rPr lang="ru-RU" dirty="0" smtClean="0">
                <a:latin typeface="Times New Roman" pitchFamily="18" charset="0"/>
                <a:cs typeface="Times New Roman" pitchFamily="18" charset="0"/>
              </a:rPr>
              <a:t>Понятие</a:t>
            </a:r>
            <a:r>
              <a:rPr lang="ru-RU" dirty="0">
                <a:latin typeface="Times New Roman" pitchFamily="18" charset="0"/>
                <a:cs typeface="Times New Roman" pitchFamily="18" charset="0"/>
              </a:rPr>
              <a:t>, классификация и значение мер процессуального принуждения.</a:t>
            </a:r>
          </a:p>
          <a:p>
            <a:r>
              <a:rPr lang="ru-RU" dirty="0">
                <a:latin typeface="Times New Roman" pitchFamily="18" charset="0"/>
                <a:cs typeface="Times New Roman" pitchFamily="18" charset="0"/>
              </a:rPr>
              <a:t>Понятие и виды задержания. Основания, порядок и сроки задержания по непосредственно возникшему подозрению в совершении преступления; обвиняемого для предъявления обвинения; обвиняемого, нарушившего условия примененной к нему меры пресечения, не связанной с содержанием под стражей, или данного им письменного обязательства являться по вызову органа, ведущего уголовный процесс, и сообщать ему о перемене места жительства; осужденного до разрешения вопроса об отмене условного наказания, отсрочки исполнения наказания или условно-досрочного освобождения от отбывания наказания. Основания и порядок освобождения задержанного</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513699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8035" name="Rectangle 3"/>
          <p:cNvSpPr>
            <a:spLocks noGrp="1" noChangeArrowheads="1"/>
          </p:cNvSpPr>
          <p:nvPr>
            <p:ph type="body" idx="1"/>
          </p:nvPr>
        </p:nvSpPr>
        <p:spPr>
          <a:xfrm>
            <a:off x="559558" y="0"/>
            <a:ext cx="10931857" cy="6858000"/>
          </a:xfrm>
        </p:spPr>
        <p:txBody>
          <a:bodyPr/>
          <a:lstStyle/>
          <a:p>
            <a:pPr marL="609600" indent="-609600" algn="ctr" eaLnBrk="1" hangingPunct="1">
              <a:lnSpc>
                <a:spcPct val="80000"/>
              </a:lnSpc>
              <a:buFont typeface="Wingdings" pitchFamily="2" charset="2"/>
              <a:buNone/>
              <a:defRPr/>
            </a:pPr>
            <a:r>
              <a:rPr lang="ru-RU" sz="6600" b="1" dirty="0" smtClean="0">
                <a:solidFill>
                  <a:srgbClr val="FFCC00"/>
                </a:solidFill>
              </a:rPr>
              <a:t> </a:t>
            </a:r>
          </a:p>
          <a:p>
            <a:pPr marL="609600" indent="-609600" algn="ctr" eaLnBrk="1" hangingPunct="1">
              <a:lnSpc>
                <a:spcPct val="80000"/>
              </a:lnSpc>
              <a:buFont typeface="Wingdings" pitchFamily="2" charset="2"/>
              <a:buNone/>
              <a:defRPr/>
            </a:pPr>
            <a:r>
              <a:rPr lang="ru-RU" sz="4000" b="1" dirty="0" smtClean="0">
                <a:solidFill>
                  <a:srgbClr val="00002A"/>
                </a:solidFill>
                <a:effectLst/>
                <a:latin typeface="Times New Roman" pitchFamily="18" charset="0"/>
                <a:cs typeface="Times New Roman" pitchFamily="18" charset="0"/>
              </a:rPr>
              <a:t>Отличия мер пресечения от иных мер принуждения:</a:t>
            </a:r>
          </a:p>
          <a:p>
            <a:pPr marL="609600" indent="-609600" algn="ctr" eaLnBrk="1" hangingPunct="1">
              <a:lnSpc>
                <a:spcPct val="80000"/>
              </a:lnSpc>
              <a:buFont typeface="Wingdings" pitchFamily="2" charset="2"/>
              <a:buNone/>
              <a:defRPr/>
            </a:pPr>
            <a:endParaRPr lang="ru-RU" sz="4000" b="1" dirty="0" smtClean="0">
              <a:solidFill>
                <a:srgbClr val="FFFF00"/>
              </a:solidFill>
              <a:effectLst/>
              <a:latin typeface="Times New Roman" pitchFamily="18" charset="0"/>
              <a:cs typeface="Times New Roman" pitchFamily="18" charset="0"/>
            </a:endParaRPr>
          </a:p>
          <a:p>
            <a:pPr marL="609600" indent="-609600" algn="just" eaLnBrk="1" hangingPunct="1">
              <a:lnSpc>
                <a:spcPct val="80000"/>
              </a:lnSpc>
              <a:buFont typeface="Wingdings" pitchFamily="2" charset="2"/>
              <a:buNone/>
              <a:defRPr/>
            </a:pPr>
            <a:r>
              <a:rPr lang="ru-RU" sz="4000" dirty="0" smtClean="0">
                <a:solidFill>
                  <a:srgbClr val="00002A"/>
                </a:solidFill>
                <a:effectLst/>
                <a:latin typeface="Times New Roman" pitchFamily="18" charset="0"/>
                <a:cs typeface="Times New Roman" pitchFamily="18" charset="0"/>
              </a:rPr>
              <a:t>а) по субъектам, в отношении которых применяются;</a:t>
            </a:r>
          </a:p>
          <a:p>
            <a:pPr marL="609600" indent="-609600" algn="just" eaLnBrk="1" hangingPunct="1">
              <a:lnSpc>
                <a:spcPct val="80000"/>
              </a:lnSpc>
              <a:buFont typeface="Wingdings" pitchFamily="2" charset="2"/>
              <a:buNone/>
              <a:defRPr/>
            </a:pPr>
            <a:r>
              <a:rPr lang="ru-RU" sz="4000" dirty="0" smtClean="0">
                <a:solidFill>
                  <a:srgbClr val="00002A"/>
                </a:solidFill>
                <a:effectLst/>
                <a:latin typeface="Times New Roman" pitchFamily="18" charset="0"/>
                <a:cs typeface="Times New Roman" pitchFamily="18" charset="0"/>
              </a:rPr>
              <a:t>б) по органам, их избирающим;</a:t>
            </a:r>
          </a:p>
          <a:p>
            <a:pPr marL="609600" indent="-609600" algn="just" eaLnBrk="1" hangingPunct="1">
              <a:lnSpc>
                <a:spcPct val="80000"/>
              </a:lnSpc>
              <a:buFont typeface="Wingdings" pitchFamily="2" charset="2"/>
              <a:buNone/>
              <a:defRPr/>
            </a:pPr>
            <a:r>
              <a:rPr lang="ru-RU" sz="4000" dirty="0" smtClean="0">
                <a:solidFill>
                  <a:srgbClr val="00002A"/>
                </a:solidFill>
                <a:effectLst/>
                <a:latin typeface="Times New Roman" pitchFamily="18" charset="0"/>
                <a:cs typeface="Times New Roman" pitchFamily="18" charset="0"/>
              </a:rPr>
              <a:t>в) по характеру  и целям принуждения;</a:t>
            </a:r>
          </a:p>
          <a:p>
            <a:pPr marL="609600" indent="-609600" algn="just" eaLnBrk="1" hangingPunct="1">
              <a:lnSpc>
                <a:spcPct val="80000"/>
              </a:lnSpc>
              <a:buFont typeface="Wingdings" pitchFamily="2" charset="2"/>
              <a:buNone/>
              <a:defRPr/>
            </a:pPr>
            <a:r>
              <a:rPr lang="ru-RU" sz="4000" dirty="0" smtClean="0">
                <a:solidFill>
                  <a:srgbClr val="00002A"/>
                </a:solidFill>
                <a:effectLst/>
                <a:latin typeface="Times New Roman" pitchFamily="18" charset="0"/>
                <a:cs typeface="Times New Roman" pitchFamily="18" charset="0"/>
              </a:rPr>
              <a:t>г) по порядку избрания, отмены и </a:t>
            </a:r>
            <a:r>
              <a:rPr lang="ru-RU" sz="4000" dirty="0" smtClean="0">
                <a:solidFill>
                  <a:srgbClr val="00002A"/>
                </a:solidFill>
                <a:effectLst/>
                <a:latin typeface="Times New Roman" pitchFamily="18" charset="0"/>
                <a:cs typeface="Times New Roman" pitchFamily="18" charset="0"/>
              </a:rPr>
              <a:t>изменения</a:t>
            </a:r>
            <a:endParaRPr lang="be-BY" sz="4000" b="1" dirty="0" smtClean="0">
              <a:solidFill>
                <a:srgbClr val="00002A"/>
              </a:solidFill>
              <a:latin typeface="Times New Roman" pitchFamily="18" charset="0"/>
              <a:cs typeface="Times New Roman" pitchFamily="18" charset="0"/>
            </a:endParaRPr>
          </a:p>
        </p:txBody>
      </p:sp>
    </p:spTree>
    <p:extLst>
      <p:ext uri="{BB962C8B-B14F-4D97-AF65-F5344CB8AC3E}">
        <p14:creationId xmlns:p14="http://schemas.microsoft.com/office/powerpoint/2010/main" val="135290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8035">
                                            <p:txEl>
                                              <p:pRg st="3" end="3"/>
                                            </p:txEl>
                                          </p:spTgt>
                                        </p:tgtEl>
                                        <p:attrNameLst>
                                          <p:attrName>style.visibility</p:attrName>
                                        </p:attrNameLst>
                                      </p:cBhvr>
                                      <p:to>
                                        <p:strVal val="visible"/>
                                      </p:to>
                                    </p:set>
                                    <p:anim calcmode="lin" valueType="num">
                                      <p:cBhvr additive="base">
                                        <p:cTn id="7" dur="500" fill="hold"/>
                                        <p:tgtEl>
                                          <p:spTgt spid="42803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8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8035">
                                            <p:txEl>
                                              <p:pRg st="4" end="4"/>
                                            </p:txEl>
                                          </p:spTgt>
                                        </p:tgtEl>
                                        <p:attrNameLst>
                                          <p:attrName>style.visibility</p:attrName>
                                        </p:attrNameLst>
                                      </p:cBhvr>
                                      <p:to>
                                        <p:strVal val="visible"/>
                                      </p:to>
                                    </p:set>
                                    <p:anim calcmode="lin" valueType="num">
                                      <p:cBhvr additive="base">
                                        <p:cTn id="13" dur="500" fill="hold"/>
                                        <p:tgtEl>
                                          <p:spTgt spid="42803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8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8035">
                                            <p:txEl>
                                              <p:pRg st="5" end="5"/>
                                            </p:txEl>
                                          </p:spTgt>
                                        </p:tgtEl>
                                        <p:attrNameLst>
                                          <p:attrName>style.visibility</p:attrName>
                                        </p:attrNameLst>
                                      </p:cBhvr>
                                      <p:to>
                                        <p:strVal val="visible"/>
                                      </p:to>
                                    </p:set>
                                    <p:anim calcmode="lin" valueType="num">
                                      <p:cBhvr additive="base">
                                        <p:cTn id="19" dur="500" fill="hold"/>
                                        <p:tgtEl>
                                          <p:spTgt spid="42803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80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28035">
                                            <p:txEl>
                                              <p:pRg st="6" end="6"/>
                                            </p:txEl>
                                          </p:spTgt>
                                        </p:tgtEl>
                                        <p:attrNameLst>
                                          <p:attrName>style.visibility</p:attrName>
                                        </p:attrNameLst>
                                      </p:cBhvr>
                                      <p:to>
                                        <p:strVal val="visible"/>
                                      </p:to>
                                    </p:set>
                                    <p:anim calcmode="lin" valueType="num">
                                      <p:cBhvr additive="base">
                                        <p:cTn id="25" dur="500" fill="hold"/>
                                        <p:tgtEl>
                                          <p:spTgt spid="42803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80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0" y="0"/>
            <a:ext cx="12192000" cy="908050"/>
          </a:xfrm>
        </p:spPr>
        <p:txBody>
          <a:bodyPr/>
          <a:lstStyle/>
          <a:p>
            <a:pPr eaLnBrk="1" hangingPunct="1">
              <a:defRPr/>
            </a:pPr>
            <a:r>
              <a:rPr lang="ru-RU" sz="3200" b="1" dirty="0" smtClean="0">
                <a:solidFill>
                  <a:srgbClr val="00002A"/>
                </a:solidFill>
                <a:latin typeface="Times New Roman" pitchFamily="18" charset="0"/>
                <a:cs typeface="Times New Roman" pitchFamily="18" charset="0"/>
              </a:rPr>
              <a:t/>
            </a:r>
            <a:br>
              <a:rPr lang="ru-RU" sz="3200" b="1" dirty="0" smtClean="0">
                <a:solidFill>
                  <a:srgbClr val="00002A"/>
                </a:solidFill>
                <a:latin typeface="Times New Roman" pitchFamily="18" charset="0"/>
                <a:cs typeface="Times New Roman" pitchFamily="18" charset="0"/>
              </a:rPr>
            </a:br>
            <a:r>
              <a:rPr lang="ru-RU" sz="3200" b="1" dirty="0" smtClean="0">
                <a:solidFill>
                  <a:srgbClr val="00002A"/>
                </a:solidFill>
                <a:latin typeface="Times New Roman" pitchFamily="18" charset="0"/>
                <a:cs typeface="Times New Roman" pitchFamily="18" charset="0"/>
              </a:rPr>
              <a:t>Виды </a:t>
            </a:r>
            <a:r>
              <a:rPr lang="ru-RU" sz="3200" b="1" dirty="0" smtClean="0">
                <a:solidFill>
                  <a:srgbClr val="00002A"/>
                </a:solidFill>
                <a:latin typeface="Times New Roman" pitchFamily="18" charset="0"/>
                <a:cs typeface="Times New Roman" pitchFamily="18" charset="0"/>
              </a:rPr>
              <a:t>мер пресечения (ч.2 ст. 116 УПК):</a:t>
            </a:r>
          </a:p>
        </p:txBody>
      </p:sp>
      <p:sp>
        <p:nvSpPr>
          <p:cNvPr id="536579" name="Rectangle 3"/>
          <p:cNvSpPr>
            <a:spLocks noGrp="1" noChangeArrowheads="1"/>
          </p:cNvSpPr>
          <p:nvPr>
            <p:ph type="body" idx="1"/>
          </p:nvPr>
        </p:nvSpPr>
        <p:spPr>
          <a:xfrm>
            <a:off x="559558" y="1052516"/>
            <a:ext cx="11109278" cy="5805487"/>
          </a:xfrm>
        </p:spPr>
        <p:txBody>
          <a:bodyPr/>
          <a:lstStyle/>
          <a:p>
            <a:pPr marL="0" indent="0" algn="just" eaLnBrk="1" hangingPunct="1">
              <a:buFont typeface="Wingdings" pitchFamily="2" charset="2"/>
              <a:buNone/>
              <a:defRPr/>
            </a:pPr>
            <a:r>
              <a:rPr lang="ru-RU" sz="2700" dirty="0" smtClean="0">
                <a:solidFill>
                  <a:srgbClr val="00002A"/>
                </a:solidFill>
                <a:effectLst/>
                <a:latin typeface="Times New Roman" pitchFamily="18" charset="0"/>
                <a:cs typeface="Times New Roman" pitchFamily="18" charset="0"/>
              </a:rPr>
              <a:t>1) подписка о невыезде и надлежащем поведении;</a:t>
            </a:r>
          </a:p>
          <a:p>
            <a:pPr marL="0" indent="0" algn="just" eaLnBrk="1" hangingPunct="1">
              <a:buFont typeface="Wingdings" pitchFamily="2" charset="2"/>
              <a:buNone/>
              <a:defRPr/>
            </a:pPr>
            <a:r>
              <a:rPr lang="ru-RU" sz="2700" dirty="0" smtClean="0">
                <a:solidFill>
                  <a:srgbClr val="00002A"/>
                </a:solidFill>
                <a:effectLst/>
                <a:latin typeface="Times New Roman" pitchFamily="18" charset="0"/>
                <a:cs typeface="Times New Roman" pitchFamily="18" charset="0"/>
              </a:rPr>
              <a:t>2) личное поручительство;</a:t>
            </a:r>
          </a:p>
          <a:p>
            <a:pPr marL="0" indent="0" algn="just" eaLnBrk="1" hangingPunct="1">
              <a:buFont typeface="Wingdings" pitchFamily="2" charset="2"/>
              <a:buNone/>
              <a:defRPr/>
            </a:pPr>
            <a:r>
              <a:rPr lang="ru-RU" sz="2700" dirty="0" smtClean="0">
                <a:solidFill>
                  <a:srgbClr val="00002A"/>
                </a:solidFill>
                <a:effectLst/>
                <a:latin typeface="Times New Roman" pitchFamily="18" charset="0"/>
                <a:cs typeface="Times New Roman" pitchFamily="18" charset="0"/>
              </a:rPr>
              <a:t>3) передача лица, на которое распространяется статус военнослужащего</a:t>
            </a:r>
            <a:r>
              <a:rPr lang="ru-RU" sz="2700" dirty="0" smtClean="0">
                <a:solidFill>
                  <a:srgbClr val="00002A"/>
                </a:solidFill>
                <a:effectLst/>
                <a:latin typeface="Times New Roman" pitchFamily="18" charset="0"/>
                <a:cs typeface="Times New Roman" pitchFamily="18" charset="0"/>
              </a:rPr>
              <a:t>,</a:t>
            </a:r>
          </a:p>
          <a:p>
            <a:pPr marL="0" indent="0" algn="just" eaLnBrk="1" hangingPunct="1">
              <a:buFont typeface="Wingdings" pitchFamily="2" charset="2"/>
              <a:buNone/>
              <a:defRPr/>
            </a:pPr>
            <a:r>
              <a:rPr lang="ru-RU" sz="2700" dirty="0" smtClean="0">
                <a:solidFill>
                  <a:srgbClr val="00002A"/>
                </a:solidFill>
                <a:effectLst/>
                <a:latin typeface="Times New Roman" pitchFamily="18" charset="0"/>
                <a:cs typeface="Times New Roman" pitchFamily="18" charset="0"/>
              </a:rPr>
              <a:t>под </a:t>
            </a:r>
            <a:r>
              <a:rPr lang="ru-RU" sz="2700" dirty="0" smtClean="0">
                <a:solidFill>
                  <a:srgbClr val="00002A"/>
                </a:solidFill>
                <a:effectLst/>
                <a:latin typeface="Times New Roman" pitchFamily="18" charset="0"/>
                <a:cs typeface="Times New Roman" pitchFamily="18" charset="0"/>
              </a:rPr>
              <a:t>наблюдение командования воинской части;</a:t>
            </a:r>
          </a:p>
          <a:p>
            <a:pPr marL="0" indent="0" algn="just" eaLnBrk="1" hangingPunct="1">
              <a:buFont typeface="Wingdings" pitchFamily="2" charset="2"/>
              <a:buNone/>
              <a:defRPr/>
            </a:pPr>
            <a:r>
              <a:rPr lang="ru-RU" sz="2700" dirty="0" smtClean="0">
                <a:solidFill>
                  <a:srgbClr val="00002A"/>
                </a:solidFill>
                <a:effectLst/>
                <a:latin typeface="Times New Roman" pitchFamily="18" charset="0"/>
                <a:cs typeface="Times New Roman" pitchFamily="18" charset="0"/>
              </a:rPr>
              <a:t>4) отдача несовершеннолетнего под присмотр;</a:t>
            </a:r>
          </a:p>
          <a:p>
            <a:pPr marL="0" indent="0" algn="just" eaLnBrk="1" hangingPunct="1">
              <a:buFont typeface="Wingdings" pitchFamily="2" charset="2"/>
              <a:buNone/>
              <a:defRPr/>
            </a:pPr>
            <a:r>
              <a:rPr lang="ru-RU" sz="2700" dirty="0" smtClean="0">
                <a:solidFill>
                  <a:srgbClr val="00002A"/>
                </a:solidFill>
                <a:effectLst/>
                <a:latin typeface="Times New Roman" pitchFamily="18" charset="0"/>
                <a:cs typeface="Times New Roman" pitchFamily="18" charset="0"/>
              </a:rPr>
              <a:t>5) запрет определенных действий;</a:t>
            </a:r>
          </a:p>
          <a:p>
            <a:pPr marL="0" indent="0" algn="just" eaLnBrk="1" hangingPunct="1">
              <a:buFont typeface="Wingdings" pitchFamily="2" charset="2"/>
              <a:buNone/>
              <a:defRPr/>
            </a:pPr>
            <a:r>
              <a:rPr lang="ru-RU" sz="2700" dirty="0">
                <a:solidFill>
                  <a:srgbClr val="00002A"/>
                </a:solidFill>
                <a:effectLst/>
                <a:latin typeface="Times New Roman" pitchFamily="18" charset="0"/>
                <a:cs typeface="Times New Roman" pitchFamily="18" charset="0"/>
              </a:rPr>
              <a:t>6</a:t>
            </a:r>
            <a:r>
              <a:rPr lang="ru-RU" sz="2700" dirty="0" smtClean="0">
                <a:solidFill>
                  <a:srgbClr val="00002A"/>
                </a:solidFill>
                <a:effectLst/>
                <a:latin typeface="Times New Roman" pitchFamily="18" charset="0"/>
                <a:cs typeface="Times New Roman" pitchFamily="18" charset="0"/>
              </a:rPr>
              <a:t>) залог;</a:t>
            </a:r>
          </a:p>
          <a:p>
            <a:pPr marL="0" indent="0" algn="just" eaLnBrk="1" hangingPunct="1">
              <a:buFont typeface="Wingdings" pitchFamily="2" charset="2"/>
              <a:buNone/>
              <a:defRPr/>
            </a:pPr>
            <a:r>
              <a:rPr lang="ru-RU" sz="2700" dirty="0">
                <a:solidFill>
                  <a:srgbClr val="00002A"/>
                </a:solidFill>
                <a:effectLst/>
                <a:latin typeface="Times New Roman" pitchFamily="18" charset="0"/>
                <a:cs typeface="Times New Roman" pitchFamily="18" charset="0"/>
              </a:rPr>
              <a:t>7</a:t>
            </a:r>
            <a:r>
              <a:rPr lang="ru-RU" sz="2700" dirty="0" smtClean="0">
                <a:solidFill>
                  <a:srgbClr val="00002A"/>
                </a:solidFill>
                <a:effectLst/>
                <a:latin typeface="Times New Roman" pitchFamily="18" charset="0"/>
                <a:cs typeface="Times New Roman" pitchFamily="18" charset="0"/>
              </a:rPr>
              <a:t>) домашний арест;</a:t>
            </a:r>
          </a:p>
          <a:p>
            <a:pPr marL="0" indent="0" algn="just" eaLnBrk="1" hangingPunct="1">
              <a:buFont typeface="Wingdings" pitchFamily="2" charset="2"/>
              <a:buNone/>
              <a:defRPr/>
            </a:pPr>
            <a:r>
              <a:rPr lang="ru-RU" sz="2700" dirty="0">
                <a:solidFill>
                  <a:srgbClr val="00002A"/>
                </a:solidFill>
                <a:effectLst/>
                <a:latin typeface="Times New Roman" pitchFamily="18" charset="0"/>
                <a:cs typeface="Times New Roman" pitchFamily="18" charset="0"/>
              </a:rPr>
              <a:t>8</a:t>
            </a:r>
            <a:r>
              <a:rPr lang="ru-RU" sz="2700" dirty="0" smtClean="0">
                <a:solidFill>
                  <a:srgbClr val="00002A"/>
                </a:solidFill>
                <a:effectLst/>
                <a:latin typeface="Times New Roman" pitchFamily="18" charset="0"/>
                <a:cs typeface="Times New Roman" pitchFamily="18" charset="0"/>
              </a:rPr>
              <a:t>) заключение под стражу.</a:t>
            </a:r>
          </a:p>
        </p:txBody>
      </p:sp>
    </p:spTree>
    <p:extLst>
      <p:ext uri="{BB962C8B-B14F-4D97-AF65-F5344CB8AC3E}">
        <p14:creationId xmlns:p14="http://schemas.microsoft.com/office/powerpoint/2010/main" val="1116104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5320" name="Rectangle 8"/>
          <p:cNvSpPr>
            <a:spLocks noGrp="1" noChangeArrowheads="1"/>
          </p:cNvSpPr>
          <p:nvPr>
            <p:ph type="title"/>
          </p:nvPr>
        </p:nvSpPr>
        <p:spPr>
          <a:xfrm>
            <a:off x="0" y="3"/>
            <a:ext cx="12192000" cy="1196975"/>
          </a:xfrm>
        </p:spPr>
        <p:txBody>
          <a:bodyPr/>
          <a:lstStyle/>
          <a:p>
            <a:pPr eaLnBrk="1" hangingPunct="1">
              <a:defRPr/>
            </a:pPr>
            <a:r>
              <a:rPr lang="ru-RU" sz="3200" b="1" dirty="0" smtClean="0">
                <a:solidFill>
                  <a:srgbClr val="00002A"/>
                </a:solidFill>
                <a:latin typeface="Times New Roman" pitchFamily="18" charset="0"/>
                <a:cs typeface="Times New Roman" pitchFamily="18" charset="0"/>
              </a:rPr>
              <a:t/>
            </a:r>
            <a:br>
              <a:rPr lang="ru-RU" sz="3200" b="1" dirty="0" smtClean="0">
                <a:solidFill>
                  <a:srgbClr val="00002A"/>
                </a:solidFill>
                <a:latin typeface="Times New Roman" pitchFamily="18" charset="0"/>
                <a:cs typeface="Times New Roman" pitchFamily="18" charset="0"/>
              </a:rPr>
            </a:br>
            <a:r>
              <a:rPr lang="ru-RU" sz="3200" b="1" dirty="0" smtClean="0">
                <a:solidFill>
                  <a:srgbClr val="00002A"/>
                </a:solidFill>
                <a:latin typeface="Times New Roman" pitchFamily="18" charset="0"/>
                <a:cs typeface="Times New Roman" pitchFamily="18" charset="0"/>
              </a:rPr>
              <a:t>Основания </a:t>
            </a:r>
            <a:r>
              <a:rPr lang="ru-RU" sz="3200" b="1" dirty="0" smtClean="0">
                <a:solidFill>
                  <a:srgbClr val="00002A"/>
                </a:solidFill>
                <a:latin typeface="Times New Roman" pitchFamily="18" charset="0"/>
                <a:cs typeface="Times New Roman" pitchFamily="18" charset="0"/>
              </a:rPr>
              <a:t>применения мер пресечения (ст. 117 УПК)</a:t>
            </a:r>
          </a:p>
        </p:txBody>
      </p:sp>
      <p:sp>
        <p:nvSpPr>
          <p:cNvPr id="525321" name="Rectangle 9"/>
          <p:cNvSpPr>
            <a:spLocks noGrp="1" noChangeArrowheads="1"/>
          </p:cNvSpPr>
          <p:nvPr>
            <p:ph type="body" idx="1"/>
          </p:nvPr>
        </p:nvSpPr>
        <p:spPr>
          <a:xfrm>
            <a:off x="464024" y="1268416"/>
            <a:ext cx="11122925" cy="5589587"/>
          </a:xfrm>
        </p:spPr>
        <p:txBody>
          <a:bodyPr/>
          <a:lstStyle/>
          <a:p>
            <a:pPr algn="just" eaLnBrk="1" hangingPunct="1">
              <a:buFont typeface="Wingdings" pitchFamily="2" charset="2"/>
              <a:buNone/>
              <a:defRPr/>
            </a:pPr>
            <a:r>
              <a:rPr lang="en-US" sz="3000" b="1" dirty="0" smtClean="0">
                <a:latin typeface="Times New Roman" pitchFamily="18" charset="0"/>
                <a:cs typeface="Times New Roman" pitchFamily="18" charset="0"/>
              </a:rPr>
              <a:t>		</a:t>
            </a:r>
            <a:r>
              <a:rPr lang="ru-RU" sz="3000" b="1" dirty="0" smtClean="0">
                <a:solidFill>
                  <a:srgbClr val="00002A"/>
                </a:solidFill>
                <a:latin typeface="Times New Roman" pitchFamily="18" charset="0"/>
                <a:cs typeface="Times New Roman" pitchFamily="18" charset="0"/>
              </a:rPr>
              <a:t>Собранные по уголовному делу доказательства позволяют сделать вывод о том, что подозреваемый или обвиняемый могут:</a:t>
            </a:r>
          </a:p>
          <a:p>
            <a:pPr algn="just" eaLnBrk="1" hangingPunct="1">
              <a:buFont typeface="Wingdings" pitchFamily="2" charset="2"/>
              <a:buNone/>
              <a:defRPr/>
            </a:pPr>
            <a:endParaRPr lang="ru-RU" sz="3000" b="1" dirty="0" smtClean="0">
              <a:solidFill>
                <a:srgbClr val="00002A"/>
              </a:solidFill>
              <a:latin typeface="Times New Roman" pitchFamily="18" charset="0"/>
              <a:cs typeface="Times New Roman" pitchFamily="18" charset="0"/>
            </a:endParaRPr>
          </a:p>
          <a:p>
            <a:pPr eaLnBrk="1" hangingPunct="1">
              <a:buFontTx/>
              <a:buChar char="-"/>
              <a:defRPr/>
            </a:pPr>
            <a:r>
              <a:rPr lang="ru-RU" sz="2900" dirty="0" smtClean="0">
                <a:solidFill>
                  <a:srgbClr val="00002A"/>
                </a:solidFill>
                <a:effectLst/>
                <a:latin typeface="Times New Roman" pitchFamily="18" charset="0"/>
                <a:cs typeface="Times New Roman" pitchFamily="18" charset="0"/>
              </a:rPr>
              <a:t>скрыться от органа уголовного преследования и суда;</a:t>
            </a:r>
          </a:p>
          <a:p>
            <a:pPr eaLnBrk="1" hangingPunct="1">
              <a:buFontTx/>
              <a:buChar char="-"/>
              <a:defRPr/>
            </a:pPr>
            <a:r>
              <a:rPr lang="ru-RU" sz="2900" dirty="0" smtClean="0">
                <a:solidFill>
                  <a:srgbClr val="00002A"/>
                </a:solidFill>
                <a:effectLst/>
                <a:latin typeface="Times New Roman" pitchFamily="18" charset="0"/>
                <a:cs typeface="Times New Roman" pitchFamily="18" charset="0"/>
              </a:rPr>
              <a:t>продолжить преступную деятельность;</a:t>
            </a:r>
          </a:p>
          <a:p>
            <a:pPr eaLnBrk="1" hangingPunct="1">
              <a:buFontTx/>
              <a:buChar char="-"/>
              <a:defRPr/>
            </a:pPr>
            <a:r>
              <a:rPr lang="ru-RU" sz="2900" dirty="0" smtClean="0">
                <a:solidFill>
                  <a:srgbClr val="00002A"/>
                </a:solidFill>
                <a:effectLst/>
                <a:latin typeface="Times New Roman" pitchFamily="18" charset="0"/>
                <a:cs typeface="Times New Roman" pitchFamily="18" charset="0"/>
              </a:rPr>
              <a:t>препятствовать установлению истины по делу;</a:t>
            </a:r>
          </a:p>
          <a:p>
            <a:pPr eaLnBrk="1" hangingPunct="1">
              <a:buFontTx/>
              <a:buChar char="-"/>
              <a:defRPr/>
            </a:pPr>
            <a:r>
              <a:rPr lang="ru-RU" sz="2900" dirty="0" smtClean="0">
                <a:solidFill>
                  <a:srgbClr val="00002A"/>
                </a:solidFill>
                <a:effectLst/>
                <a:latin typeface="Times New Roman" pitchFamily="18" charset="0"/>
                <a:cs typeface="Times New Roman" pitchFamily="18" charset="0"/>
              </a:rPr>
              <a:t>противодействовать исполнению приговора</a:t>
            </a:r>
          </a:p>
        </p:txBody>
      </p:sp>
    </p:spTree>
    <p:extLst>
      <p:ext uri="{BB962C8B-B14F-4D97-AF65-F5344CB8AC3E}">
        <p14:creationId xmlns:p14="http://schemas.microsoft.com/office/powerpoint/2010/main" val="1526509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9587" name="Rectangle 3"/>
          <p:cNvSpPr>
            <a:spLocks noGrp="1" noChangeArrowheads="1"/>
          </p:cNvSpPr>
          <p:nvPr>
            <p:ph type="body" idx="1"/>
          </p:nvPr>
        </p:nvSpPr>
        <p:spPr>
          <a:xfrm>
            <a:off x="668740" y="0"/>
            <a:ext cx="10822675" cy="6858000"/>
          </a:xfrm>
        </p:spPr>
        <p:txBody>
          <a:bodyPr/>
          <a:lstStyle/>
          <a:p>
            <a:pPr marL="609600" indent="-609600" algn="ctr" eaLnBrk="1" hangingPunct="1">
              <a:buFont typeface="Wingdings" pitchFamily="2" charset="2"/>
              <a:buNone/>
              <a:defRPr/>
            </a:pPr>
            <a:endParaRPr lang="ru-RU" b="1" dirty="0" smtClean="0">
              <a:solidFill>
                <a:srgbClr val="00002A"/>
              </a:solidFill>
            </a:endParaRPr>
          </a:p>
          <a:p>
            <a:pPr marL="609600" indent="-609600" algn="ctr" eaLnBrk="1" hangingPunct="1">
              <a:buFont typeface="Wingdings" pitchFamily="2" charset="2"/>
              <a:buNone/>
              <a:defRPr/>
            </a:pPr>
            <a:r>
              <a:rPr lang="ru-RU" b="1" dirty="0" smtClean="0">
                <a:solidFill>
                  <a:srgbClr val="00002A"/>
                </a:solidFill>
                <a:latin typeface="Times New Roman" pitchFamily="18" charset="0"/>
                <a:cs typeface="Times New Roman" pitchFamily="18" charset="0"/>
              </a:rPr>
              <a:t>Процессуальный </a:t>
            </a:r>
            <a:r>
              <a:rPr lang="ru-RU" b="1" dirty="0" smtClean="0">
                <a:solidFill>
                  <a:srgbClr val="00002A"/>
                </a:solidFill>
                <a:latin typeface="Times New Roman" pitchFamily="18" charset="0"/>
                <a:cs typeface="Times New Roman" pitchFamily="18" charset="0"/>
              </a:rPr>
              <a:t>порядок применения мер пресечения:</a:t>
            </a:r>
            <a:r>
              <a:rPr lang="ru-RU" dirty="0" smtClean="0">
                <a:solidFill>
                  <a:srgbClr val="00002A"/>
                </a:solidFill>
                <a:latin typeface="Times New Roman" pitchFamily="18" charset="0"/>
                <a:cs typeface="Times New Roman" pitchFamily="18" charset="0"/>
              </a:rPr>
              <a:t> </a:t>
            </a:r>
          </a:p>
          <a:p>
            <a:pPr marL="609600" indent="-609600" algn="ctr" eaLnBrk="1" hangingPunct="1">
              <a:buFont typeface="Wingdings" pitchFamily="2" charset="2"/>
              <a:buNone/>
              <a:defRPr/>
            </a:pPr>
            <a:endParaRPr lang="ru-RU" dirty="0" smtClean="0">
              <a:solidFill>
                <a:srgbClr val="FFFF00"/>
              </a:solidFill>
              <a:latin typeface="Times New Roman" pitchFamily="18" charset="0"/>
              <a:cs typeface="Times New Roman" pitchFamily="18" charset="0"/>
            </a:endParaRPr>
          </a:p>
          <a:p>
            <a:pPr marL="609600" indent="-609600" eaLnBrk="1" hangingPunct="1">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Вынесение постановления (определения) об избрании меры пресечения</a:t>
            </a:r>
          </a:p>
          <a:p>
            <a:pPr marL="609600" indent="-609600" eaLnBrk="1" hangingPunct="1">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Получение санкции прокурора (в случае необходимости)</a:t>
            </a:r>
          </a:p>
          <a:p>
            <a:pPr marL="609600" indent="-609600" eaLnBrk="1" hangingPunct="1">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Уведомление подозреваемого, обвиняемого об избрании меры пресечения</a:t>
            </a:r>
          </a:p>
          <a:p>
            <a:pPr marL="609600" indent="-609600" eaLnBrk="1" hangingPunct="1">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Разъяснение им сущности меры пресечения и порядка ее обжалования</a:t>
            </a:r>
          </a:p>
          <a:p>
            <a:pPr marL="609600" indent="-609600" eaLnBrk="1" hangingPunct="1">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Вручение этим участникам копии постановления</a:t>
            </a:r>
          </a:p>
          <a:p>
            <a:pPr marL="609600" indent="-609600" eaLnBrk="1" hangingPunct="1">
              <a:defRPr/>
            </a:pPr>
            <a:endParaRPr lang="ru-RU"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84457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5491" name="Rectangle 3"/>
          <p:cNvSpPr>
            <a:spLocks noGrp="1" noChangeArrowheads="1"/>
          </p:cNvSpPr>
          <p:nvPr>
            <p:ph type="body" idx="1"/>
          </p:nvPr>
        </p:nvSpPr>
        <p:spPr>
          <a:xfrm>
            <a:off x="682388" y="0"/>
            <a:ext cx="10809027" cy="6858000"/>
          </a:xfrm>
        </p:spPr>
        <p:txBody>
          <a:bodyPr/>
          <a:lstStyle/>
          <a:p>
            <a:pPr algn="ctr" eaLnBrk="1" hangingPunct="1">
              <a:buFont typeface="Wingdings" pitchFamily="2" charset="2"/>
              <a:buNone/>
              <a:defRPr/>
            </a:pPr>
            <a:endParaRPr lang="ru-RU" b="1" dirty="0" smtClean="0"/>
          </a:p>
          <a:p>
            <a:pPr algn="ctr" eaLnBrk="1" hangingPunct="1">
              <a:buFont typeface="Wingdings" pitchFamily="2" charset="2"/>
              <a:buNone/>
              <a:defRPr/>
            </a:pPr>
            <a:endParaRPr lang="ru-RU" b="1" dirty="0" smtClean="0">
              <a:solidFill>
                <a:srgbClr val="00002A"/>
              </a:solidFill>
              <a:latin typeface="Times New Roman" pitchFamily="18" charset="0"/>
              <a:cs typeface="Times New Roman" pitchFamily="18" charset="0"/>
            </a:endParaRPr>
          </a:p>
          <a:p>
            <a:pPr algn="ctr" eaLnBrk="1" hangingPunct="1">
              <a:buFont typeface="Wingdings" pitchFamily="2" charset="2"/>
              <a:buNone/>
              <a:defRPr/>
            </a:pPr>
            <a:r>
              <a:rPr lang="ru-RU" b="1" dirty="0" smtClean="0">
                <a:solidFill>
                  <a:srgbClr val="00002A"/>
                </a:solidFill>
                <a:latin typeface="Times New Roman" pitchFamily="18" charset="0"/>
                <a:cs typeface="Times New Roman" pitchFamily="18" charset="0"/>
              </a:rPr>
              <a:t>Основания </a:t>
            </a:r>
            <a:r>
              <a:rPr lang="ru-RU" b="1" dirty="0" smtClean="0">
                <a:solidFill>
                  <a:srgbClr val="00002A"/>
                </a:solidFill>
                <a:latin typeface="Times New Roman" pitchFamily="18" charset="0"/>
                <a:cs typeface="Times New Roman" pitchFamily="18" charset="0"/>
              </a:rPr>
              <a:t>изменения меры пресечения -</a:t>
            </a:r>
            <a:r>
              <a:rPr lang="en-US" sz="3400" b="1" dirty="0" smtClean="0">
                <a:latin typeface="Times New Roman" pitchFamily="18" charset="0"/>
                <a:cs typeface="Times New Roman" pitchFamily="18" charset="0"/>
              </a:rPr>
              <a:t>	</a:t>
            </a:r>
            <a:endParaRPr lang="ru-RU" sz="3400" b="1" dirty="0" smtClean="0">
              <a:latin typeface="Times New Roman" pitchFamily="18" charset="0"/>
              <a:cs typeface="Times New Roman" pitchFamily="18" charset="0"/>
            </a:endParaRPr>
          </a:p>
          <a:p>
            <a:pPr algn="ctr" eaLnBrk="1" hangingPunct="1">
              <a:buFont typeface="Wingdings" pitchFamily="2" charset="2"/>
              <a:buNone/>
              <a:defRPr/>
            </a:pPr>
            <a:endParaRPr lang="ru-RU" sz="3400" b="1" dirty="0" smtClean="0">
              <a:latin typeface="Times New Roman" pitchFamily="18" charset="0"/>
              <a:cs typeface="Times New Roman" pitchFamily="18" charset="0"/>
            </a:endParaRPr>
          </a:p>
          <a:p>
            <a:pPr marL="0" indent="0" algn="just" eaLnBrk="1" hangingPunct="1">
              <a:buFont typeface="Wingdings" pitchFamily="2" charset="2"/>
              <a:buNone/>
              <a:defRPr/>
            </a:pPr>
            <a:r>
              <a:rPr lang="ru-RU" sz="2800" dirty="0" smtClean="0">
                <a:solidFill>
                  <a:srgbClr val="00002A"/>
                </a:solidFill>
                <a:effectLst/>
                <a:latin typeface="Times New Roman" pitchFamily="18" charset="0"/>
                <a:cs typeface="Times New Roman" pitchFamily="18" charset="0"/>
              </a:rPr>
              <a:t>собранные по уголовному делу доказательства позволяют сделать вывод о том, что в отношении подозреваемого или обвиняемого необходимо применить более мягкую или более строгую меру </a:t>
            </a:r>
            <a:r>
              <a:rPr lang="ru-RU" sz="2800" dirty="0" smtClean="0">
                <a:solidFill>
                  <a:srgbClr val="00002A"/>
                </a:solidFill>
                <a:effectLst/>
                <a:latin typeface="Times New Roman" pitchFamily="18" charset="0"/>
                <a:cs typeface="Times New Roman" pitchFamily="18" charset="0"/>
              </a:rPr>
              <a:t>пресечения (ч</a:t>
            </a:r>
            <a:r>
              <a:rPr lang="ru-RU" sz="2800" dirty="0" smtClean="0">
                <a:solidFill>
                  <a:srgbClr val="00002A"/>
                </a:solidFill>
                <a:effectLst/>
                <a:latin typeface="Times New Roman" pitchFamily="18" charset="0"/>
                <a:cs typeface="Times New Roman" pitchFamily="18" charset="0"/>
              </a:rPr>
              <a:t>. 4 ст. 119 УПК).</a:t>
            </a:r>
          </a:p>
        </p:txBody>
      </p:sp>
    </p:spTree>
    <p:extLst>
      <p:ext uri="{BB962C8B-B14F-4D97-AF65-F5344CB8AC3E}">
        <p14:creationId xmlns:p14="http://schemas.microsoft.com/office/powerpoint/2010/main" val="2013476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6515" name="Rectangle 3"/>
          <p:cNvSpPr>
            <a:spLocks noGrp="1" noChangeArrowheads="1"/>
          </p:cNvSpPr>
          <p:nvPr>
            <p:ph type="body" idx="1"/>
          </p:nvPr>
        </p:nvSpPr>
        <p:spPr>
          <a:xfrm>
            <a:off x="491318" y="0"/>
            <a:ext cx="11122927" cy="6858000"/>
          </a:xfrm>
        </p:spPr>
        <p:txBody>
          <a:bodyPr/>
          <a:lstStyle/>
          <a:p>
            <a:pPr algn="ctr" eaLnBrk="1" hangingPunct="1">
              <a:buFont typeface="Wingdings" pitchFamily="2" charset="2"/>
              <a:buNone/>
              <a:defRPr/>
            </a:pPr>
            <a:endParaRPr lang="ru-RU" b="1" dirty="0" smtClean="0">
              <a:solidFill>
                <a:srgbClr val="FFFF00"/>
              </a:solidFill>
            </a:endParaRPr>
          </a:p>
          <a:p>
            <a:pPr algn="ctr" eaLnBrk="1" hangingPunct="1">
              <a:buFont typeface="Wingdings" pitchFamily="2" charset="2"/>
              <a:buNone/>
              <a:defRPr/>
            </a:pPr>
            <a:endParaRPr lang="ru-RU" b="1" dirty="0" smtClean="0">
              <a:solidFill>
                <a:srgbClr val="00002A"/>
              </a:solidFill>
              <a:latin typeface="Times New Roman" pitchFamily="18" charset="0"/>
              <a:cs typeface="Times New Roman" pitchFamily="18" charset="0"/>
            </a:endParaRPr>
          </a:p>
          <a:p>
            <a:pPr algn="ctr" eaLnBrk="1" hangingPunct="1">
              <a:buFont typeface="Wingdings" pitchFamily="2" charset="2"/>
              <a:buNone/>
              <a:defRPr/>
            </a:pPr>
            <a:r>
              <a:rPr lang="ru-RU" b="1" dirty="0" smtClean="0">
                <a:solidFill>
                  <a:srgbClr val="00002A"/>
                </a:solidFill>
                <a:latin typeface="Times New Roman" pitchFamily="18" charset="0"/>
                <a:cs typeface="Times New Roman" pitchFamily="18" charset="0"/>
              </a:rPr>
              <a:t>Основания </a:t>
            </a:r>
            <a:r>
              <a:rPr lang="ru-RU" b="1" dirty="0" smtClean="0">
                <a:solidFill>
                  <a:srgbClr val="00002A"/>
                </a:solidFill>
                <a:latin typeface="Times New Roman" pitchFamily="18" charset="0"/>
                <a:cs typeface="Times New Roman" pitchFamily="18" charset="0"/>
              </a:rPr>
              <a:t>к отмене меры пресечения </a:t>
            </a:r>
            <a:r>
              <a:rPr lang="ru-RU" dirty="0" smtClean="0">
                <a:solidFill>
                  <a:srgbClr val="00002A"/>
                </a:solidFill>
                <a:latin typeface="Times New Roman" pitchFamily="18" charset="0"/>
                <a:cs typeface="Times New Roman" pitchFamily="18" charset="0"/>
              </a:rPr>
              <a:t>-</a:t>
            </a:r>
            <a:r>
              <a:rPr lang="en-US" sz="3400" b="1" dirty="0" smtClean="0">
                <a:solidFill>
                  <a:srgbClr val="00002A"/>
                </a:solidFill>
                <a:latin typeface="Times New Roman" pitchFamily="18" charset="0"/>
                <a:cs typeface="Times New Roman" pitchFamily="18" charset="0"/>
              </a:rPr>
              <a:t>	</a:t>
            </a:r>
            <a:endParaRPr lang="ru-RU" sz="3400" b="1" dirty="0" smtClean="0">
              <a:solidFill>
                <a:srgbClr val="00002A"/>
              </a:solidFill>
              <a:latin typeface="Times New Roman" pitchFamily="18" charset="0"/>
              <a:cs typeface="Times New Roman" pitchFamily="18" charset="0"/>
            </a:endParaRPr>
          </a:p>
          <a:p>
            <a:pPr algn="just" eaLnBrk="1" hangingPunct="1">
              <a:buFont typeface="Wingdings" pitchFamily="2" charset="2"/>
              <a:buNone/>
              <a:defRPr/>
            </a:pPr>
            <a:endParaRPr lang="ru-RU" sz="2800" b="1" dirty="0" smtClean="0">
              <a:latin typeface="Times New Roman" pitchFamily="18" charset="0"/>
              <a:cs typeface="Times New Roman" pitchFamily="18" charset="0"/>
            </a:endParaRPr>
          </a:p>
          <a:p>
            <a:pPr marL="0" indent="0" algn="just" eaLnBrk="1" hangingPunct="1">
              <a:buFont typeface="Wingdings" pitchFamily="2" charset="2"/>
              <a:buNone/>
              <a:defRPr/>
            </a:pPr>
            <a:r>
              <a:rPr lang="ru-RU" sz="2800" dirty="0" smtClean="0">
                <a:solidFill>
                  <a:srgbClr val="00002A"/>
                </a:solidFill>
                <a:effectLst/>
                <a:latin typeface="Times New Roman" pitchFamily="18" charset="0"/>
                <a:cs typeface="Times New Roman" pitchFamily="18" charset="0"/>
              </a:rPr>
              <a:t>собранные по уголовному делу доказательства позволяют </a:t>
            </a:r>
            <a:r>
              <a:rPr lang="ru-RU" sz="2800" dirty="0" smtClean="0">
                <a:solidFill>
                  <a:srgbClr val="00002A"/>
                </a:solidFill>
                <a:effectLst/>
                <a:latin typeface="Times New Roman" pitchFamily="18" charset="0"/>
                <a:cs typeface="Times New Roman" pitchFamily="18" charset="0"/>
              </a:rPr>
              <a:t>сделать вывод </a:t>
            </a:r>
            <a:r>
              <a:rPr lang="ru-RU" sz="2800" dirty="0" smtClean="0">
                <a:solidFill>
                  <a:srgbClr val="00002A"/>
                </a:solidFill>
                <a:effectLst/>
                <a:latin typeface="Times New Roman" pitchFamily="18" charset="0"/>
                <a:cs typeface="Times New Roman" pitchFamily="18" charset="0"/>
              </a:rPr>
              <a:t>о том, что в отношении подозреваемого или обвиняемого отпала дальнейшая необходимость применения меры </a:t>
            </a:r>
            <a:r>
              <a:rPr lang="ru-RU" sz="2800" dirty="0" smtClean="0">
                <a:solidFill>
                  <a:srgbClr val="00002A"/>
                </a:solidFill>
                <a:effectLst/>
                <a:latin typeface="Times New Roman" pitchFamily="18" charset="0"/>
                <a:cs typeface="Times New Roman" pitchFamily="18" charset="0"/>
              </a:rPr>
              <a:t>пресечения</a:t>
            </a:r>
          </a:p>
          <a:p>
            <a:pPr algn="just" eaLnBrk="1" hangingPunct="1">
              <a:buFont typeface="Wingdings" pitchFamily="2" charset="2"/>
              <a:buNone/>
              <a:defRPr/>
            </a:pPr>
            <a:r>
              <a:rPr lang="ru-RU" sz="2800" dirty="0" smtClean="0">
                <a:solidFill>
                  <a:srgbClr val="00002A"/>
                </a:solidFill>
                <a:effectLst/>
                <a:latin typeface="Times New Roman" pitchFamily="18" charset="0"/>
                <a:cs typeface="Times New Roman" pitchFamily="18" charset="0"/>
              </a:rPr>
              <a:t>(</a:t>
            </a:r>
            <a:r>
              <a:rPr lang="ru-RU" sz="2800" dirty="0" smtClean="0">
                <a:solidFill>
                  <a:srgbClr val="00002A"/>
                </a:solidFill>
                <a:effectLst/>
                <a:latin typeface="Times New Roman" pitchFamily="18" charset="0"/>
                <a:cs typeface="Times New Roman" pitchFamily="18" charset="0"/>
              </a:rPr>
              <a:t>ч.4 ст. 119 УПК)</a:t>
            </a:r>
            <a:endParaRPr lang="ru-RU" dirty="0" smtClean="0">
              <a:solidFill>
                <a:srgbClr val="00002A"/>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66180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8563" name="Rectangle 3"/>
          <p:cNvSpPr>
            <a:spLocks noGrp="1" noChangeArrowheads="1"/>
          </p:cNvSpPr>
          <p:nvPr>
            <p:ph type="body" idx="1"/>
          </p:nvPr>
        </p:nvSpPr>
        <p:spPr>
          <a:xfrm>
            <a:off x="668740" y="0"/>
            <a:ext cx="10959153" cy="6858000"/>
          </a:xfrm>
        </p:spPr>
        <p:txBody>
          <a:bodyPr/>
          <a:lstStyle/>
          <a:p>
            <a:pPr algn="just" eaLnBrk="1" hangingPunct="1">
              <a:buFont typeface="Wingdings" pitchFamily="2" charset="2"/>
              <a:buNone/>
              <a:defRPr/>
            </a:pPr>
            <a:r>
              <a:rPr lang="ru-RU" sz="2800" dirty="0" smtClean="0"/>
              <a:t>	</a:t>
            </a:r>
          </a:p>
          <a:p>
            <a:pPr algn="just" eaLnBrk="1" hangingPunct="1">
              <a:buFont typeface="Wingdings" pitchFamily="2" charset="2"/>
              <a:buNone/>
              <a:defRPr/>
            </a:pPr>
            <a:endParaRPr lang="ru-RU" sz="2800" dirty="0" smtClean="0"/>
          </a:p>
          <a:p>
            <a:pPr algn="just" eaLnBrk="1" hangingPunct="1">
              <a:buFont typeface="Wingdings" pitchFamily="2" charset="2"/>
              <a:buNone/>
              <a:defRPr/>
            </a:pPr>
            <a:r>
              <a:rPr lang="ru-RU" sz="2800" b="1" dirty="0">
                <a:solidFill>
                  <a:srgbClr val="00002A"/>
                </a:solidFill>
                <a:latin typeface="Times New Roman" pitchFamily="18" charset="0"/>
              </a:rPr>
              <a:t> </a:t>
            </a:r>
            <a:r>
              <a:rPr lang="ru-RU" sz="2800" b="1" dirty="0" smtClean="0">
                <a:solidFill>
                  <a:srgbClr val="00002A"/>
                </a:solidFill>
                <a:latin typeface="Times New Roman" pitchFamily="18" charset="0"/>
              </a:rPr>
              <a:t>   </a:t>
            </a:r>
            <a:r>
              <a:rPr lang="ru-RU" sz="2800" dirty="0" smtClean="0">
                <a:solidFill>
                  <a:srgbClr val="00002A"/>
                </a:solidFill>
                <a:effectLst/>
                <a:latin typeface="Times New Roman" pitchFamily="18" charset="0"/>
              </a:rPr>
              <a:t>1. Отмена или изменение органом дознания или следователем меры пресечения, примененной с санкции прокурора либо его заместителя, допускается лишь с согласия прокурора или его заместителя</a:t>
            </a:r>
          </a:p>
          <a:p>
            <a:pPr algn="just" eaLnBrk="1" hangingPunct="1">
              <a:buFont typeface="Wingdings" pitchFamily="2" charset="2"/>
              <a:buNone/>
              <a:defRPr/>
            </a:pPr>
            <a:r>
              <a:rPr lang="ru-RU" sz="2800" dirty="0">
                <a:solidFill>
                  <a:srgbClr val="00002A"/>
                </a:solidFill>
                <a:effectLst/>
                <a:latin typeface="Times New Roman" pitchFamily="18" charset="0"/>
              </a:rPr>
              <a:t> </a:t>
            </a:r>
            <a:r>
              <a:rPr lang="ru-RU" sz="2800" dirty="0" smtClean="0">
                <a:solidFill>
                  <a:srgbClr val="00002A"/>
                </a:solidFill>
                <a:effectLst/>
                <a:latin typeface="Times New Roman" pitchFamily="18" charset="0"/>
              </a:rPr>
              <a:t>   (ч.5 ст. 119 УПК)</a:t>
            </a:r>
          </a:p>
          <a:p>
            <a:pPr algn="just" eaLnBrk="1" hangingPunct="1">
              <a:buFont typeface="Wingdings" pitchFamily="2" charset="2"/>
              <a:buNone/>
              <a:defRPr/>
            </a:pPr>
            <a:r>
              <a:rPr lang="ru-RU" sz="2800" dirty="0" smtClean="0">
                <a:solidFill>
                  <a:srgbClr val="00002A"/>
                </a:solidFill>
                <a:effectLst/>
                <a:latin typeface="Times New Roman" pitchFamily="18" charset="0"/>
              </a:rPr>
              <a:t>	</a:t>
            </a:r>
          </a:p>
          <a:p>
            <a:pPr algn="just" eaLnBrk="1" hangingPunct="1">
              <a:buFont typeface="Wingdings" pitchFamily="2" charset="2"/>
              <a:buNone/>
              <a:defRPr/>
            </a:pPr>
            <a:r>
              <a:rPr lang="ru-RU" sz="2800" dirty="0" smtClean="0">
                <a:solidFill>
                  <a:srgbClr val="00002A"/>
                </a:solidFill>
                <a:effectLst/>
                <a:latin typeface="Times New Roman" pitchFamily="18" charset="0"/>
              </a:rPr>
              <a:t>	</a:t>
            </a:r>
            <a:r>
              <a:rPr lang="ru-RU" sz="2900" dirty="0" smtClean="0">
                <a:solidFill>
                  <a:srgbClr val="00002A"/>
                </a:solidFill>
                <a:effectLst/>
                <a:latin typeface="Times New Roman" pitchFamily="18" charset="0"/>
              </a:rPr>
              <a:t>2. Исполнение постановления (определения) о применении меры пресечения в виде заключения под стражу и домашнего ареста производится органом дознания  (ч.6 ст. 119 УПК)</a:t>
            </a:r>
          </a:p>
        </p:txBody>
      </p:sp>
    </p:spTree>
    <p:extLst>
      <p:ext uri="{BB962C8B-B14F-4D97-AF65-F5344CB8AC3E}">
        <p14:creationId xmlns:p14="http://schemas.microsoft.com/office/powerpoint/2010/main" val="19346378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750627" y="979283"/>
            <a:ext cx="10699846" cy="440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fontAlgn="base">
              <a:lnSpc>
                <a:spcPct val="85000"/>
              </a:lnSpc>
              <a:spcBef>
                <a:spcPct val="0"/>
              </a:spcBef>
              <a:spcAft>
                <a:spcPct val="0"/>
              </a:spcAft>
            </a:pPr>
            <a:r>
              <a:rPr lang="ru-RU" sz="4200" dirty="0" smtClean="0">
                <a:solidFill>
                  <a:srgbClr val="00002A"/>
                </a:solidFill>
                <a:latin typeface="Arial Narrow" pitchFamily="34" charset="0"/>
              </a:rPr>
              <a:t>     </a:t>
            </a:r>
            <a:r>
              <a:rPr lang="ru-RU" sz="3600" b="1" dirty="0" smtClean="0">
                <a:solidFill>
                  <a:srgbClr val="00002A"/>
                </a:solidFill>
                <a:latin typeface="Times New Roman" pitchFamily="18" charset="0"/>
                <a:cs typeface="Times New Roman" pitchFamily="18" charset="0"/>
              </a:rPr>
              <a:t>Подписка о невыезде и надлежащем поведении</a:t>
            </a:r>
            <a:r>
              <a:rPr lang="ru-RU" sz="3600" dirty="0" smtClean="0">
                <a:solidFill>
                  <a:srgbClr val="00002A"/>
                </a:solidFill>
                <a:latin typeface="Times New Roman" pitchFamily="18" charset="0"/>
                <a:cs typeface="Times New Roman" pitchFamily="18" charset="0"/>
              </a:rPr>
              <a:t> </a:t>
            </a:r>
            <a:r>
              <a:rPr lang="ru-RU" sz="3600" b="1" dirty="0" smtClean="0">
                <a:solidFill>
                  <a:srgbClr val="00002A"/>
                </a:solidFill>
                <a:latin typeface="Times New Roman" pitchFamily="18" charset="0"/>
                <a:cs typeface="Times New Roman" pitchFamily="18" charset="0"/>
              </a:rPr>
              <a:t>(ст. </a:t>
            </a:r>
            <a:r>
              <a:rPr lang="ru-RU" sz="3600" b="1" dirty="0" smtClean="0">
                <a:solidFill>
                  <a:srgbClr val="00002A"/>
                </a:solidFill>
                <a:latin typeface="Times New Roman" pitchFamily="18" charset="0"/>
                <a:cs typeface="Times New Roman" pitchFamily="18" charset="0"/>
              </a:rPr>
              <a:t>120 УПК) </a:t>
            </a:r>
            <a:r>
              <a:rPr lang="ru-RU" sz="3600" dirty="0" smtClean="0">
                <a:solidFill>
                  <a:srgbClr val="00002A"/>
                </a:solidFill>
                <a:latin typeface="Times New Roman" pitchFamily="18" charset="0"/>
                <a:cs typeface="Times New Roman" pitchFamily="18" charset="0"/>
              </a:rPr>
              <a:t>заключается во взятии</a:t>
            </a:r>
            <a:r>
              <a:rPr lang="ru-RU" sz="3600" dirty="0" smtClean="0">
                <a:solidFill>
                  <a:srgbClr val="FFFFFF"/>
                </a:solidFill>
                <a:latin typeface="Times New Roman" pitchFamily="18" charset="0"/>
                <a:cs typeface="Times New Roman" pitchFamily="18" charset="0"/>
              </a:rPr>
              <a:t> </a:t>
            </a:r>
            <a:r>
              <a:rPr lang="ru-RU" sz="3600" dirty="0" smtClean="0">
                <a:solidFill>
                  <a:srgbClr val="00002A"/>
                </a:solidFill>
                <a:latin typeface="Times New Roman" pitchFamily="18" charset="0"/>
                <a:cs typeface="Times New Roman" pitchFamily="18" charset="0"/>
              </a:rPr>
              <a:t>у подозреваемого или обвиняемого письменного обязательства не покидать постоянное или временное место жительства без разрешения органа уголовного преследования или суда, не препятствовать расследованию уголовного дела и рассмотрению его в суде, в назначенный срок являться по вызовам органа, ведущего уголовный процесс.</a:t>
            </a:r>
          </a:p>
        </p:txBody>
      </p:sp>
    </p:spTree>
    <p:extLst>
      <p:ext uri="{BB962C8B-B14F-4D97-AF65-F5344CB8AC3E}">
        <p14:creationId xmlns:p14="http://schemas.microsoft.com/office/powerpoint/2010/main" val="31461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777922" y="1244163"/>
            <a:ext cx="10577015" cy="47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p>
            <a:pPr algn="just" fontAlgn="base">
              <a:lnSpc>
                <a:spcPct val="105000"/>
              </a:lnSpc>
              <a:spcBef>
                <a:spcPct val="0"/>
              </a:spcBef>
              <a:spcAft>
                <a:spcPct val="0"/>
              </a:spcAft>
            </a:pPr>
            <a:r>
              <a:rPr lang="ru-RU" sz="3600" b="1" dirty="0" smtClean="0">
                <a:solidFill>
                  <a:srgbClr val="00002A"/>
                </a:solidFill>
                <a:latin typeface="Times New Roman" pitchFamily="18" charset="0"/>
                <a:cs typeface="Times New Roman" pitchFamily="18" charset="0"/>
              </a:rPr>
              <a:t>Личное поручительство (ст. </a:t>
            </a:r>
            <a:r>
              <a:rPr lang="ru-RU" sz="3600" b="1" dirty="0" smtClean="0">
                <a:solidFill>
                  <a:srgbClr val="00002A"/>
                </a:solidFill>
                <a:latin typeface="Times New Roman" pitchFamily="18" charset="0"/>
                <a:cs typeface="Times New Roman" pitchFamily="18" charset="0"/>
              </a:rPr>
              <a:t>121 УПК) </a:t>
            </a:r>
            <a:r>
              <a:rPr lang="ru-RU" sz="3600" b="1" dirty="0" smtClean="0">
                <a:solidFill>
                  <a:srgbClr val="00002A"/>
                </a:solidFill>
                <a:latin typeface="Times New Roman" pitchFamily="18" charset="0"/>
                <a:cs typeface="Times New Roman" pitchFamily="18" charset="0"/>
              </a:rPr>
              <a:t>— </a:t>
            </a:r>
            <a:r>
              <a:rPr lang="ru-RU" sz="3600" dirty="0" smtClean="0">
                <a:solidFill>
                  <a:srgbClr val="00002A"/>
                </a:solidFill>
                <a:latin typeface="Times New Roman" pitchFamily="18" charset="0"/>
                <a:cs typeface="Times New Roman" pitchFamily="18" charset="0"/>
              </a:rPr>
              <a:t>принятие на себя заслуживающими доверия лицами письменного обязательства о том, что подозреваемый или обвиняемый, находясь на свободе, не скроются от органа уголовного преследования и суда, не будут препятствовать расследованию дела или рассмотрению его судом и не будут заниматься преступной деятельностью.</a:t>
            </a:r>
          </a:p>
        </p:txBody>
      </p:sp>
    </p:spTree>
    <p:extLst>
      <p:ext uri="{BB962C8B-B14F-4D97-AF65-F5344CB8AC3E}">
        <p14:creationId xmlns:p14="http://schemas.microsoft.com/office/powerpoint/2010/main" val="21216193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810000" y="3"/>
            <a:ext cx="8382000" cy="1928813"/>
          </a:xfrm>
        </p:spPr>
        <p:txBody>
          <a:bodyPr/>
          <a:lstStyle/>
          <a:p>
            <a:pPr>
              <a:defRPr/>
            </a:pPr>
            <a:r>
              <a:rPr lang="ru-RU" sz="3200" b="1" dirty="0" smtClean="0">
                <a:solidFill>
                  <a:srgbClr val="00002A"/>
                </a:solidFill>
                <a:effectLst/>
                <a:latin typeface="Times New Roman" pitchFamily="18" charset="0"/>
                <a:cs typeface="Times New Roman" pitchFamily="18" charset="0"/>
              </a:rPr>
              <a:t>Передача лица, на которое распространяется статус военнослужащего, под наблюдение командования воинской части (</a:t>
            </a:r>
            <a:r>
              <a:rPr lang="ru-RU" sz="3200" b="1" dirty="0" smtClean="0">
                <a:solidFill>
                  <a:srgbClr val="00002A"/>
                </a:solidFill>
                <a:effectLst/>
                <a:latin typeface="Times New Roman" pitchFamily="18" charset="0"/>
                <a:cs typeface="Times New Roman" pitchFamily="18" charset="0"/>
              </a:rPr>
              <a:t>ст. 122 УПК)</a:t>
            </a:r>
            <a:endParaRPr lang="ru-RU" b="1" dirty="0">
              <a:solidFill>
                <a:srgbClr val="00002A"/>
              </a:solidFill>
              <a:effectLst/>
              <a:latin typeface="Times New Roman" pitchFamily="18" charset="0"/>
              <a:cs typeface="Times New Roman" pitchFamily="18" charset="0"/>
            </a:endParaRPr>
          </a:p>
        </p:txBody>
      </p:sp>
      <p:pic>
        <p:nvPicPr>
          <p:cNvPr id="45059" name="Содержимое 10" descr="залог.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3810000" cy="1905000"/>
          </a:xfrm>
        </p:spPr>
      </p:pic>
      <p:sp>
        <p:nvSpPr>
          <p:cNvPr id="45060" name="Прямоугольник 3"/>
          <p:cNvSpPr>
            <a:spLocks noChangeArrowheads="1"/>
          </p:cNvSpPr>
          <p:nvPr/>
        </p:nvSpPr>
        <p:spPr bwMode="auto">
          <a:xfrm>
            <a:off x="614148" y="2551115"/>
            <a:ext cx="1084997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spcBef>
                <a:spcPct val="0"/>
              </a:spcBef>
              <a:spcAft>
                <a:spcPct val="0"/>
              </a:spcAft>
            </a:pPr>
            <a:r>
              <a:rPr lang="ru-RU" sz="4000" dirty="0" smtClean="0">
                <a:solidFill>
                  <a:srgbClr val="00002A"/>
                </a:solidFill>
                <a:latin typeface="Times New Roman" pitchFamily="18" charset="0"/>
                <a:cs typeface="Times New Roman" pitchFamily="18" charset="0"/>
              </a:rPr>
              <a:t>это мера пресечения, которая состоит в возложении на командование воинской части, соединения, начальника военного учреждения, где служит или проходит учебные сборы подозреваемый или обвиняемый, обязанности по обеспечению их надлежащего поведения.</a:t>
            </a:r>
          </a:p>
        </p:txBody>
      </p:sp>
    </p:spTree>
    <p:extLst>
      <p:ext uri="{BB962C8B-B14F-4D97-AF65-F5344CB8AC3E}">
        <p14:creationId xmlns:p14="http://schemas.microsoft.com/office/powerpoint/2010/main" val="1548817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24414" y="457200"/>
            <a:ext cx="10605655" cy="5896099"/>
          </a:xfrm>
        </p:spPr>
        <p:txBody>
          <a:bodyPr>
            <a:normAutofit fontScale="77500" lnSpcReduction="20000"/>
          </a:bodyPr>
          <a:lstStyle/>
          <a:p>
            <a:r>
              <a:rPr lang="ru-RU" sz="3400" dirty="0">
                <a:latin typeface="Times New Roman" pitchFamily="18" charset="0"/>
                <a:cs typeface="Times New Roman" pitchFamily="18" charset="0"/>
              </a:rPr>
              <a:t>Понятие мер пресечения, их виды и отличие от других мер процессуального принуждения. Основания и порядок применения, изменения и отмены мер пресечения. Подписка о невыезде и надлежащем поведении. Личное поручительство. Передача лица, на которое распространяется статус военнослужащего, под наблюдение командования воинской части. Отдача несовершеннолетнего под присмотр. Запрет определенных действий. Залог. Домашний арест. Заключение под стражу. Сроки содержания под </a:t>
            </a:r>
            <a:r>
              <a:rPr lang="ru-RU" sz="3400" dirty="0" smtClean="0">
                <a:latin typeface="Times New Roman" pitchFamily="18" charset="0"/>
                <a:cs typeface="Times New Roman" pitchFamily="18" charset="0"/>
              </a:rPr>
              <a:t>стражей, домашним </a:t>
            </a:r>
            <a:r>
              <a:rPr lang="ru-RU" sz="3400" dirty="0">
                <a:latin typeface="Times New Roman" pitchFamily="18" charset="0"/>
                <a:cs typeface="Times New Roman" pitchFamily="18" charset="0"/>
              </a:rPr>
              <a:t>арестом и порядок их продления. Гарантии законности применения мер пресечения в виде заключения под стражу и домашнего ареста.</a:t>
            </a:r>
          </a:p>
          <a:p>
            <a:r>
              <a:rPr lang="ru-RU" sz="3400" dirty="0">
                <a:latin typeface="Times New Roman" pitchFamily="18" charset="0"/>
                <a:cs typeface="Times New Roman" pitchFamily="18" charset="0"/>
              </a:rPr>
              <a:t>Иные меры процессуального принуждения: обязательство о явке; привод; временное отстранение от должности; наложение ареста на имущество, временное ограничение права на выезд из Республики Беларусь. Основания и порядок применения иных мер процессуального принуждения. Отмена и изменение иных мер процессуального принуждения.</a:t>
            </a:r>
          </a:p>
          <a:p>
            <a:r>
              <a:rPr lang="ru-RU" sz="3400" dirty="0">
                <a:latin typeface="Times New Roman" pitchFamily="18" charset="0"/>
                <a:cs typeface="Times New Roman" pitchFamily="18" charset="0"/>
              </a:rPr>
              <a:t>Особенности применения мер процессуального принуждения, связанных с лишением личной свободы, в отношении отдельных категорий лиц (гл. 49 УПК).</a:t>
            </a:r>
          </a:p>
          <a:p>
            <a:endParaRPr lang="ru-RU" sz="4000" dirty="0"/>
          </a:p>
          <a:p>
            <a:endParaRPr lang="ru-RU" dirty="0"/>
          </a:p>
        </p:txBody>
      </p:sp>
    </p:spTree>
    <p:extLst>
      <p:ext uri="{BB962C8B-B14F-4D97-AF65-F5344CB8AC3E}">
        <p14:creationId xmlns:p14="http://schemas.microsoft.com/office/powerpoint/2010/main" val="2218445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810000" y="3"/>
            <a:ext cx="8382000" cy="1928813"/>
          </a:xfrm>
        </p:spPr>
        <p:txBody>
          <a:bodyPr/>
          <a:lstStyle/>
          <a:p>
            <a:pPr>
              <a:defRPr/>
            </a:pPr>
            <a:r>
              <a:rPr lang="ru-RU" sz="3600" b="1" dirty="0" smtClean="0">
                <a:solidFill>
                  <a:srgbClr val="00002A"/>
                </a:solidFill>
                <a:effectLst/>
                <a:latin typeface="Times New Roman" pitchFamily="18" charset="0"/>
                <a:cs typeface="Times New Roman" pitchFamily="18" charset="0"/>
              </a:rPr>
              <a:t>Отдача несовершеннолетнего под присмотр (</a:t>
            </a:r>
            <a:r>
              <a:rPr lang="ru-RU" sz="3600" b="1" dirty="0" smtClean="0">
                <a:solidFill>
                  <a:srgbClr val="00002A"/>
                </a:solidFill>
                <a:effectLst/>
                <a:latin typeface="Times New Roman" pitchFamily="18" charset="0"/>
                <a:cs typeface="Times New Roman" pitchFamily="18" charset="0"/>
              </a:rPr>
              <a:t>ст. 123 УПК)</a:t>
            </a:r>
            <a:endParaRPr lang="ru-RU" sz="3600" b="1" dirty="0">
              <a:solidFill>
                <a:srgbClr val="00002A"/>
              </a:solidFill>
              <a:effectLst/>
              <a:latin typeface="Times New Roman" pitchFamily="18" charset="0"/>
              <a:cs typeface="Times New Roman" pitchFamily="18" charset="0"/>
            </a:endParaRPr>
          </a:p>
        </p:txBody>
      </p:sp>
      <p:pic>
        <p:nvPicPr>
          <p:cNvPr id="46083" name="Содержимое 10" descr="залог.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 y="0"/>
            <a:ext cx="3382433" cy="1905000"/>
          </a:xfrm>
        </p:spPr>
      </p:pic>
      <p:sp>
        <p:nvSpPr>
          <p:cNvPr id="46084" name="Прямоугольник 3"/>
          <p:cNvSpPr>
            <a:spLocks noChangeArrowheads="1"/>
          </p:cNvSpPr>
          <p:nvPr/>
        </p:nvSpPr>
        <p:spPr bwMode="auto">
          <a:xfrm>
            <a:off x="614148" y="2000252"/>
            <a:ext cx="1100009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spcBef>
                <a:spcPct val="0"/>
              </a:spcBef>
              <a:spcAft>
                <a:spcPct val="0"/>
              </a:spcAft>
            </a:pPr>
            <a:r>
              <a:rPr lang="ru-RU" sz="3200" dirty="0" smtClean="0">
                <a:solidFill>
                  <a:srgbClr val="00002A"/>
                </a:solidFill>
                <a:latin typeface="Times New Roman" pitchFamily="18" charset="0"/>
                <a:cs typeface="Times New Roman" pitchFamily="18" charset="0"/>
              </a:rPr>
              <a:t>заключается </a:t>
            </a:r>
            <a:r>
              <a:rPr lang="ru-RU" sz="3200" dirty="0" smtClean="0">
                <a:solidFill>
                  <a:srgbClr val="00002A"/>
                </a:solidFill>
                <a:latin typeface="Times New Roman" pitchFamily="18" charset="0"/>
                <a:cs typeface="Times New Roman" pitchFamily="18" charset="0"/>
              </a:rPr>
              <a:t>в принятии на себя </a:t>
            </a:r>
            <a:r>
              <a:rPr lang="ru-RU" sz="3200" dirty="0" smtClean="0">
                <a:solidFill>
                  <a:srgbClr val="00002A"/>
                </a:solidFill>
                <a:latin typeface="Times New Roman" pitchFamily="18" charset="0"/>
                <a:cs typeface="Times New Roman" pitchFamily="18" charset="0"/>
              </a:rPr>
              <a:t>родителями, усыновителями, опекунами, попечителями </a:t>
            </a:r>
            <a:r>
              <a:rPr lang="ru-RU" sz="3200" dirty="0">
                <a:solidFill>
                  <a:srgbClr val="00002A"/>
                </a:solidFill>
                <a:latin typeface="Times New Roman" pitchFamily="18" charset="0"/>
                <a:cs typeface="Times New Roman" pitchFamily="18" charset="0"/>
              </a:rPr>
              <a:t>или </a:t>
            </a:r>
            <a:r>
              <a:rPr lang="ru-RU" sz="3200" dirty="0" smtClean="0">
                <a:solidFill>
                  <a:srgbClr val="00002A"/>
                </a:solidFill>
                <a:latin typeface="Times New Roman" pitchFamily="18" charset="0"/>
                <a:cs typeface="Times New Roman" pitchFamily="18" charset="0"/>
              </a:rPr>
              <a:t>другими заслуживающими </a:t>
            </a:r>
            <a:r>
              <a:rPr lang="ru-RU" sz="3200" dirty="0">
                <a:solidFill>
                  <a:srgbClr val="00002A"/>
                </a:solidFill>
                <a:latin typeface="Times New Roman" pitchFamily="18" charset="0"/>
                <a:cs typeface="Times New Roman" pitchFamily="18" charset="0"/>
              </a:rPr>
              <a:t>доверия </a:t>
            </a:r>
            <a:r>
              <a:rPr lang="ru-RU" sz="3200" dirty="0" smtClean="0">
                <a:solidFill>
                  <a:srgbClr val="00002A"/>
                </a:solidFill>
                <a:latin typeface="Times New Roman" pitchFamily="18" charset="0"/>
                <a:cs typeface="Times New Roman" pitchFamily="18" charset="0"/>
              </a:rPr>
              <a:t>лицами, </a:t>
            </a:r>
            <a:r>
              <a:rPr lang="ru-RU" sz="3200" dirty="0">
                <a:solidFill>
                  <a:srgbClr val="00002A"/>
                </a:solidFill>
                <a:latin typeface="Times New Roman" pitchFamily="18" charset="0"/>
                <a:cs typeface="Times New Roman" pitchFamily="18" charset="0"/>
              </a:rPr>
              <a:t>а также </a:t>
            </a:r>
            <a:r>
              <a:rPr lang="ru-RU" sz="3200" dirty="0" smtClean="0">
                <a:solidFill>
                  <a:srgbClr val="00002A"/>
                </a:solidFill>
                <a:latin typeface="Times New Roman" pitchFamily="18" charset="0"/>
                <a:cs typeface="Times New Roman" pitchFamily="18" charset="0"/>
              </a:rPr>
              <a:t>администрацией </a:t>
            </a:r>
            <a:r>
              <a:rPr lang="ru-RU" sz="3200" dirty="0">
                <a:solidFill>
                  <a:srgbClr val="00002A"/>
                </a:solidFill>
                <a:latin typeface="Times New Roman" pitchFamily="18" charset="0"/>
                <a:cs typeface="Times New Roman" pitchFamily="18" charset="0"/>
              </a:rPr>
              <a:t>специального детского учреждения, в котором он находится</a:t>
            </a:r>
            <a:r>
              <a:rPr lang="ru-RU" sz="3200" dirty="0" smtClean="0">
                <a:solidFill>
                  <a:srgbClr val="00002A"/>
                </a:solidFill>
                <a:latin typeface="Times New Roman" pitchFamily="18" charset="0"/>
                <a:cs typeface="Times New Roman" pitchFamily="18" charset="0"/>
              </a:rPr>
              <a:t>, </a:t>
            </a:r>
            <a:r>
              <a:rPr lang="ru-RU" sz="3200" dirty="0" smtClean="0">
                <a:solidFill>
                  <a:srgbClr val="00002A"/>
                </a:solidFill>
                <a:latin typeface="Times New Roman" pitchFamily="18" charset="0"/>
                <a:cs typeface="Times New Roman" pitchFamily="18" charset="0"/>
              </a:rPr>
              <a:t>письменного обязательства о том, что </a:t>
            </a:r>
            <a:r>
              <a:rPr lang="ru-RU" sz="3200" dirty="0" smtClean="0">
                <a:solidFill>
                  <a:srgbClr val="00002A"/>
                </a:solidFill>
                <a:latin typeface="Times New Roman" pitchFamily="18" charset="0"/>
                <a:cs typeface="Times New Roman" pitchFamily="18" charset="0"/>
              </a:rPr>
              <a:t>несовершеннолетние </a:t>
            </a:r>
            <a:r>
              <a:rPr lang="ru-RU" sz="3200" dirty="0" smtClean="0">
                <a:solidFill>
                  <a:srgbClr val="00002A"/>
                </a:solidFill>
                <a:latin typeface="Times New Roman" pitchFamily="18" charset="0"/>
                <a:cs typeface="Times New Roman" pitchFamily="18" charset="0"/>
              </a:rPr>
              <a:t>подозреваемый или обвиняемый, находясь на свободе, не скроются от органа уголовного преследования и суда, не будут препятствовать расследованию дела и рассмотрению его судом и не будут заниматься преступной деятельностью.</a:t>
            </a:r>
          </a:p>
        </p:txBody>
      </p:sp>
    </p:spTree>
    <p:extLst>
      <p:ext uri="{BB962C8B-B14F-4D97-AF65-F5344CB8AC3E}">
        <p14:creationId xmlns:p14="http://schemas.microsoft.com/office/powerpoint/2010/main" val="1292791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pPr>
              <a:defRPr/>
            </a:pPr>
            <a:r>
              <a:rPr lang="ru-RU" sz="4000" b="1" dirty="0" smtClean="0">
                <a:solidFill>
                  <a:srgbClr val="00002A"/>
                </a:solidFill>
                <a:effectLst/>
                <a:latin typeface="Times New Roman" pitchFamily="18" charset="0"/>
                <a:cs typeface="Times New Roman" pitchFamily="18" charset="0"/>
              </a:rPr>
              <a:t>Запрет определенных </a:t>
            </a:r>
            <a:r>
              <a:rPr lang="ru-RU" sz="4000" b="1" dirty="0" smtClean="0">
                <a:solidFill>
                  <a:srgbClr val="00002A"/>
                </a:solidFill>
                <a:effectLst/>
                <a:latin typeface="Times New Roman" pitchFamily="18" charset="0"/>
                <a:cs typeface="Times New Roman" pitchFamily="18" charset="0"/>
              </a:rPr>
              <a:t>действий (ст. 123 УПК)</a:t>
            </a:r>
            <a:endParaRPr lang="ru-RU" sz="4000" b="1" dirty="0">
              <a:solidFill>
                <a:srgbClr val="00002A"/>
              </a:solidFill>
              <a:effectLst/>
              <a:latin typeface="Times New Roman" pitchFamily="18" charset="0"/>
              <a:cs typeface="Times New Roman" pitchFamily="18" charset="0"/>
            </a:endParaRPr>
          </a:p>
        </p:txBody>
      </p:sp>
      <p:sp>
        <p:nvSpPr>
          <p:cNvPr id="8" name="Объект 7"/>
          <p:cNvSpPr>
            <a:spLocks noGrp="1"/>
          </p:cNvSpPr>
          <p:nvPr>
            <p:ph idx="1"/>
          </p:nvPr>
        </p:nvSpPr>
        <p:spPr>
          <a:xfrm>
            <a:off x="504968" y="1600203"/>
            <a:ext cx="11109278" cy="4530725"/>
          </a:xfrm>
        </p:spPr>
        <p:txBody>
          <a:bodyPr/>
          <a:lstStyle/>
          <a:p>
            <a:pPr marL="0" indent="0">
              <a:buFont typeface="Wingdings" pitchFamily="2" charset="2"/>
              <a:buNone/>
              <a:defRPr/>
            </a:pPr>
            <a:r>
              <a:rPr lang="ru-RU" dirty="0" smtClean="0">
                <a:solidFill>
                  <a:srgbClr val="00002A"/>
                </a:solidFill>
                <a:effectLst/>
                <a:latin typeface="Times New Roman" pitchFamily="18" charset="0"/>
                <a:cs typeface="Times New Roman" pitchFamily="18" charset="0"/>
              </a:rPr>
              <a:t>заключается </a:t>
            </a:r>
            <a:r>
              <a:rPr lang="ru-RU" dirty="0">
                <a:solidFill>
                  <a:srgbClr val="00002A"/>
                </a:solidFill>
                <a:effectLst/>
                <a:latin typeface="Times New Roman" pitchFamily="18" charset="0"/>
                <a:cs typeface="Times New Roman" pitchFamily="18" charset="0"/>
              </a:rPr>
              <a:t>в возложении на подозреваемого или обвиняемого обязанности соблюдать один или несколько запретов, предусмотренных </a:t>
            </a:r>
            <a:r>
              <a:rPr lang="ru-RU" dirty="0" smtClean="0">
                <a:solidFill>
                  <a:srgbClr val="00002A"/>
                </a:solidFill>
                <a:effectLst/>
                <a:latin typeface="Times New Roman" pitchFamily="18" charset="0"/>
                <a:cs typeface="Times New Roman" pitchFamily="18" charset="0"/>
              </a:rPr>
              <a:t>ч</a:t>
            </a:r>
            <a:r>
              <a:rPr lang="ru-RU" dirty="0" smtClean="0">
                <a:solidFill>
                  <a:srgbClr val="00002A"/>
                </a:solidFill>
                <a:effectLst/>
                <a:latin typeface="Times New Roman" pitchFamily="18" charset="0"/>
                <a:cs typeface="Times New Roman" pitchFamily="18" charset="0"/>
              </a:rPr>
              <a:t>. 3 </a:t>
            </a:r>
            <a:r>
              <a:rPr lang="ru-RU" dirty="0" smtClean="0">
                <a:solidFill>
                  <a:srgbClr val="00002A"/>
                </a:solidFill>
                <a:effectLst/>
                <a:latin typeface="Times New Roman" pitchFamily="18" charset="0"/>
                <a:cs typeface="Times New Roman" pitchFamily="18" charset="0"/>
              </a:rPr>
              <a:t>ст. 123-1 УПК, </a:t>
            </a:r>
            <a:r>
              <a:rPr lang="ru-RU" dirty="0">
                <a:solidFill>
                  <a:srgbClr val="00002A"/>
                </a:solidFill>
                <a:effectLst/>
                <a:latin typeface="Times New Roman" pitchFamily="18" charset="0"/>
                <a:cs typeface="Times New Roman" pitchFamily="18" charset="0"/>
              </a:rPr>
              <a:t>а также в осуществлении контроля за соблюдением возложенных на них запретов. Запрет определенных действий может быть применен в любой момент производства по уголовному делу.</a:t>
            </a:r>
          </a:p>
        </p:txBody>
      </p:sp>
    </p:spTree>
    <p:extLst>
      <p:ext uri="{BB962C8B-B14F-4D97-AF65-F5344CB8AC3E}">
        <p14:creationId xmlns:p14="http://schemas.microsoft.com/office/powerpoint/2010/main" val="668478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810000" y="0"/>
            <a:ext cx="7667767" cy="6858000"/>
          </a:xfrm>
        </p:spPr>
        <p:txBody>
          <a:bodyPr/>
          <a:lstStyle/>
          <a:p>
            <a:pPr algn="just">
              <a:defRPr/>
            </a:pPr>
            <a:r>
              <a:rPr lang="ru-RU" sz="3600" b="1" dirty="0" smtClean="0">
                <a:solidFill>
                  <a:srgbClr val="00002A"/>
                </a:solidFill>
                <a:effectLst/>
                <a:latin typeface="Times New Roman" pitchFamily="18" charset="0"/>
                <a:cs typeface="Times New Roman" pitchFamily="18" charset="0"/>
              </a:rPr>
              <a:t>Залог (ст. 124 УПК)</a:t>
            </a:r>
            <a:r>
              <a:rPr lang="ru-RU" sz="3600" dirty="0" smtClean="0">
                <a:solidFill>
                  <a:srgbClr val="00002A"/>
                </a:solidFill>
                <a:effectLst/>
                <a:latin typeface="Times New Roman" pitchFamily="18" charset="0"/>
                <a:cs typeface="Times New Roman" pitchFamily="18" charset="0"/>
              </a:rPr>
              <a:t> </a:t>
            </a:r>
            <a:r>
              <a:rPr lang="ru-RU" sz="3600" dirty="0" smtClean="0">
                <a:solidFill>
                  <a:srgbClr val="00002A"/>
                </a:solidFill>
                <a:effectLst/>
                <a:latin typeface="Times New Roman" pitchFamily="18" charset="0"/>
                <a:cs typeface="Times New Roman" pitchFamily="18" charset="0"/>
              </a:rPr>
              <a:t>это мера пресечения</a:t>
            </a:r>
            <a:r>
              <a:rPr lang="ru-RU" sz="3600" dirty="0" smtClean="0">
                <a:solidFill>
                  <a:srgbClr val="00002A"/>
                </a:solidFill>
                <a:effectLst/>
                <a:latin typeface="Times New Roman" pitchFamily="18" charset="0"/>
                <a:cs typeface="Times New Roman" pitchFamily="18" charset="0"/>
              </a:rPr>
              <a:t>, которая </a:t>
            </a:r>
            <a:r>
              <a:rPr lang="ru-RU" sz="3600" dirty="0" smtClean="0">
                <a:solidFill>
                  <a:srgbClr val="00002A"/>
                </a:solidFill>
                <a:effectLst/>
                <a:latin typeface="Times New Roman" pitchFamily="18" charset="0"/>
                <a:cs typeface="Times New Roman" pitchFamily="18" charset="0"/>
              </a:rPr>
              <a:t>заключается во внесении самим подозреваемым или обвиняемым либо другим физическим лицом в республиканский бюджет денежных средств для обеспечения явки подозреваемого, обвиняемого по вызову органа уголовного преследования и суда.</a:t>
            </a:r>
            <a:r>
              <a:rPr lang="ru-RU" dirty="0" smtClean="0">
                <a:solidFill>
                  <a:srgbClr val="00002A"/>
                </a:solidFill>
                <a:effectLst/>
                <a:latin typeface="Times New Roman" pitchFamily="18" charset="0"/>
                <a:cs typeface="Times New Roman" pitchFamily="18" charset="0"/>
              </a:rPr>
              <a:t/>
            </a:r>
            <a:br>
              <a:rPr lang="ru-RU" dirty="0" smtClean="0">
                <a:solidFill>
                  <a:srgbClr val="00002A"/>
                </a:solidFill>
                <a:effectLst/>
                <a:latin typeface="Times New Roman" pitchFamily="18" charset="0"/>
                <a:cs typeface="Times New Roman" pitchFamily="18" charset="0"/>
              </a:rPr>
            </a:br>
            <a:endParaRPr lang="ru-RU" dirty="0">
              <a:solidFill>
                <a:srgbClr val="00002A"/>
              </a:solidFill>
              <a:effectLst/>
              <a:latin typeface="Times New Roman" pitchFamily="18" charset="0"/>
              <a:cs typeface="Times New Roman" pitchFamily="18" charset="0"/>
            </a:endParaRPr>
          </a:p>
        </p:txBody>
      </p:sp>
      <p:pic>
        <p:nvPicPr>
          <p:cNvPr id="48131" name="Содержимое 10" descr="залог.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2143128"/>
            <a:ext cx="3810000" cy="2447925"/>
          </a:xfrm>
        </p:spPr>
      </p:pic>
    </p:spTree>
    <p:extLst>
      <p:ext uri="{BB962C8B-B14F-4D97-AF65-F5344CB8AC3E}">
        <p14:creationId xmlns:p14="http://schemas.microsoft.com/office/powerpoint/2010/main" val="9210514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29253" y="0"/>
            <a:ext cx="6321470" cy="6858000"/>
          </a:xfrm>
        </p:spPr>
        <p:txBody>
          <a:bodyPr/>
          <a:lstStyle/>
          <a:p>
            <a:pPr algn="just">
              <a:defRPr/>
            </a:pPr>
            <a:r>
              <a:rPr lang="ru-RU" sz="3200" b="1" dirty="0" smtClean="0">
                <a:solidFill>
                  <a:srgbClr val="00002A"/>
                </a:solidFill>
                <a:effectLst/>
                <a:latin typeface="Times New Roman" pitchFamily="18" charset="0"/>
                <a:cs typeface="Times New Roman" pitchFamily="18" charset="0"/>
              </a:rPr>
              <a:t>Домашний арест (ст. </a:t>
            </a:r>
            <a:r>
              <a:rPr lang="ru-RU" sz="3200" b="1" dirty="0" smtClean="0">
                <a:solidFill>
                  <a:srgbClr val="00002A"/>
                </a:solidFill>
                <a:effectLst/>
                <a:latin typeface="Times New Roman" pitchFamily="18" charset="0"/>
                <a:cs typeface="Times New Roman" pitchFamily="18" charset="0"/>
              </a:rPr>
              <a:t>125 УПК)</a:t>
            </a:r>
            <a:r>
              <a:rPr lang="ru-RU" sz="3200" dirty="0" smtClean="0">
                <a:solidFill>
                  <a:srgbClr val="00002A"/>
                </a:solidFill>
                <a:effectLst/>
                <a:latin typeface="Times New Roman" pitchFamily="18" charset="0"/>
                <a:cs typeface="Times New Roman" pitchFamily="18" charset="0"/>
              </a:rPr>
              <a:t> </a:t>
            </a:r>
            <a:r>
              <a:rPr lang="ru-RU" sz="3200" dirty="0" smtClean="0">
                <a:solidFill>
                  <a:srgbClr val="00002A"/>
                </a:solidFill>
                <a:effectLst/>
                <a:latin typeface="Times New Roman" pitchFamily="18" charset="0"/>
                <a:cs typeface="Times New Roman" pitchFamily="18" charset="0"/>
              </a:rPr>
              <a:t>— это изоляция подозреваемого или обвиняемого от общества без содержания его под стражей, но с применением </a:t>
            </a:r>
            <a:r>
              <a:rPr lang="ru-RU" sz="3200" dirty="0" err="1" smtClean="0">
                <a:solidFill>
                  <a:srgbClr val="00002A"/>
                </a:solidFill>
                <a:effectLst/>
                <a:latin typeface="Times New Roman" pitchFamily="18" charset="0"/>
                <a:cs typeface="Times New Roman" pitchFamily="18" charset="0"/>
              </a:rPr>
              <a:t>правоограничений</a:t>
            </a:r>
            <a:r>
              <a:rPr lang="ru-RU" sz="3200" dirty="0" smtClean="0">
                <a:solidFill>
                  <a:srgbClr val="00002A"/>
                </a:solidFill>
                <a:effectLst/>
                <a:latin typeface="Times New Roman" pitchFamily="18" charset="0"/>
                <a:cs typeface="Times New Roman" pitchFamily="18" charset="0"/>
              </a:rPr>
              <a:t>, определенных прокурором или его заместителем.</a:t>
            </a:r>
            <a:r>
              <a:rPr lang="ru-RU" sz="3200" dirty="0" smtClean="0">
                <a:effectLst/>
                <a:latin typeface="Times New Roman" pitchFamily="18" charset="0"/>
                <a:cs typeface="Times New Roman" pitchFamily="18" charset="0"/>
              </a:rPr>
              <a:t/>
            </a:r>
            <a:br>
              <a:rPr lang="ru-RU" sz="3200" dirty="0" smtClean="0">
                <a:effectLst/>
                <a:latin typeface="Times New Roman" pitchFamily="18" charset="0"/>
                <a:cs typeface="Times New Roman" pitchFamily="18" charset="0"/>
              </a:rPr>
            </a:br>
            <a:endParaRPr lang="ru-RU" sz="3200" dirty="0">
              <a:effectLst/>
              <a:latin typeface="Times New Roman" pitchFamily="18" charset="0"/>
              <a:cs typeface="Times New Roman" pitchFamily="18" charset="0"/>
            </a:endParaRPr>
          </a:p>
        </p:txBody>
      </p:sp>
      <p:pic>
        <p:nvPicPr>
          <p:cNvPr id="49155" name="Содержимое 6" descr="дом ар 2.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285750"/>
            <a:ext cx="5386917" cy="2693988"/>
          </a:xfrm>
        </p:spPr>
      </p:pic>
      <p:pic>
        <p:nvPicPr>
          <p:cNvPr id="49156" name="Содержимое 7" descr="дом ар 3.jpg"/>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2" y="3429003"/>
            <a:ext cx="5389033" cy="3025775"/>
          </a:xfrm>
        </p:spPr>
      </p:pic>
    </p:spTree>
    <p:extLst>
      <p:ext uri="{BB962C8B-B14F-4D97-AF65-F5344CB8AC3E}">
        <p14:creationId xmlns:p14="http://schemas.microsoft.com/office/powerpoint/2010/main" val="13270758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67252" y="0"/>
            <a:ext cx="6906049" cy="6858000"/>
          </a:xfrm>
        </p:spPr>
        <p:txBody>
          <a:bodyPr/>
          <a:lstStyle/>
          <a:p>
            <a:pPr algn="just">
              <a:defRPr/>
            </a:pPr>
            <a:r>
              <a:rPr lang="ru-RU" sz="2800" b="1" dirty="0" smtClean="0">
                <a:solidFill>
                  <a:srgbClr val="00002A"/>
                </a:solidFill>
                <a:effectLst/>
                <a:latin typeface="Times New Roman" pitchFamily="18" charset="0"/>
                <a:cs typeface="Times New Roman" pitchFamily="18" charset="0"/>
              </a:rPr>
              <a:t>Заключение под стражу (ст</a:t>
            </a:r>
            <a:r>
              <a:rPr lang="ru-RU" sz="2800" b="1" dirty="0" smtClean="0">
                <a:solidFill>
                  <a:srgbClr val="00002A"/>
                </a:solidFill>
                <a:effectLst/>
                <a:latin typeface="Times New Roman" pitchFamily="18" charset="0"/>
                <a:cs typeface="Times New Roman" pitchFamily="18" charset="0"/>
              </a:rPr>
              <a:t>. 126 УПК) </a:t>
            </a:r>
            <a:r>
              <a:rPr lang="ru-RU" sz="3200" b="1" dirty="0" smtClean="0">
                <a:solidFill>
                  <a:srgbClr val="00002A"/>
                </a:solidFill>
                <a:effectLst/>
                <a:latin typeface="Times New Roman" pitchFamily="18" charset="0"/>
                <a:cs typeface="Times New Roman" pitchFamily="18" charset="0"/>
              </a:rPr>
              <a:t>—</a:t>
            </a:r>
            <a:br>
              <a:rPr lang="ru-RU" sz="3200" b="1" dirty="0" smtClean="0">
                <a:solidFill>
                  <a:srgbClr val="00002A"/>
                </a:solidFill>
                <a:effectLst/>
                <a:latin typeface="Times New Roman" pitchFamily="18" charset="0"/>
                <a:cs typeface="Times New Roman" pitchFamily="18" charset="0"/>
              </a:rPr>
            </a:br>
            <a:r>
              <a:rPr lang="ru-RU" sz="3200" b="1" dirty="0" smtClean="0">
                <a:solidFill>
                  <a:srgbClr val="00002A"/>
                </a:solidFill>
                <a:effectLst/>
                <a:latin typeface="Times New Roman" pitchFamily="18" charset="0"/>
                <a:cs typeface="Times New Roman" pitchFamily="18" charset="0"/>
              </a:rPr>
              <a:t/>
            </a:r>
            <a:br>
              <a:rPr lang="ru-RU" sz="3200" b="1" dirty="0" smtClean="0">
                <a:solidFill>
                  <a:srgbClr val="00002A"/>
                </a:solidFill>
                <a:effectLst/>
                <a:latin typeface="Times New Roman" pitchFamily="18" charset="0"/>
                <a:cs typeface="Times New Roman" pitchFamily="18" charset="0"/>
              </a:rPr>
            </a:br>
            <a:r>
              <a:rPr lang="ru-RU" sz="3200" dirty="0" smtClean="0">
                <a:solidFill>
                  <a:srgbClr val="00002A"/>
                </a:solidFill>
                <a:latin typeface="Times New Roman" pitchFamily="18" charset="0"/>
                <a:cs typeface="Times New Roman" pitchFamily="18" charset="0"/>
              </a:rPr>
              <a:t> </a:t>
            </a:r>
            <a:r>
              <a:rPr lang="ru-RU" sz="3200" dirty="0" smtClean="0">
                <a:solidFill>
                  <a:srgbClr val="00002A"/>
                </a:solidFill>
                <a:effectLst/>
                <a:latin typeface="Times New Roman" pitchFamily="18" charset="0"/>
                <a:cs typeface="Times New Roman" pitchFamily="18" charset="0"/>
              </a:rPr>
              <a:t>это лишение свободы обвиняемого или подозреваемого, путем помещения их в места содержания под стражей на период производства по уголовному делу в связи с имеющимися законными основаниями и в целях обеспечения надлежащего поведения этих лиц и исполнения приговора</a:t>
            </a:r>
            <a:r>
              <a:rPr lang="ru-RU" sz="3200" dirty="0" smtClean="0">
                <a:solidFill>
                  <a:srgbClr val="00002A"/>
                </a:solidFill>
                <a:latin typeface="Times New Roman" pitchFamily="18" charset="0"/>
                <a:cs typeface="Times New Roman" pitchFamily="18" charset="0"/>
              </a:rPr>
              <a:t>. </a:t>
            </a:r>
            <a:endParaRPr lang="ru-RU" dirty="0">
              <a:solidFill>
                <a:srgbClr val="00002A"/>
              </a:solidFill>
              <a:latin typeface="Times New Roman" pitchFamily="18" charset="0"/>
              <a:cs typeface="Times New Roman" pitchFamily="18" charset="0"/>
            </a:endParaRPr>
          </a:p>
        </p:txBody>
      </p:sp>
      <p:pic>
        <p:nvPicPr>
          <p:cNvPr id="50179" name="Содержимое 6" descr="дом ар 2.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550863"/>
            <a:ext cx="4572000" cy="2286000"/>
          </a:xfrm>
        </p:spPr>
      </p:pic>
      <p:pic>
        <p:nvPicPr>
          <p:cNvPr id="50180" name="Содержимое 7" descr="дом ар 3.jpg"/>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2" y="3956053"/>
            <a:ext cx="4519084" cy="2259013"/>
          </a:xfrm>
        </p:spPr>
      </p:pic>
    </p:spTree>
    <p:extLst>
      <p:ext uri="{BB962C8B-B14F-4D97-AF65-F5344CB8AC3E}">
        <p14:creationId xmlns:p14="http://schemas.microsoft.com/office/powerpoint/2010/main" val="7683934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204716" y="518614"/>
            <a:ext cx="11600597" cy="6339385"/>
          </a:xfrm>
          <a:noFill/>
          <a:extLst>
            <a:ext uri="{909E8E84-426E-40DD-AFC4-6F175D3DCCD1}">
              <a14:hiddenFill xmlns:a14="http://schemas.microsoft.com/office/drawing/2010/main">
                <a:solidFill>
                  <a:srgbClr val="FFFFFF"/>
                </a:solidFill>
              </a14:hiddenFill>
            </a:ext>
          </a:extLst>
        </p:spPr>
        <p:txBody>
          <a:bodyPr/>
          <a:lstStyle/>
          <a:p>
            <a:pPr algn="ctr" eaLnBrk="1" hangingPunct="1">
              <a:lnSpc>
                <a:spcPct val="90000"/>
              </a:lnSpc>
              <a:buFont typeface="Wingdings" pitchFamily="2" charset="2"/>
              <a:buNone/>
            </a:pPr>
            <a:r>
              <a:rPr lang="ru-RU" sz="2400" b="1" dirty="0" smtClean="0">
                <a:effectLst/>
              </a:rPr>
              <a:t>	</a:t>
            </a:r>
            <a:r>
              <a:rPr lang="ru-RU" b="1" dirty="0" smtClean="0">
                <a:solidFill>
                  <a:srgbClr val="00002A"/>
                </a:solidFill>
                <a:effectLst/>
                <a:latin typeface="Times New Roman" pitchFamily="18" charset="0"/>
              </a:rPr>
              <a:t>Основаниями применения заключения под стражу являются собранные по уголовному делу доказательства, о том, что:</a:t>
            </a:r>
          </a:p>
          <a:p>
            <a:pPr algn="ctr" eaLnBrk="1" hangingPunct="1">
              <a:lnSpc>
                <a:spcPct val="90000"/>
              </a:lnSpc>
              <a:buFont typeface="Wingdings" pitchFamily="2" charset="2"/>
              <a:buNone/>
            </a:pPr>
            <a:r>
              <a:rPr lang="ru-RU" sz="2400" b="1" dirty="0" smtClean="0">
                <a:solidFill>
                  <a:srgbClr val="00002A"/>
                </a:solidFill>
                <a:effectLst/>
                <a:latin typeface="Times New Roman" pitchFamily="18" charset="0"/>
              </a:rPr>
              <a:t> </a:t>
            </a:r>
            <a:endParaRPr lang="ru-RU" sz="2400" b="1" dirty="0" smtClean="0">
              <a:solidFill>
                <a:srgbClr val="00002A"/>
              </a:solidFill>
              <a:effectLst/>
              <a:latin typeface="Times New Roman" pitchFamily="18" charset="0"/>
            </a:endParaRPr>
          </a:p>
          <a:p>
            <a:pPr algn="just" eaLnBrk="1" hangingPunct="1">
              <a:lnSpc>
                <a:spcPct val="90000"/>
              </a:lnSpc>
              <a:buFont typeface="Wingdings" pitchFamily="2" charset="2"/>
              <a:buNone/>
            </a:pPr>
            <a:r>
              <a:rPr lang="ru-RU" sz="2400" b="1" dirty="0" smtClean="0">
                <a:solidFill>
                  <a:srgbClr val="00002A"/>
                </a:solidFill>
                <a:effectLst/>
                <a:latin typeface="Times New Roman" pitchFamily="18" charset="0"/>
              </a:rPr>
              <a:t>	</a:t>
            </a:r>
            <a:r>
              <a:rPr lang="en-US" sz="2400" dirty="0" smtClean="0">
                <a:solidFill>
                  <a:srgbClr val="00002A"/>
                </a:solidFill>
                <a:effectLst/>
                <a:latin typeface="Times New Roman" pitchFamily="18" charset="0"/>
              </a:rPr>
              <a:t>1</a:t>
            </a:r>
            <a:r>
              <a:rPr lang="ru-RU" sz="2400" dirty="0" smtClean="0">
                <a:solidFill>
                  <a:srgbClr val="00002A"/>
                </a:solidFill>
                <a:effectLst/>
                <a:latin typeface="Times New Roman" pitchFamily="18" charset="0"/>
              </a:rPr>
              <a:t>. подозреваемый </a:t>
            </a:r>
            <a:r>
              <a:rPr lang="ru-RU" sz="2400" dirty="0" smtClean="0">
                <a:solidFill>
                  <a:srgbClr val="00002A"/>
                </a:solidFill>
                <a:effectLst/>
                <a:latin typeface="Times New Roman" pitchFamily="18" charset="0"/>
              </a:rPr>
              <a:t>или обвиняемый может скрыться от органа уголовного преследования или суда; </a:t>
            </a:r>
          </a:p>
          <a:p>
            <a:pPr algn="just" eaLnBrk="1" hangingPunct="1">
              <a:lnSpc>
                <a:spcPct val="90000"/>
              </a:lnSpc>
              <a:buFont typeface="Wingdings" pitchFamily="2" charset="2"/>
              <a:buNone/>
            </a:pPr>
            <a:r>
              <a:rPr lang="ru-RU" sz="2400" dirty="0" smtClean="0">
                <a:solidFill>
                  <a:srgbClr val="00002A"/>
                </a:solidFill>
                <a:effectLst/>
                <a:latin typeface="Times New Roman" pitchFamily="18" charset="0"/>
              </a:rPr>
              <a:t>	2</a:t>
            </a:r>
            <a:r>
              <a:rPr lang="ru-RU" sz="2400" dirty="0" smtClean="0">
                <a:solidFill>
                  <a:srgbClr val="00002A"/>
                </a:solidFill>
                <a:effectLst/>
                <a:latin typeface="Times New Roman" pitchFamily="18" charset="0"/>
              </a:rPr>
              <a:t>. воспрепятствовать </a:t>
            </a:r>
            <a:r>
              <a:rPr lang="ru-RU" sz="2400" dirty="0" smtClean="0">
                <a:solidFill>
                  <a:srgbClr val="00002A"/>
                </a:solidFill>
                <a:effectLst/>
                <a:latin typeface="Times New Roman" pitchFamily="18" charset="0"/>
              </a:rPr>
              <a:t>предварительному расследованию уголовного дела или рассмотрению его судом; </a:t>
            </a:r>
          </a:p>
          <a:p>
            <a:pPr algn="just" eaLnBrk="1" hangingPunct="1">
              <a:lnSpc>
                <a:spcPct val="90000"/>
              </a:lnSpc>
              <a:buFont typeface="Wingdings" pitchFamily="2" charset="2"/>
              <a:buNone/>
            </a:pPr>
            <a:r>
              <a:rPr lang="ru-RU" sz="2400" dirty="0" smtClean="0">
                <a:solidFill>
                  <a:srgbClr val="00002A"/>
                </a:solidFill>
                <a:effectLst/>
                <a:latin typeface="Times New Roman" pitchFamily="18" charset="0"/>
              </a:rPr>
              <a:t>	3</a:t>
            </a:r>
            <a:r>
              <a:rPr lang="ru-RU" sz="2400" dirty="0" smtClean="0">
                <a:solidFill>
                  <a:srgbClr val="00002A"/>
                </a:solidFill>
                <a:effectLst/>
                <a:latin typeface="Times New Roman" pitchFamily="18" charset="0"/>
              </a:rPr>
              <a:t>. совершить </a:t>
            </a:r>
            <a:r>
              <a:rPr lang="ru-RU" sz="2400" dirty="0" smtClean="0">
                <a:solidFill>
                  <a:srgbClr val="00002A"/>
                </a:solidFill>
                <a:effectLst/>
                <a:latin typeface="Times New Roman" pitchFamily="18" charset="0"/>
              </a:rPr>
              <a:t>новые общественно опасные деяния, предусмотренные уголовным законом; </a:t>
            </a:r>
          </a:p>
          <a:p>
            <a:pPr algn="just" eaLnBrk="1" hangingPunct="1">
              <a:lnSpc>
                <a:spcPct val="90000"/>
              </a:lnSpc>
              <a:buFont typeface="Wingdings" pitchFamily="2" charset="2"/>
              <a:buNone/>
            </a:pPr>
            <a:r>
              <a:rPr lang="ru-RU" sz="2400" dirty="0" smtClean="0">
                <a:solidFill>
                  <a:srgbClr val="00002A"/>
                </a:solidFill>
                <a:effectLst/>
                <a:latin typeface="Times New Roman" pitchFamily="18" charset="0"/>
              </a:rPr>
              <a:t>	4</a:t>
            </a:r>
            <a:r>
              <a:rPr lang="ru-RU" sz="2400" dirty="0" smtClean="0">
                <a:solidFill>
                  <a:srgbClr val="00002A"/>
                </a:solidFill>
                <a:effectLst/>
                <a:latin typeface="Times New Roman" pitchFamily="18" charset="0"/>
              </a:rPr>
              <a:t>. противодействовать </a:t>
            </a:r>
            <a:r>
              <a:rPr lang="ru-RU" sz="2400" dirty="0" smtClean="0">
                <a:solidFill>
                  <a:srgbClr val="00002A"/>
                </a:solidFill>
                <a:effectLst/>
                <a:latin typeface="Times New Roman" pitchFamily="18" charset="0"/>
              </a:rPr>
              <a:t>исполнению приговора. </a:t>
            </a:r>
          </a:p>
          <a:p>
            <a:pPr algn="just" eaLnBrk="1" hangingPunct="1">
              <a:lnSpc>
                <a:spcPct val="90000"/>
              </a:lnSpc>
              <a:buFont typeface="Wingdings" pitchFamily="2" charset="2"/>
              <a:buNone/>
            </a:pPr>
            <a:endParaRPr lang="ru-RU" sz="2400" b="1" dirty="0" smtClean="0">
              <a:solidFill>
                <a:srgbClr val="00002A"/>
              </a:solidFill>
              <a:effectLst/>
              <a:latin typeface="Times New Roman" pitchFamily="18" charset="0"/>
            </a:endParaRPr>
          </a:p>
          <a:p>
            <a:pPr algn="just" eaLnBrk="1" hangingPunct="1">
              <a:lnSpc>
                <a:spcPct val="90000"/>
              </a:lnSpc>
              <a:buFont typeface="Wingdings" pitchFamily="2" charset="2"/>
              <a:buNone/>
            </a:pPr>
            <a:r>
              <a:rPr lang="ru-RU" sz="2400" b="1" dirty="0" smtClean="0">
                <a:solidFill>
                  <a:srgbClr val="00002A"/>
                </a:solidFill>
                <a:effectLst/>
                <a:latin typeface="Times New Roman" pitchFamily="18" charset="0"/>
              </a:rPr>
              <a:t>	В соответствии с ч. 1 ст. 126 УПК заключение под стражу подозреваемого или обвиняемого может применяться по мотивам одной лишь тяжести </a:t>
            </a:r>
            <a:r>
              <a:rPr lang="ru-RU" sz="2400" b="1" dirty="0" smtClean="0">
                <a:solidFill>
                  <a:srgbClr val="00002A"/>
                </a:solidFill>
                <a:effectLst/>
                <a:latin typeface="Times New Roman" pitchFamily="18" charset="0"/>
              </a:rPr>
              <a:t>преступления</a:t>
            </a:r>
            <a:endParaRPr lang="ru-RU" sz="2400" b="1" dirty="0" smtClean="0">
              <a:effectLst/>
            </a:endParaRPr>
          </a:p>
        </p:txBody>
      </p:sp>
    </p:spTree>
    <p:extLst>
      <p:ext uri="{BB962C8B-B14F-4D97-AF65-F5344CB8AC3E}">
        <p14:creationId xmlns:p14="http://schemas.microsoft.com/office/powerpoint/2010/main" val="1070093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a:xfrm>
            <a:off x="0" y="277813"/>
            <a:ext cx="12192000" cy="1365250"/>
          </a:xfrm>
          <a:noFill/>
          <a:extLst>
            <a:ext uri="{909E8E84-426E-40DD-AFC4-6F175D3DCCD1}">
              <a14:hiddenFill xmlns:a14="http://schemas.microsoft.com/office/drawing/2010/main">
                <a:solidFill>
                  <a:srgbClr val="FFFFFF"/>
                </a:solidFill>
              </a14:hiddenFill>
            </a:ext>
          </a:extLst>
        </p:spPr>
        <p:txBody>
          <a:bodyPr/>
          <a:lstStyle/>
          <a:p>
            <a:pPr eaLnBrk="1" hangingPunct="1"/>
            <a:r>
              <a:rPr lang="ru-RU" sz="4000" b="1" dirty="0" smtClean="0">
                <a:solidFill>
                  <a:srgbClr val="00002A"/>
                </a:solidFill>
                <a:effectLst/>
              </a:rPr>
              <a:t/>
            </a:r>
            <a:br>
              <a:rPr lang="ru-RU" sz="4000" b="1" dirty="0" smtClean="0">
                <a:solidFill>
                  <a:srgbClr val="00002A"/>
                </a:solidFill>
                <a:effectLst/>
              </a:rPr>
            </a:br>
            <a:r>
              <a:rPr lang="ru-RU" sz="4000" b="1" dirty="0" smtClean="0">
                <a:solidFill>
                  <a:srgbClr val="00002A"/>
                </a:solidFill>
                <a:effectLst/>
                <a:latin typeface="Times New Roman" pitchFamily="18" charset="0"/>
                <a:cs typeface="Times New Roman" pitchFamily="18" charset="0"/>
              </a:rPr>
              <a:t>Условия применения заключения под </a:t>
            </a:r>
            <a:r>
              <a:rPr lang="ru-RU" sz="4000" b="1" dirty="0" smtClean="0">
                <a:solidFill>
                  <a:srgbClr val="00002A"/>
                </a:solidFill>
                <a:effectLst/>
                <a:latin typeface="Times New Roman" pitchFamily="18" charset="0"/>
                <a:cs typeface="Times New Roman" pitchFamily="18" charset="0"/>
              </a:rPr>
              <a:t>стражу</a:t>
            </a:r>
            <a:br>
              <a:rPr lang="ru-RU" sz="4000" b="1" dirty="0" smtClean="0">
                <a:solidFill>
                  <a:srgbClr val="00002A"/>
                </a:solidFill>
                <a:effectLst/>
                <a:latin typeface="Times New Roman" pitchFamily="18" charset="0"/>
                <a:cs typeface="Times New Roman" pitchFamily="18" charset="0"/>
              </a:rPr>
            </a:br>
            <a:r>
              <a:rPr lang="ru-RU" sz="4000" b="1" dirty="0" smtClean="0">
                <a:solidFill>
                  <a:srgbClr val="00002A"/>
                </a:solidFill>
                <a:effectLst/>
                <a:latin typeface="Times New Roman" pitchFamily="18" charset="0"/>
                <a:cs typeface="Times New Roman" pitchFamily="18" charset="0"/>
              </a:rPr>
              <a:t> </a:t>
            </a:r>
            <a:r>
              <a:rPr lang="ru-RU" sz="4000" b="1" dirty="0" smtClean="0">
                <a:solidFill>
                  <a:srgbClr val="00002A"/>
                </a:solidFill>
                <a:effectLst/>
                <a:latin typeface="Times New Roman" pitchFamily="18" charset="0"/>
                <a:cs typeface="Times New Roman" pitchFamily="18" charset="0"/>
              </a:rPr>
              <a:t>(ч.1 ст. 126 УПК)</a:t>
            </a:r>
          </a:p>
        </p:txBody>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lgn="ctr" eaLnBrk="1" hangingPunct="1">
              <a:buFont typeface="Wingdings" pitchFamily="2" charset="2"/>
              <a:buNone/>
            </a:pPr>
            <a:r>
              <a:rPr lang="ru-RU" b="1" dirty="0" smtClean="0">
                <a:solidFill>
                  <a:srgbClr val="00002A"/>
                </a:solidFill>
                <a:effectLst/>
              </a:rPr>
              <a:t>	</a:t>
            </a:r>
          </a:p>
          <a:p>
            <a:pPr marL="0" indent="0" algn="just" eaLnBrk="1" hangingPunct="1">
              <a:buFont typeface="Wingdings" pitchFamily="2" charset="2"/>
              <a:buNone/>
            </a:pPr>
            <a:r>
              <a:rPr lang="ru-RU" sz="3600" dirty="0" smtClean="0">
                <a:solidFill>
                  <a:srgbClr val="00002A"/>
                </a:solidFill>
                <a:effectLst/>
                <a:latin typeface="Times New Roman" pitchFamily="18" charset="0"/>
                <a:cs typeface="Times New Roman" pitchFamily="18" charset="0"/>
              </a:rPr>
              <a:t>совершение подозреваемым или обвиняемым преступления, за которое предусмотрено наказание в виде лишения свободы на срок свыше двух лет</a:t>
            </a:r>
          </a:p>
        </p:txBody>
      </p:sp>
    </p:spTree>
    <p:extLst>
      <p:ext uri="{BB962C8B-B14F-4D97-AF65-F5344CB8AC3E}">
        <p14:creationId xmlns:p14="http://schemas.microsoft.com/office/powerpoint/2010/main" val="849152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609600" y="274638"/>
            <a:ext cx="10972800" cy="1066800"/>
          </a:xfrm>
          <a:noFill/>
          <a:extLst>
            <a:ext uri="{909E8E84-426E-40DD-AFC4-6F175D3DCCD1}">
              <a14:hiddenFill xmlns:a14="http://schemas.microsoft.com/office/drawing/2010/main">
                <a:solidFill>
                  <a:srgbClr val="FFFFFF"/>
                </a:solidFill>
              </a14:hiddenFill>
            </a:ext>
          </a:extLst>
        </p:spPr>
        <p:txBody>
          <a:bodyPr/>
          <a:lstStyle/>
          <a:p>
            <a:pPr eaLnBrk="1" hangingPunct="1"/>
            <a:r>
              <a:rPr lang="ru-RU" sz="3200" b="1" dirty="0" smtClean="0">
                <a:solidFill>
                  <a:srgbClr val="00002A"/>
                </a:solidFill>
                <a:effectLst/>
              </a:rPr>
              <a:t/>
            </a:r>
            <a:br>
              <a:rPr lang="ru-RU" sz="3200" b="1" dirty="0" smtClean="0">
                <a:solidFill>
                  <a:srgbClr val="00002A"/>
                </a:solidFill>
                <a:effectLst/>
              </a:rPr>
            </a:br>
            <a:r>
              <a:rPr lang="ru-RU" sz="3200" b="1" dirty="0" smtClean="0">
                <a:solidFill>
                  <a:srgbClr val="00002A"/>
                </a:solidFill>
                <a:effectLst/>
                <a:latin typeface="Times New Roman" pitchFamily="18" charset="0"/>
                <a:cs typeface="Times New Roman" pitchFamily="18" charset="0"/>
              </a:rPr>
              <a:t>Процессуальный порядок заключения под стражу (ст.ст.119 и 126 УПК)</a:t>
            </a:r>
          </a:p>
        </p:txBody>
      </p:sp>
      <p:sp>
        <p:nvSpPr>
          <p:cNvPr id="532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buFont typeface="Wingdings" pitchFamily="2" charset="2"/>
              <a:buNone/>
            </a:pPr>
            <a:r>
              <a:rPr lang="ru-RU" b="1" dirty="0" smtClean="0">
                <a:solidFill>
                  <a:srgbClr val="00002A"/>
                </a:solidFill>
                <a:effectLst/>
              </a:rPr>
              <a:t>	</a:t>
            </a:r>
          </a:p>
          <a:p>
            <a:pPr algn="just" eaLnBrk="1" hangingPunct="1">
              <a:buFont typeface="Wingdings" pitchFamily="2" charset="2"/>
              <a:buNone/>
            </a:pPr>
            <a:r>
              <a:rPr lang="ru-RU" sz="2800" dirty="0" smtClean="0">
                <a:solidFill>
                  <a:srgbClr val="00002A"/>
                </a:solidFill>
                <a:effectLst/>
                <a:latin typeface="Times New Roman" pitchFamily="18" charset="0"/>
                <a:cs typeface="Times New Roman" pitchFamily="18" charset="0"/>
              </a:rPr>
              <a:t>    1</a:t>
            </a:r>
            <a:r>
              <a:rPr lang="ru-RU" sz="2800" dirty="0" smtClean="0">
                <a:solidFill>
                  <a:srgbClr val="00002A"/>
                </a:solidFill>
                <a:effectLst/>
                <a:latin typeface="Times New Roman" pitchFamily="18" charset="0"/>
                <a:cs typeface="Times New Roman" pitchFamily="18" charset="0"/>
              </a:rPr>
              <a:t>. Вынесение </a:t>
            </a:r>
            <a:r>
              <a:rPr lang="ru-RU" sz="2800" dirty="0" smtClean="0">
                <a:solidFill>
                  <a:srgbClr val="00002A"/>
                </a:solidFill>
                <a:effectLst/>
                <a:latin typeface="Times New Roman" pitchFamily="18" charset="0"/>
                <a:cs typeface="Times New Roman" pitchFamily="18" charset="0"/>
              </a:rPr>
              <a:t>мотивированного постановления об избрании этой меры пресечения органом дознания, следователем, прокурором, Председателем </a:t>
            </a:r>
            <a:r>
              <a:rPr lang="ru-RU" sz="2800" dirty="0" smtClean="0">
                <a:solidFill>
                  <a:srgbClr val="00002A"/>
                </a:solidFill>
                <a:effectLst/>
                <a:latin typeface="Times New Roman" pitchFamily="18" charset="0"/>
                <a:cs typeface="Times New Roman" pitchFamily="18" charset="0"/>
              </a:rPr>
              <a:t>Следственного комитета Республики Беларусь, </a:t>
            </a:r>
            <a:r>
              <a:rPr lang="ru-RU" sz="2800" dirty="0" smtClean="0">
                <a:solidFill>
                  <a:srgbClr val="00002A"/>
                </a:solidFill>
                <a:effectLst/>
                <a:latin typeface="Times New Roman" pitchFamily="18" charset="0"/>
                <a:cs typeface="Times New Roman" pitchFamily="18" charset="0"/>
              </a:rPr>
              <a:t>Председателем КГБ </a:t>
            </a:r>
            <a:r>
              <a:rPr lang="ru-RU" sz="2800" dirty="0" smtClean="0">
                <a:solidFill>
                  <a:srgbClr val="00002A"/>
                </a:solidFill>
                <a:effectLst/>
                <a:latin typeface="Times New Roman" pitchFamily="18" charset="0"/>
                <a:cs typeface="Times New Roman" pitchFamily="18" charset="0"/>
              </a:rPr>
              <a:t>Республики Беларусь </a:t>
            </a:r>
            <a:r>
              <a:rPr lang="ru-RU" sz="2800" dirty="0" smtClean="0">
                <a:solidFill>
                  <a:srgbClr val="00002A"/>
                </a:solidFill>
                <a:effectLst/>
                <a:latin typeface="Times New Roman" pitchFamily="18" charset="0"/>
                <a:cs typeface="Times New Roman" pitchFamily="18" charset="0"/>
              </a:rPr>
              <a:t>или лицами, исполняющими их обязанности, судьей, а судом определения.</a:t>
            </a:r>
          </a:p>
          <a:p>
            <a:pPr algn="just" eaLnBrk="1" hangingPunct="1">
              <a:buFont typeface="Wingdings" pitchFamily="2" charset="2"/>
              <a:buNone/>
            </a:pPr>
            <a:r>
              <a:rPr lang="ru-RU" sz="2800" dirty="0" smtClean="0">
                <a:solidFill>
                  <a:srgbClr val="00002A"/>
                </a:solidFill>
                <a:effectLst/>
                <a:latin typeface="Times New Roman" pitchFamily="18" charset="0"/>
                <a:cs typeface="Times New Roman" pitchFamily="18" charset="0"/>
              </a:rPr>
              <a:t>	2. Санкционирование постановления органа дознания или </a:t>
            </a:r>
            <a:r>
              <a:rPr lang="ru-RU" sz="2800" dirty="0" smtClean="0">
                <a:solidFill>
                  <a:schemeClr val="accent4">
                    <a:lumMod val="10000"/>
                  </a:schemeClr>
                </a:solidFill>
                <a:effectLst/>
                <a:latin typeface="Times New Roman" pitchFamily="18" charset="0"/>
                <a:cs typeface="Times New Roman" pitchFamily="18" charset="0"/>
              </a:rPr>
              <a:t>следователя прокурором или его заместителем.</a:t>
            </a:r>
          </a:p>
        </p:txBody>
      </p:sp>
    </p:spTree>
    <p:extLst>
      <p:ext uri="{BB962C8B-B14F-4D97-AF65-F5344CB8AC3E}">
        <p14:creationId xmlns:p14="http://schemas.microsoft.com/office/powerpoint/2010/main" val="8321430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a:xfrm>
            <a:off x="609600" y="260353"/>
            <a:ext cx="10972800" cy="5865813"/>
          </a:xfrm>
          <a:noFill/>
          <a:extLst>
            <a:ext uri="{909E8E84-426E-40DD-AFC4-6F175D3DCCD1}">
              <a14:hiddenFill xmlns:a14="http://schemas.microsoft.com/office/drawing/2010/main">
                <a:solidFill>
                  <a:srgbClr val="FFFFFF"/>
                </a:solidFill>
              </a14:hiddenFill>
            </a:ext>
          </a:extLst>
        </p:spPr>
        <p:txBody>
          <a:bodyPr/>
          <a:lstStyle/>
          <a:p>
            <a:pPr eaLnBrk="1" hangingPunct="1">
              <a:lnSpc>
                <a:spcPct val="90000"/>
              </a:lnSpc>
              <a:buFont typeface="Wingdings" pitchFamily="2" charset="2"/>
              <a:buNone/>
            </a:pPr>
            <a:endParaRPr lang="ru-RU" b="1" dirty="0" smtClean="0">
              <a:solidFill>
                <a:srgbClr val="00002A"/>
              </a:solidFill>
              <a:effectLst/>
              <a:latin typeface="Times New Roman" pitchFamily="18" charset="0"/>
              <a:cs typeface="Times New Roman" pitchFamily="18" charset="0"/>
            </a:endParaRPr>
          </a:p>
          <a:p>
            <a:pPr algn="just" eaLnBrk="1" hangingPunct="1">
              <a:lnSpc>
                <a:spcPct val="90000"/>
              </a:lnSpc>
              <a:buFont typeface="Wingdings" pitchFamily="2" charset="2"/>
              <a:buNone/>
            </a:pPr>
            <a:r>
              <a:rPr lang="ru-RU" dirty="0" smtClean="0">
                <a:solidFill>
                  <a:srgbClr val="00002A"/>
                </a:solidFill>
                <a:effectLst/>
                <a:latin typeface="Times New Roman" pitchFamily="18" charset="0"/>
                <a:cs typeface="Times New Roman" pitchFamily="18" charset="0"/>
              </a:rPr>
              <a:t>3. Ознакомление подозреваемого или обвиняемого с постановлением, вручение им копии постановления.</a:t>
            </a:r>
          </a:p>
          <a:p>
            <a:pPr algn="just" eaLnBrk="1" hangingPunct="1">
              <a:lnSpc>
                <a:spcPct val="90000"/>
              </a:lnSpc>
              <a:buFont typeface="Wingdings" pitchFamily="2" charset="2"/>
              <a:buNone/>
            </a:pPr>
            <a:r>
              <a:rPr lang="ru-RU" dirty="0" smtClean="0">
                <a:solidFill>
                  <a:srgbClr val="00002A"/>
                </a:solidFill>
                <a:effectLst/>
                <a:latin typeface="Times New Roman" pitchFamily="18" charset="0"/>
                <a:cs typeface="Times New Roman" pitchFamily="18" charset="0"/>
              </a:rPr>
              <a:t>4.Разъяснение прав подозреваемому или обвиняемому и составление об этом протокола разъяснения прав, в том числе на обжалование применения меры пресечения в суд.</a:t>
            </a:r>
          </a:p>
          <a:p>
            <a:pPr algn="just" eaLnBrk="1" hangingPunct="1">
              <a:lnSpc>
                <a:spcPct val="90000"/>
              </a:lnSpc>
              <a:buFont typeface="Wingdings" pitchFamily="2" charset="2"/>
              <a:buNone/>
            </a:pPr>
            <a:r>
              <a:rPr lang="ru-RU" dirty="0" smtClean="0">
                <a:solidFill>
                  <a:srgbClr val="00002A"/>
                </a:solidFill>
                <a:effectLst/>
                <a:latin typeface="Times New Roman" pitchFamily="18" charset="0"/>
                <a:cs typeface="Times New Roman" pitchFamily="18" charset="0"/>
              </a:rPr>
              <a:t>5. Уведомление близких родственников или членов семьи.</a:t>
            </a:r>
          </a:p>
          <a:p>
            <a:pPr algn="just" eaLnBrk="1" hangingPunct="1">
              <a:lnSpc>
                <a:spcPct val="90000"/>
              </a:lnSpc>
              <a:buFont typeface="Wingdings" pitchFamily="2" charset="2"/>
              <a:buNone/>
            </a:pPr>
            <a:r>
              <a:rPr lang="ru-RU" dirty="0" smtClean="0">
                <a:solidFill>
                  <a:srgbClr val="00002A"/>
                </a:solidFill>
                <a:effectLst/>
                <a:latin typeface="Times New Roman" pitchFamily="18" charset="0"/>
                <a:cs typeface="Times New Roman" pitchFamily="18" charset="0"/>
              </a:rPr>
              <a:t>6. При необходимости - принятие мер попечения о детях, иждивенцах и по обеспечению сохранности имущества подозреваемого и обвиняемого.</a:t>
            </a:r>
          </a:p>
        </p:txBody>
      </p:sp>
    </p:spTree>
    <p:extLst>
      <p:ext uri="{BB962C8B-B14F-4D97-AF65-F5344CB8AC3E}">
        <p14:creationId xmlns:p14="http://schemas.microsoft.com/office/powerpoint/2010/main" val="3167382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5"/>
          <p:cNvSpPr>
            <a:spLocks noGrp="1" noChangeArrowheads="1"/>
          </p:cNvSpPr>
          <p:nvPr>
            <p:ph type="subTitle" idx="1"/>
          </p:nvPr>
        </p:nvSpPr>
        <p:spPr>
          <a:xfrm>
            <a:off x="518614" y="0"/>
            <a:ext cx="11054687" cy="6858000"/>
          </a:xfrm>
        </p:spPr>
        <p:txBody>
          <a:bodyPr/>
          <a:lstStyle/>
          <a:p>
            <a:pPr eaLnBrk="1" hangingPunct="1"/>
            <a:endParaRPr lang="en-US" u="sng" dirty="0" smtClean="0">
              <a:effectLst/>
              <a:latin typeface="a_Campus"/>
            </a:endParaRPr>
          </a:p>
          <a:p>
            <a:pPr algn="just" eaLnBrk="1" hangingPunct="1"/>
            <a:r>
              <a:rPr lang="ru-RU" b="1" u="sng" dirty="0" smtClean="0">
                <a:solidFill>
                  <a:srgbClr val="00002A"/>
                </a:solidFill>
                <a:effectLst/>
                <a:latin typeface="Times New Roman" pitchFamily="18" charset="0"/>
                <a:cs typeface="Times New Roman" pitchFamily="18" charset="0"/>
              </a:rPr>
              <a:t>Иные меры процессуального принуждения</a:t>
            </a:r>
            <a:r>
              <a:rPr lang="ru-RU" sz="2800" b="1" dirty="0" smtClean="0">
                <a:solidFill>
                  <a:srgbClr val="00002A"/>
                </a:solidFill>
                <a:effectLst/>
                <a:latin typeface="Times New Roman" pitchFamily="18" charset="0"/>
                <a:cs typeface="Times New Roman" pitchFamily="18" charset="0"/>
              </a:rPr>
              <a:t> </a:t>
            </a:r>
          </a:p>
          <a:p>
            <a:pPr algn="just" eaLnBrk="1" hangingPunct="1"/>
            <a:endParaRPr lang="ru-RU" sz="2800" dirty="0" smtClean="0">
              <a:solidFill>
                <a:srgbClr val="00002A"/>
              </a:solidFill>
              <a:effectLst/>
              <a:latin typeface="Times New Roman" pitchFamily="18" charset="0"/>
              <a:cs typeface="Times New Roman" pitchFamily="18" charset="0"/>
            </a:endParaRPr>
          </a:p>
          <a:p>
            <a:pPr algn="just" eaLnBrk="1" hangingPunct="1"/>
            <a:r>
              <a:rPr lang="ru-RU" sz="2800" dirty="0" smtClean="0">
                <a:solidFill>
                  <a:srgbClr val="00002A"/>
                </a:solidFill>
                <a:effectLst/>
                <a:latin typeface="Times New Roman" pitchFamily="18" charset="0"/>
                <a:cs typeface="Times New Roman" pitchFamily="18" charset="0"/>
              </a:rPr>
              <a:t>– предусмотренные уголовно-процессуальным </a:t>
            </a:r>
            <a:r>
              <a:rPr lang="ru-RU" sz="2800" dirty="0" smtClean="0">
                <a:solidFill>
                  <a:srgbClr val="00002A"/>
                </a:solidFill>
                <a:effectLst/>
                <a:latin typeface="Times New Roman" pitchFamily="18" charset="0"/>
                <a:cs typeface="Times New Roman" pitchFamily="18" charset="0"/>
              </a:rPr>
              <a:t>законом </a:t>
            </a:r>
            <a:r>
              <a:rPr lang="ru-RU" sz="2800" dirty="0" smtClean="0">
                <a:solidFill>
                  <a:srgbClr val="00002A"/>
                </a:solidFill>
                <a:effectLst/>
                <a:latin typeface="Times New Roman" pitchFamily="18" charset="0"/>
                <a:cs typeface="Times New Roman" pitchFamily="18" charset="0"/>
              </a:rPr>
              <a:t>средства принудительного характера, применяемые лицами и органами, ведущими уголовный процесс, к обвиняемому, подозреваемому  или иным лицам в целях обеспечения порядка в ходе производства по уголовному делу, предупреждения преступлений и создания условий  для исполнения приговора в части гражданского иска и других имущественных взысканий. </a:t>
            </a:r>
          </a:p>
        </p:txBody>
      </p:sp>
    </p:spTree>
    <p:extLst>
      <p:ext uri="{BB962C8B-B14F-4D97-AF65-F5344CB8AC3E}">
        <p14:creationId xmlns:p14="http://schemas.microsoft.com/office/powerpoint/2010/main" val="2586284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a:xfrm>
            <a:off x="668740" y="1285878"/>
            <a:ext cx="10904561" cy="5572125"/>
          </a:xfrm>
        </p:spPr>
        <p:txBody>
          <a:bodyPr/>
          <a:lstStyle/>
          <a:p>
            <a:pPr algn="just" eaLnBrk="1" hangingPunct="1">
              <a:lnSpc>
                <a:spcPct val="80000"/>
              </a:lnSpc>
              <a:tabLst>
                <a:tab pos="177800" algn="l"/>
                <a:tab pos="355600" algn="l"/>
              </a:tabLst>
            </a:pPr>
            <a:r>
              <a:rPr lang="ru-RU" sz="2400" dirty="0" smtClean="0">
                <a:solidFill>
                  <a:srgbClr val="00002A"/>
                </a:solidFill>
                <a:effectLst/>
                <a:latin typeface="Times New Roman" pitchFamily="18" charset="0"/>
                <a:cs typeface="Times New Roman" pitchFamily="18" charset="0"/>
              </a:rPr>
              <a:t>1.	Применяется </a:t>
            </a:r>
            <a:r>
              <a:rPr lang="ru-RU" sz="2400" dirty="0" smtClean="0">
                <a:solidFill>
                  <a:srgbClr val="00002A"/>
                </a:solidFill>
                <a:effectLst/>
                <a:latin typeface="Times New Roman" pitchFamily="18" charset="0"/>
                <a:cs typeface="Times New Roman" pitchFamily="18" charset="0"/>
              </a:rPr>
              <a:t>только в сфере уголовного </a:t>
            </a:r>
            <a:r>
              <a:rPr lang="ru-RU" sz="2400" dirty="0" smtClean="0">
                <a:solidFill>
                  <a:srgbClr val="00002A"/>
                </a:solidFill>
                <a:effectLst/>
                <a:latin typeface="Times New Roman" pitchFamily="18" charset="0"/>
                <a:cs typeface="Times New Roman" pitchFamily="18" charset="0"/>
              </a:rPr>
              <a:t>процесса; </a:t>
            </a:r>
            <a:endParaRPr lang="ru-RU" sz="2400" dirty="0" smtClean="0">
              <a:solidFill>
                <a:srgbClr val="00002A"/>
              </a:solidFill>
              <a:effectLst/>
              <a:latin typeface="Times New Roman" pitchFamily="18" charset="0"/>
              <a:cs typeface="Times New Roman" pitchFamily="18" charset="0"/>
            </a:endParaRPr>
          </a:p>
          <a:p>
            <a:pPr algn="just" eaLnBrk="1" hangingPunct="1">
              <a:lnSpc>
                <a:spcPct val="80000"/>
              </a:lnSpc>
              <a:tabLst>
                <a:tab pos="177800" algn="l"/>
                <a:tab pos="355600" algn="l"/>
              </a:tabLst>
            </a:pPr>
            <a:r>
              <a:rPr lang="ru-RU" sz="2400" dirty="0" smtClean="0">
                <a:solidFill>
                  <a:srgbClr val="00002A"/>
                </a:solidFill>
                <a:effectLst/>
                <a:latin typeface="Times New Roman" pitchFamily="18" charset="0"/>
                <a:cs typeface="Times New Roman" pitchFamily="18" charset="0"/>
              </a:rPr>
              <a:t>2.	Точная </a:t>
            </a:r>
            <a:r>
              <a:rPr lang="ru-RU" sz="2400" dirty="0" smtClean="0">
                <a:solidFill>
                  <a:srgbClr val="00002A"/>
                </a:solidFill>
                <a:effectLst/>
                <a:latin typeface="Times New Roman" pitchFamily="18" charset="0"/>
                <a:cs typeface="Times New Roman" pitchFamily="18" charset="0"/>
              </a:rPr>
              <a:t>регламентация уголовно-процессуальным законодательством; </a:t>
            </a:r>
          </a:p>
          <a:p>
            <a:pPr algn="just" eaLnBrk="1" hangingPunct="1">
              <a:lnSpc>
                <a:spcPct val="80000"/>
              </a:lnSpc>
              <a:tabLst>
                <a:tab pos="177800" algn="l"/>
                <a:tab pos="355600" algn="l"/>
              </a:tabLst>
            </a:pPr>
            <a:r>
              <a:rPr lang="ru-RU" sz="2400" dirty="0" smtClean="0">
                <a:solidFill>
                  <a:srgbClr val="00002A"/>
                </a:solidFill>
                <a:effectLst/>
                <a:latin typeface="Times New Roman" pitchFamily="18" charset="0"/>
                <a:cs typeface="Times New Roman" pitchFamily="18" charset="0"/>
              </a:rPr>
              <a:t>3.	Законность </a:t>
            </a:r>
            <a:r>
              <a:rPr lang="ru-RU" sz="2400" dirty="0" smtClean="0">
                <a:solidFill>
                  <a:srgbClr val="00002A"/>
                </a:solidFill>
                <a:effectLst/>
                <a:latin typeface="Times New Roman" pitchFamily="18" charset="0"/>
                <a:cs typeface="Times New Roman" pitchFamily="18" charset="0"/>
              </a:rPr>
              <a:t>и обоснованность применения; </a:t>
            </a:r>
          </a:p>
          <a:p>
            <a:pPr algn="just" eaLnBrk="1" hangingPunct="1">
              <a:lnSpc>
                <a:spcPct val="80000"/>
              </a:lnSpc>
              <a:tabLst>
                <a:tab pos="177800" algn="l"/>
                <a:tab pos="355600" algn="l"/>
              </a:tabLst>
            </a:pPr>
            <a:r>
              <a:rPr lang="ru-RU" sz="2400" dirty="0" smtClean="0">
                <a:solidFill>
                  <a:srgbClr val="00002A"/>
                </a:solidFill>
                <a:effectLst/>
                <a:latin typeface="Times New Roman" pitchFamily="18" charset="0"/>
                <a:cs typeface="Times New Roman" pitchFamily="18" charset="0"/>
              </a:rPr>
              <a:t>4.	Выражается </a:t>
            </a:r>
            <a:r>
              <a:rPr lang="ru-RU" sz="2400" dirty="0" smtClean="0">
                <a:solidFill>
                  <a:srgbClr val="00002A"/>
                </a:solidFill>
                <a:effectLst/>
                <a:latin typeface="Times New Roman" pitchFamily="18" charset="0"/>
                <a:cs typeface="Times New Roman" pitchFamily="18" charset="0"/>
              </a:rPr>
              <a:t>в физическом, материальном, психологическом или моральном воздействии</a:t>
            </a:r>
            <a:r>
              <a:rPr lang="ru-RU" sz="2400" dirty="0" smtClean="0">
                <a:solidFill>
                  <a:srgbClr val="00002A"/>
                </a:solidFill>
                <a:effectLst/>
                <a:latin typeface="Times New Roman" pitchFamily="18" charset="0"/>
                <a:cs typeface="Times New Roman" pitchFamily="18" charset="0"/>
              </a:rPr>
              <a:t>;</a:t>
            </a:r>
          </a:p>
          <a:p>
            <a:pPr algn="just" eaLnBrk="1" hangingPunct="1">
              <a:tabLst>
                <a:tab pos="177800" algn="l"/>
                <a:tab pos="355600" algn="l"/>
              </a:tabLst>
              <a:defRPr/>
            </a:pPr>
            <a:r>
              <a:rPr lang="ru-RU" sz="2400" dirty="0" smtClean="0">
                <a:solidFill>
                  <a:srgbClr val="00002A"/>
                </a:solidFill>
                <a:effectLst/>
                <a:latin typeface="Times New Roman" pitchFamily="18" charset="0"/>
                <a:cs typeface="Times New Roman" pitchFamily="18" charset="0"/>
              </a:rPr>
              <a:t>5.	Призвано </a:t>
            </a:r>
            <a:r>
              <a:rPr lang="ru-RU" sz="2400" dirty="0">
                <a:solidFill>
                  <a:srgbClr val="00002A"/>
                </a:solidFill>
                <a:effectLst/>
                <a:latin typeface="Times New Roman" pitchFamily="18" charset="0"/>
                <a:cs typeface="Times New Roman" pitchFamily="18" charset="0"/>
              </a:rPr>
              <a:t>содействовать успешному осуществлению стоящих перед уголовным процессом задач;</a:t>
            </a:r>
          </a:p>
          <a:p>
            <a:pPr algn="just" eaLnBrk="1" hangingPunct="1">
              <a:tabLst>
                <a:tab pos="177800" algn="l"/>
                <a:tab pos="355600" algn="l"/>
              </a:tabLst>
              <a:defRPr/>
            </a:pPr>
            <a:r>
              <a:rPr lang="ru-RU" sz="2400" dirty="0" smtClean="0">
                <a:solidFill>
                  <a:srgbClr val="00002A"/>
                </a:solidFill>
                <a:effectLst/>
                <a:latin typeface="Times New Roman" pitchFamily="18" charset="0"/>
                <a:cs typeface="Times New Roman" pitchFamily="18" charset="0"/>
              </a:rPr>
              <a:t>6.	Применяется </a:t>
            </a:r>
            <a:r>
              <a:rPr lang="ru-RU" sz="2400" dirty="0">
                <a:solidFill>
                  <a:srgbClr val="00002A"/>
                </a:solidFill>
                <a:effectLst/>
                <a:latin typeface="Times New Roman" pitchFamily="18" charset="0"/>
                <a:cs typeface="Times New Roman" pitchFamily="18" charset="0"/>
              </a:rPr>
              <a:t>независимо от воли и желания лиц, в отношении которых допустимо их применение;</a:t>
            </a:r>
          </a:p>
          <a:p>
            <a:pPr algn="just" eaLnBrk="1" hangingPunct="1">
              <a:tabLst>
                <a:tab pos="177800" algn="l"/>
                <a:tab pos="355600" algn="l"/>
              </a:tabLst>
              <a:defRPr/>
            </a:pPr>
            <a:r>
              <a:rPr lang="ru-RU" sz="2400" dirty="0" smtClean="0">
                <a:solidFill>
                  <a:srgbClr val="00002A"/>
                </a:solidFill>
                <a:effectLst/>
                <a:latin typeface="Times New Roman" pitchFamily="18" charset="0"/>
                <a:cs typeface="Times New Roman" pitchFamily="18" charset="0"/>
              </a:rPr>
              <a:t>7.	Применяются </a:t>
            </a:r>
            <a:r>
              <a:rPr lang="ru-RU" sz="2400" dirty="0">
                <a:solidFill>
                  <a:srgbClr val="00002A"/>
                </a:solidFill>
                <a:effectLst/>
                <a:latin typeface="Times New Roman" pitchFamily="18" charset="0"/>
                <a:cs typeface="Times New Roman" pitchFamily="18" charset="0"/>
              </a:rPr>
              <a:t>не всеми органами государства, а лишь теми, которым государство присвоило статус органа, ведущего уголовный процесс.</a:t>
            </a:r>
          </a:p>
          <a:p>
            <a:pPr algn="just" eaLnBrk="1" hangingPunct="1">
              <a:lnSpc>
                <a:spcPct val="80000"/>
              </a:lnSpc>
            </a:pPr>
            <a:r>
              <a:rPr lang="ru-RU" sz="2800" dirty="0" smtClean="0">
                <a:solidFill>
                  <a:srgbClr val="00002A"/>
                </a:solidFill>
                <a:effectLst/>
                <a:latin typeface="Times New Roman" pitchFamily="18" charset="0"/>
                <a:cs typeface="Times New Roman" pitchFamily="18" charset="0"/>
              </a:rPr>
              <a:t> </a:t>
            </a:r>
            <a:endParaRPr lang="ru-RU" sz="2800" dirty="0" smtClean="0">
              <a:solidFill>
                <a:srgbClr val="00002A"/>
              </a:solidFill>
              <a:effectLst/>
              <a:latin typeface="Times New Roman" pitchFamily="18" charset="0"/>
              <a:cs typeface="Times New Roman" pitchFamily="18" charset="0"/>
            </a:endParaRPr>
          </a:p>
          <a:p>
            <a:pPr algn="just" eaLnBrk="1" hangingPunct="1">
              <a:lnSpc>
                <a:spcPct val="80000"/>
              </a:lnSpc>
            </a:pPr>
            <a:endParaRPr lang="be-BY" sz="2800" dirty="0" smtClean="0">
              <a:solidFill>
                <a:srgbClr val="00002A"/>
              </a:solidFill>
              <a:effectLst/>
            </a:endParaRPr>
          </a:p>
        </p:txBody>
      </p:sp>
      <p:sp>
        <p:nvSpPr>
          <p:cNvPr id="17411" name="Прямоугольник 2"/>
          <p:cNvSpPr>
            <a:spLocks noChangeArrowheads="1"/>
          </p:cNvSpPr>
          <p:nvPr/>
        </p:nvSpPr>
        <p:spPr bwMode="auto">
          <a:xfrm>
            <a:off x="0" y="522516"/>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lgn="ctr" fontAlgn="base">
              <a:spcBef>
                <a:spcPct val="0"/>
              </a:spcBef>
              <a:spcAft>
                <a:spcPct val="0"/>
              </a:spcAft>
            </a:pPr>
            <a:r>
              <a:rPr lang="ru-RU" sz="3600" b="1" dirty="0" smtClean="0">
                <a:solidFill>
                  <a:srgbClr val="00002A"/>
                </a:solidFill>
                <a:latin typeface="Times New Roman" pitchFamily="18" charset="0"/>
                <a:cs typeface="Times New Roman" pitchFamily="18" charset="0"/>
              </a:rPr>
              <a:t>Признаки процессуального принуждения:</a:t>
            </a:r>
            <a:endParaRPr lang="be-BY" sz="3600" b="1" dirty="0" smtClean="0">
              <a:solidFill>
                <a:srgbClr val="00002A"/>
              </a:solidFill>
              <a:latin typeface="Times New Roman" pitchFamily="18" charset="0"/>
              <a:cs typeface="Times New Roman" pitchFamily="18" charset="0"/>
            </a:endParaRPr>
          </a:p>
        </p:txBody>
      </p:sp>
    </p:spTree>
    <p:extLst>
      <p:ext uri="{BB962C8B-B14F-4D97-AF65-F5344CB8AC3E}">
        <p14:creationId xmlns:p14="http://schemas.microsoft.com/office/powerpoint/2010/main" val="16731486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477672" y="0"/>
            <a:ext cx="11136573" cy="6858000"/>
          </a:xfrm>
        </p:spPr>
        <p:txBody>
          <a:bodyPr/>
          <a:lstStyle/>
          <a:p>
            <a:pPr marL="609600" indent="-609600" algn="ctr" eaLnBrk="1" hangingPunct="1">
              <a:lnSpc>
                <a:spcPct val="90000"/>
              </a:lnSpc>
              <a:buFont typeface="Wingdings" pitchFamily="2" charset="2"/>
              <a:buNone/>
            </a:pPr>
            <a:endParaRPr lang="ru-RU" sz="3600" b="1" dirty="0" smtClean="0">
              <a:solidFill>
                <a:srgbClr val="00002A"/>
              </a:solidFill>
              <a:effectLst/>
            </a:endParaRPr>
          </a:p>
          <a:p>
            <a:pPr marL="609600" indent="-609600" algn="ctr" eaLnBrk="1" hangingPunct="1">
              <a:lnSpc>
                <a:spcPct val="90000"/>
              </a:lnSpc>
              <a:buFont typeface="Wingdings" pitchFamily="2" charset="2"/>
              <a:buNone/>
            </a:pPr>
            <a:r>
              <a:rPr lang="ru-RU" sz="3600" b="1" dirty="0" smtClean="0">
                <a:solidFill>
                  <a:srgbClr val="00002A"/>
                </a:solidFill>
                <a:effectLst/>
                <a:latin typeface="Times New Roman" pitchFamily="18" charset="0"/>
                <a:cs typeface="Times New Roman" pitchFamily="18" charset="0"/>
              </a:rPr>
              <a:t>Признаки «иных мер процессуального принуждения»</a:t>
            </a:r>
          </a:p>
          <a:p>
            <a:pPr marL="609600" indent="-609600" algn="ctr" eaLnBrk="1" hangingPunct="1">
              <a:lnSpc>
                <a:spcPct val="90000"/>
              </a:lnSpc>
              <a:buFont typeface="Wingdings" pitchFamily="2" charset="2"/>
              <a:buNone/>
            </a:pPr>
            <a:endParaRPr lang="ru-RU" sz="3600" b="1" dirty="0" smtClean="0">
              <a:solidFill>
                <a:srgbClr val="00002A"/>
              </a:solidFill>
              <a:effectLst/>
              <a:latin typeface="Times New Roman" pitchFamily="18" charset="0"/>
              <a:cs typeface="Times New Roman" pitchFamily="18" charset="0"/>
            </a:endParaRPr>
          </a:p>
          <a:p>
            <a:pPr marL="609600" indent="-609600" algn="just" eaLnBrk="1" hangingPunct="1">
              <a:lnSpc>
                <a:spcPct val="90000"/>
              </a:lnSpc>
              <a:buFont typeface="Wingdings" pitchFamily="2" charset="2"/>
              <a:buNone/>
            </a:pPr>
            <a:r>
              <a:rPr lang="ru-RU" sz="2800" b="1" dirty="0" smtClean="0">
                <a:solidFill>
                  <a:srgbClr val="00002A"/>
                </a:solidFill>
                <a:effectLst/>
                <a:latin typeface="Times New Roman" pitchFamily="18" charset="0"/>
                <a:cs typeface="Times New Roman" pitchFamily="18" charset="0"/>
              </a:rPr>
              <a:t>- </a:t>
            </a:r>
            <a:r>
              <a:rPr lang="ru-RU" sz="2800" dirty="0" smtClean="0">
                <a:solidFill>
                  <a:srgbClr val="00002A"/>
                </a:solidFill>
                <a:effectLst/>
                <a:latin typeface="Times New Roman" pitchFamily="18" charset="0"/>
                <a:cs typeface="Times New Roman" pitchFamily="18" charset="0"/>
              </a:rPr>
              <a:t>	не относятся к задержанию и мерам пресечения.</a:t>
            </a:r>
          </a:p>
          <a:p>
            <a:pPr marL="609600" indent="-609600" algn="just" eaLnBrk="1" hangingPunct="1">
              <a:lnSpc>
                <a:spcPct val="90000"/>
              </a:lnSpc>
              <a:buFont typeface="Wingdings" pitchFamily="2" charset="2"/>
              <a:buNone/>
            </a:pPr>
            <a:r>
              <a:rPr lang="ru-RU" sz="2800" dirty="0" smtClean="0">
                <a:solidFill>
                  <a:srgbClr val="00002A"/>
                </a:solidFill>
                <a:effectLst/>
                <a:latin typeface="Times New Roman" pitchFamily="18" charset="0"/>
                <a:cs typeface="Times New Roman" pitchFamily="18" charset="0"/>
              </a:rPr>
              <a:t>-    могут применяться не только к подозреваемому или обвиняемому, но и к иным участникам уголовного процесса и другим лицам </a:t>
            </a:r>
          </a:p>
          <a:p>
            <a:pPr marL="609600" indent="-609600" algn="just" eaLnBrk="1" hangingPunct="1">
              <a:lnSpc>
                <a:spcPct val="90000"/>
              </a:lnSpc>
              <a:buFont typeface="Wingdings" pitchFamily="2" charset="2"/>
              <a:buNone/>
            </a:pPr>
            <a:r>
              <a:rPr lang="ru-RU" sz="2800" dirty="0" smtClean="0">
                <a:solidFill>
                  <a:srgbClr val="00002A"/>
                </a:solidFill>
                <a:effectLst/>
                <a:latin typeface="Times New Roman" pitchFamily="18" charset="0"/>
                <a:cs typeface="Times New Roman" pitchFamily="18" charset="0"/>
              </a:rPr>
              <a:t>-    могут применяться как самостоятельно, так и в совокупности друг с другом, а также с задержанием и мерами пресечения.</a:t>
            </a:r>
          </a:p>
          <a:p>
            <a:pPr marL="609600" indent="-609600" algn="just" eaLnBrk="1" hangingPunct="1">
              <a:lnSpc>
                <a:spcPct val="90000"/>
              </a:lnSpc>
              <a:buFont typeface="Wingdings" pitchFamily="2" charset="2"/>
              <a:buNone/>
            </a:pPr>
            <a:r>
              <a:rPr lang="ru-RU" sz="2800" dirty="0" smtClean="0">
                <a:solidFill>
                  <a:srgbClr val="00002A"/>
                </a:solidFill>
                <a:effectLst/>
                <a:latin typeface="Times New Roman" pitchFamily="18" charset="0"/>
                <a:cs typeface="Times New Roman" pitchFamily="18" charset="0"/>
              </a:rPr>
              <a:t>- цели применения иных мер процессуального принуждения соответствуют целям применения всего комплекса мер процессуального принуждения.</a:t>
            </a:r>
          </a:p>
        </p:txBody>
      </p:sp>
    </p:spTree>
    <p:extLst>
      <p:ext uri="{BB962C8B-B14F-4D97-AF65-F5344CB8AC3E}">
        <p14:creationId xmlns:p14="http://schemas.microsoft.com/office/powerpoint/2010/main" val="2469740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609600" y="333375"/>
            <a:ext cx="10972800" cy="6408738"/>
          </a:xfrm>
        </p:spPr>
        <p:txBody>
          <a:bodyPr/>
          <a:lstStyle/>
          <a:p>
            <a:pPr algn="ctr" eaLnBrk="1" hangingPunct="1">
              <a:buFont typeface="Wingdings" pitchFamily="2" charset="2"/>
              <a:buNone/>
              <a:defRPr/>
            </a:pPr>
            <a:endParaRPr lang="ru-RU" sz="3600" b="1" u="sng" dirty="0" smtClean="0">
              <a:solidFill>
                <a:srgbClr val="00002A"/>
              </a:solidFill>
              <a:effectLst/>
              <a:latin typeface="Times New Roman" pitchFamily="18" charset="0"/>
              <a:cs typeface="Times New Roman" pitchFamily="18" charset="0"/>
            </a:endParaRPr>
          </a:p>
          <a:p>
            <a:pPr algn="ctr" eaLnBrk="1" hangingPunct="1">
              <a:buFont typeface="Wingdings" pitchFamily="2" charset="2"/>
              <a:buNone/>
              <a:defRPr/>
            </a:pPr>
            <a:r>
              <a:rPr lang="ru-RU" sz="3600" b="1" u="sng" dirty="0" smtClean="0">
                <a:solidFill>
                  <a:srgbClr val="00002A"/>
                </a:solidFill>
                <a:effectLst/>
                <a:latin typeface="Times New Roman" pitchFamily="18" charset="0"/>
                <a:cs typeface="Times New Roman" pitchFamily="18" charset="0"/>
              </a:rPr>
              <a:t>Виды иных мер процессуального принуждения:</a:t>
            </a:r>
            <a:r>
              <a:rPr lang="ru-RU" sz="3600" b="1" dirty="0" smtClean="0">
                <a:solidFill>
                  <a:srgbClr val="00002A"/>
                </a:solidFill>
                <a:effectLst/>
                <a:latin typeface="Times New Roman" pitchFamily="18" charset="0"/>
                <a:cs typeface="Times New Roman" pitchFamily="18" charset="0"/>
              </a:rPr>
              <a:t> </a:t>
            </a:r>
          </a:p>
          <a:p>
            <a:pPr marL="0" indent="0" algn="just" eaLnBrk="1" hangingPunct="1">
              <a:buFont typeface="Wingdings" pitchFamily="2" charset="2"/>
              <a:buNone/>
              <a:defRPr/>
            </a:pPr>
            <a:r>
              <a:rPr lang="ru-RU" sz="3600" dirty="0" smtClean="0">
                <a:solidFill>
                  <a:srgbClr val="00002A"/>
                </a:solidFill>
                <a:effectLst/>
                <a:latin typeface="Times New Roman" pitchFamily="18" charset="0"/>
                <a:cs typeface="Times New Roman" pitchFamily="18" charset="0"/>
              </a:rPr>
              <a:t>- </a:t>
            </a:r>
            <a:r>
              <a:rPr lang="ru-RU" sz="3600" dirty="0" smtClean="0">
                <a:solidFill>
                  <a:srgbClr val="00002A"/>
                </a:solidFill>
                <a:effectLst/>
                <a:latin typeface="Times New Roman" pitchFamily="18" charset="0"/>
                <a:cs typeface="Times New Roman" pitchFamily="18" charset="0"/>
              </a:rPr>
              <a:t>обязательство о явке (ст. 129)</a:t>
            </a:r>
          </a:p>
          <a:p>
            <a:pPr marL="0" indent="0" algn="just" eaLnBrk="1" hangingPunct="1">
              <a:buFont typeface="Wingdings" pitchFamily="2" charset="2"/>
              <a:buNone/>
              <a:defRPr/>
            </a:pPr>
            <a:r>
              <a:rPr lang="ru-RU" sz="3600" dirty="0" smtClean="0">
                <a:solidFill>
                  <a:srgbClr val="00002A"/>
                </a:solidFill>
                <a:effectLst/>
                <a:latin typeface="Times New Roman" pitchFamily="18" charset="0"/>
                <a:cs typeface="Times New Roman" pitchFamily="18" charset="0"/>
              </a:rPr>
              <a:t>- </a:t>
            </a:r>
            <a:r>
              <a:rPr lang="ru-RU" sz="3600" dirty="0" smtClean="0">
                <a:solidFill>
                  <a:srgbClr val="00002A"/>
                </a:solidFill>
                <a:effectLst/>
                <a:latin typeface="Times New Roman" pitchFamily="18" charset="0"/>
                <a:cs typeface="Times New Roman" pitchFamily="18" charset="0"/>
              </a:rPr>
              <a:t>привод (ст. 130) </a:t>
            </a:r>
          </a:p>
          <a:p>
            <a:pPr marL="0" indent="0" algn="just" eaLnBrk="1" hangingPunct="1">
              <a:buFont typeface="Wingdings" pitchFamily="2" charset="2"/>
              <a:buNone/>
              <a:defRPr/>
            </a:pPr>
            <a:r>
              <a:rPr lang="ru-RU" sz="3600" dirty="0" smtClean="0">
                <a:solidFill>
                  <a:srgbClr val="00002A"/>
                </a:solidFill>
                <a:effectLst/>
                <a:latin typeface="Times New Roman" pitchFamily="18" charset="0"/>
                <a:cs typeface="Times New Roman" pitchFamily="18" charset="0"/>
              </a:rPr>
              <a:t>- </a:t>
            </a:r>
            <a:r>
              <a:rPr lang="ru-RU" sz="3600" dirty="0" smtClean="0">
                <a:solidFill>
                  <a:srgbClr val="00002A"/>
                </a:solidFill>
                <a:effectLst/>
                <a:latin typeface="Times New Roman" pitchFamily="18" charset="0"/>
                <a:cs typeface="Times New Roman" pitchFamily="18" charset="0"/>
              </a:rPr>
              <a:t>временное отстранение от должности (ст. 131) </a:t>
            </a:r>
          </a:p>
          <a:p>
            <a:pPr marL="0" indent="0" algn="just" eaLnBrk="1" hangingPunct="1">
              <a:buFont typeface="Wingdings" pitchFamily="2" charset="2"/>
              <a:buNone/>
              <a:defRPr/>
            </a:pPr>
            <a:r>
              <a:rPr lang="ru-RU" sz="3600" dirty="0" smtClean="0">
                <a:solidFill>
                  <a:srgbClr val="00002A"/>
                </a:solidFill>
                <a:effectLst/>
                <a:latin typeface="Times New Roman" pitchFamily="18" charset="0"/>
                <a:cs typeface="Times New Roman" pitchFamily="18" charset="0"/>
              </a:rPr>
              <a:t>-  наложение </a:t>
            </a:r>
            <a:r>
              <a:rPr lang="ru-RU" sz="3600" dirty="0" smtClean="0">
                <a:solidFill>
                  <a:srgbClr val="00002A"/>
                </a:solidFill>
                <a:effectLst/>
                <a:latin typeface="Times New Roman" pitchFamily="18" charset="0"/>
                <a:cs typeface="Times New Roman" pitchFamily="18" charset="0"/>
              </a:rPr>
              <a:t>ареста на имущество (ст. 132)</a:t>
            </a:r>
            <a:endParaRPr lang="en-US" sz="3600" dirty="0" smtClean="0">
              <a:solidFill>
                <a:srgbClr val="00002A"/>
              </a:solidFill>
              <a:effectLst/>
              <a:latin typeface="Times New Roman" pitchFamily="18" charset="0"/>
              <a:cs typeface="Times New Roman" pitchFamily="18" charset="0"/>
            </a:endParaRPr>
          </a:p>
          <a:p>
            <a:pPr marL="0" indent="0" algn="just" eaLnBrk="1" hangingPunct="1">
              <a:buFont typeface="Wingdings" pitchFamily="2" charset="2"/>
              <a:buNone/>
              <a:defRPr/>
            </a:pPr>
            <a:r>
              <a:rPr lang="ru-RU" sz="3600" dirty="0" smtClean="0">
                <a:solidFill>
                  <a:srgbClr val="00002A"/>
                </a:solidFill>
                <a:effectLst/>
                <a:latin typeface="Times New Roman" pitchFamily="18" charset="0"/>
                <a:cs typeface="Times New Roman" pitchFamily="18" charset="0"/>
              </a:rPr>
              <a:t>- временное </a:t>
            </a:r>
            <a:r>
              <a:rPr lang="ru-RU" sz="3600" dirty="0" smtClean="0">
                <a:solidFill>
                  <a:srgbClr val="00002A"/>
                </a:solidFill>
                <a:effectLst/>
                <a:latin typeface="Times New Roman" pitchFamily="18" charset="0"/>
                <a:cs typeface="Times New Roman" pitchFamily="18" charset="0"/>
              </a:rPr>
              <a:t>ограничение на выезд из Республики Беларусь (ст.132-1)</a:t>
            </a:r>
            <a:r>
              <a:rPr lang="ru-RU" sz="3600" dirty="0" smtClean="0">
                <a:effectLst/>
                <a:latin typeface="Times New Roman" pitchFamily="18" charset="0"/>
                <a:cs typeface="Times New Roman" pitchFamily="18" charset="0"/>
              </a:rPr>
              <a:t> </a:t>
            </a:r>
          </a:p>
        </p:txBody>
      </p:sp>
    </p:spTree>
    <p:extLst>
      <p:ext uri="{BB962C8B-B14F-4D97-AF65-F5344CB8AC3E}">
        <p14:creationId xmlns:p14="http://schemas.microsoft.com/office/powerpoint/2010/main" val="30231128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464024" y="0"/>
            <a:ext cx="11081982" cy="6858000"/>
          </a:xfrm>
        </p:spPr>
        <p:txBody>
          <a:bodyPr/>
          <a:lstStyle/>
          <a:p>
            <a:pPr algn="ctr" eaLnBrk="1" hangingPunct="1"/>
            <a:endParaRPr lang="ru-RU" sz="3600" b="1" dirty="0" smtClean="0">
              <a:effectLst/>
              <a:latin typeface="a_Campus"/>
            </a:endParaRPr>
          </a:p>
          <a:p>
            <a:pPr algn="ctr" eaLnBrk="1" hangingPunct="1">
              <a:buFont typeface="Wingdings" pitchFamily="2" charset="2"/>
              <a:buNone/>
            </a:pPr>
            <a:endParaRPr lang="ru-RU" sz="3600" b="1" dirty="0" smtClean="0">
              <a:solidFill>
                <a:srgbClr val="00002A"/>
              </a:solidFill>
              <a:effectLst/>
              <a:latin typeface="Times New Roman" pitchFamily="18" charset="0"/>
            </a:endParaRPr>
          </a:p>
          <a:p>
            <a:pPr indent="12700" algn="just" eaLnBrk="1" hangingPunct="1">
              <a:buFont typeface="Wingdings" pitchFamily="2" charset="2"/>
              <a:buNone/>
            </a:pPr>
            <a:r>
              <a:rPr lang="ru-RU" sz="3600" b="1" dirty="0" smtClean="0">
                <a:solidFill>
                  <a:srgbClr val="00002A"/>
                </a:solidFill>
                <a:effectLst/>
                <a:latin typeface="Times New Roman" pitchFamily="18" charset="0"/>
              </a:rPr>
              <a:t>Обязательство о явке (ст</a:t>
            </a:r>
            <a:r>
              <a:rPr lang="ru-RU" sz="3600" b="1" dirty="0" smtClean="0">
                <a:solidFill>
                  <a:srgbClr val="00002A"/>
                </a:solidFill>
                <a:effectLst/>
                <a:latin typeface="Times New Roman" pitchFamily="18" charset="0"/>
              </a:rPr>
              <a:t>. 129 УПК) </a:t>
            </a:r>
            <a:r>
              <a:rPr lang="ru-RU" sz="3600" b="1" dirty="0" smtClean="0">
                <a:solidFill>
                  <a:srgbClr val="00002A"/>
                </a:solidFill>
                <a:effectLst/>
                <a:latin typeface="Times New Roman" pitchFamily="18" charset="0"/>
              </a:rPr>
              <a:t>— </a:t>
            </a:r>
            <a:r>
              <a:rPr lang="ru-RU" sz="3600" dirty="0" smtClean="0">
                <a:solidFill>
                  <a:srgbClr val="00002A"/>
                </a:solidFill>
                <a:effectLst/>
                <a:latin typeface="Times New Roman" pitchFamily="18" charset="0"/>
              </a:rPr>
              <a:t>это письменный документ, в котором подозреваемый или обвиняемый обязуются своевременно являться по вызовам лица, производящего дознание, следователя, прокурора или суда, а в случае перемены места жительства — незамедлительно сообщать об </a:t>
            </a:r>
            <a:r>
              <a:rPr lang="ru-RU" sz="3600" dirty="0" smtClean="0">
                <a:solidFill>
                  <a:srgbClr val="00002A"/>
                </a:solidFill>
                <a:effectLst/>
                <a:latin typeface="Times New Roman" pitchFamily="18" charset="0"/>
              </a:rPr>
              <a:t>этом</a:t>
            </a:r>
            <a:endParaRPr lang="ru-RU" sz="3600" dirty="0" smtClean="0">
              <a:solidFill>
                <a:srgbClr val="00002A"/>
              </a:solidFill>
              <a:effectLst/>
              <a:latin typeface="Times New Roman" pitchFamily="18" charset="0"/>
            </a:endParaRPr>
          </a:p>
        </p:txBody>
      </p:sp>
    </p:spTree>
    <p:extLst>
      <p:ext uri="{BB962C8B-B14F-4D97-AF65-F5344CB8AC3E}">
        <p14:creationId xmlns:p14="http://schemas.microsoft.com/office/powerpoint/2010/main" val="18584575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624417" y="404813"/>
            <a:ext cx="10972800" cy="5721350"/>
          </a:xfrm>
        </p:spPr>
        <p:txBody>
          <a:bodyPr/>
          <a:lstStyle/>
          <a:p>
            <a:pPr algn="ctr" eaLnBrk="1" hangingPunct="1">
              <a:lnSpc>
                <a:spcPct val="90000"/>
              </a:lnSpc>
              <a:buFont typeface="Wingdings" pitchFamily="2" charset="2"/>
              <a:buNone/>
            </a:pPr>
            <a:endParaRPr lang="ru-RU" sz="3600" b="1" dirty="0" smtClean="0">
              <a:solidFill>
                <a:srgbClr val="00002A"/>
              </a:solidFill>
              <a:effectLst/>
              <a:latin typeface="Times New Roman" pitchFamily="18" charset="0"/>
              <a:cs typeface="Times New Roman" pitchFamily="18" charset="0"/>
            </a:endParaRPr>
          </a:p>
          <a:p>
            <a:pPr indent="12700" algn="just" eaLnBrk="1" hangingPunct="1">
              <a:lnSpc>
                <a:spcPct val="90000"/>
              </a:lnSpc>
              <a:buFont typeface="Wingdings" pitchFamily="2" charset="2"/>
              <a:buNone/>
            </a:pPr>
            <a:r>
              <a:rPr lang="ru-RU" sz="3600" b="1" dirty="0" smtClean="0">
                <a:solidFill>
                  <a:srgbClr val="00002A"/>
                </a:solidFill>
                <a:effectLst/>
                <a:latin typeface="Times New Roman" pitchFamily="18" charset="0"/>
                <a:cs typeface="Times New Roman" pitchFamily="18" charset="0"/>
              </a:rPr>
              <a:t>Привод (ст. 130 УПК) — </a:t>
            </a:r>
            <a:r>
              <a:rPr lang="ru-RU" sz="3600" dirty="0" smtClean="0">
                <a:solidFill>
                  <a:srgbClr val="00002A"/>
                </a:solidFill>
                <a:effectLst/>
                <a:latin typeface="Times New Roman" pitchFamily="18" charset="0"/>
                <a:cs typeface="Times New Roman" pitchFamily="18" charset="0"/>
              </a:rPr>
              <a:t>принудительное доставление органом внутренних дел по мотивированному постановлению (определению) следователя, органа дознания, прокурора и суда участника уголовного процесса к месту предварительного расследования или судебного разбирательства в случае неявки их по вызову без уважительной причины</a:t>
            </a:r>
            <a:endParaRPr lang="ru-RU" sz="3600" dirty="0" smtClean="0">
              <a:effectLst/>
            </a:endParaRPr>
          </a:p>
        </p:txBody>
      </p:sp>
    </p:spTree>
    <p:extLst>
      <p:ext uri="{BB962C8B-B14F-4D97-AF65-F5344CB8AC3E}">
        <p14:creationId xmlns:p14="http://schemas.microsoft.com/office/powerpoint/2010/main" val="39784215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527051" y="404814"/>
            <a:ext cx="10972800" cy="6264275"/>
          </a:xfrm>
        </p:spPr>
        <p:txBody>
          <a:bodyPr/>
          <a:lstStyle/>
          <a:p>
            <a:pPr eaLnBrk="1" hangingPunct="1"/>
            <a:endParaRPr lang="ru-RU" b="1" dirty="0" smtClean="0">
              <a:effectLst/>
            </a:endParaRPr>
          </a:p>
          <a:p>
            <a:pPr indent="12700" algn="just" eaLnBrk="1" hangingPunct="1">
              <a:buFont typeface="Wingdings" pitchFamily="2" charset="2"/>
              <a:buNone/>
            </a:pPr>
            <a:r>
              <a:rPr lang="ru-RU" sz="4000" b="1" dirty="0" smtClean="0">
                <a:solidFill>
                  <a:srgbClr val="00002A"/>
                </a:solidFill>
                <a:effectLst/>
                <a:latin typeface="Times New Roman" pitchFamily="18" charset="0"/>
                <a:cs typeface="Times New Roman" pitchFamily="18" charset="0"/>
              </a:rPr>
              <a:t>Временное отстранение от </a:t>
            </a:r>
            <a:r>
              <a:rPr lang="ru-RU" sz="4000" b="1" dirty="0" smtClean="0">
                <a:solidFill>
                  <a:srgbClr val="00002A"/>
                </a:solidFill>
                <a:effectLst/>
                <a:latin typeface="Times New Roman" pitchFamily="18" charset="0"/>
                <a:cs typeface="Times New Roman" pitchFamily="18" charset="0"/>
              </a:rPr>
              <a:t>должности</a:t>
            </a:r>
            <a:br>
              <a:rPr lang="ru-RU" sz="4000" b="1" dirty="0" smtClean="0">
                <a:solidFill>
                  <a:srgbClr val="00002A"/>
                </a:solidFill>
                <a:effectLst/>
                <a:latin typeface="Times New Roman" pitchFamily="18" charset="0"/>
                <a:cs typeface="Times New Roman" pitchFamily="18" charset="0"/>
              </a:rPr>
            </a:br>
            <a:r>
              <a:rPr lang="ru-RU" sz="4000" b="1" dirty="0" smtClean="0">
                <a:solidFill>
                  <a:srgbClr val="00002A"/>
                </a:solidFill>
                <a:effectLst/>
                <a:latin typeface="Times New Roman" pitchFamily="18" charset="0"/>
                <a:cs typeface="Times New Roman" pitchFamily="18" charset="0"/>
              </a:rPr>
              <a:t>(ст</a:t>
            </a:r>
            <a:r>
              <a:rPr lang="ru-RU" sz="4000" b="1" dirty="0" smtClean="0">
                <a:solidFill>
                  <a:srgbClr val="00002A"/>
                </a:solidFill>
                <a:effectLst/>
                <a:latin typeface="Times New Roman" pitchFamily="18" charset="0"/>
                <a:cs typeface="Times New Roman" pitchFamily="18" charset="0"/>
              </a:rPr>
              <a:t>. 131 УПК) — </a:t>
            </a:r>
            <a:r>
              <a:rPr lang="ru-RU" sz="4000" dirty="0" smtClean="0">
                <a:solidFill>
                  <a:srgbClr val="00002A"/>
                </a:solidFill>
                <a:effectLst/>
                <a:latin typeface="Times New Roman" pitchFamily="18" charset="0"/>
                <a:cs typeface="Times New Roman" pitchFamily="18" charset="0"/>
              </a:rPr>
              <a:t>это запрещение подозреваемому или обвиняемому исполнять должностные полномочия, выполнять работу, которую они выполняли, или заниматься деятельностью, которой они занимались.</a:t>
            </a:r>
          </a:p>
        </p:txBody>
      </p:sp>
    </p:spTree>
    <p:extLst>
      <p:ext uri="{BB962C8B-B14F-4D97-AF65-F5344CB8AC3E}">
        <p14:creationId xmlns:p14="http://schemas.microsoft.com/office/powerpoint/2010/main" val="34043950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450376" y="0"/>
            <a:ext cx="11218460" cy="6858000"/>
          </a:xfrm>
        </p:spPr>
        <p:txBody>
          <a:bodyPr/>
          <a:lstStyle/>
          <a:p>
            <a:pPr eaLnBrk="1" hangingPunct="1">
              <a:lnSpc>
                <a:spcPct val="90000"/>
              </a:lnSpc>
              <a:buFont typeface="Wingdings" pitchFamily="2" charset="2"/>
              <a:buNone/>
            </a:pPr>
            <a:endParaRPr lang="ru-RU" b="1" dirty="0" smtClean="0">
              <a:solidFill>
                <a:srgbClr val="00002A"/>
              </a:solidFill>
              <a:effectLst/>
            </a:endParaRPr>
          </a:p>
          <a:p>
            <a:pPr eaLnBrk="1" hangingPunct="1">
              <a:lnSpc>
                <a:spcPct val="90000"/>
              </a:lnSpc>
              <a:buFont typeface="Wingdings" pitchFamily="2" charset="2"/>
              <a:buNone/>
            </a:pPr>
            <a:endParaRPr lang="ru-RU" b="1" dirty="0">
              <a:solidFill>
                <a:srgbClr val="00002A"/>
              </a:solidFill>
              <a:effectLst/>
            </a:endParaRPr>
          </a:p>
          <a:p>
            <a:pPr eaLnBrk="1" hangingPunct="1">
              <a:lnSpc>
                <a:spcPct val="90000"/>
              </a:lnSpc>
              <a:buFont typeface="Wingdings" pitchFamily="2" charset="2"/>
              <a:buNone/>
            </a:pPr>
            <a:r>
              <a:rPr lang="ru-RU" b="1" dirty="0" smtClean="0">
                <a:solidFill>
                  <a:srgbClr val="00002A"/>
                </a:solidFill>
                <a:effectLst/>
                <a:latin typeface="Times New Roman" pitchFamily="18" charset="0"/>
                <a:cs typeface="Times New Roman" pitchFamily="18" charset="0"/>
              </a:rPr>
              <a:t>   Основанием применения данной меры принуждения является наличие достаточных данных полагать:</a:t>
            </a:r>
          </a:p>
          <a:p>
            <a:pPr algn="just" eaLnBrk="1" hangingPunct="1">
              <a:lnSpc>
                <a:spcPct val="90000"/>
              </a:lnSpc>
              <a:buFont typeface="Wingdings" pitchFamily="2" charset="2"/>
              <a:buNone/>
            </a:pPr>
            <a:r>
              <a:rPr lang="ru-RU" b="1" dirty="0" smtClean="0">
                <a:solidFill>
                  <a:srgbClr val="00002A"/>
                </a:solidFill>
                <a:effectLst/>
                <a:latin typeface="Times New Roman" pitchFamily="18" charset="0"/>
                <a:cs typeface="Times New Roman" pitchFamily="18" charset="0"/>
              </a:rPr>
              <a:t>	</a:t>
            </a:r>
            <a:r>
              <a:rPr lang="ru-RU" dirty="0" smtClean="0">
                <a:solidFill>
                  <a:srgbClr val="00002A"/>
                </a:solidFill>
                <a:effectLst/>
                <a:latin typeface="Times New Roman" pitchFamily="18" charset="0"/>
                <a:cs typeface="Times New Roman" pitchFamily="18" charset="0"/>
              </a:rPr>
              <a:t>1) что, оставаясь на своей работе, подозреваемый или обвиняемый могут использовать свое положение для того, чтобы помешать ходу расследования и судебного разбирательства уголовного дела, возмещению причиненного преступлением вреда; </a:t>
            </a:r>
          </a:p>
          <a:p>
            <a:pPr algn="just" eaLnBrk="1" hangingPunct="1">
              <a:lnSpc>
                <a:spcPct val="90000"/>
              </a:lnSpc>
              <a:buFont typeface="Wingdings" pitchFamily="2" charset="2"/>
              <a:buNone/>
            </a:pPr>
            <a:r>
              <a:rPr lang="ru-RU" dirty="0" smtClean="0">
                <a:solidFill>
                  <a:srgbClr val="00002A"/>
                </a:solidFill>
                <a:effectLst/>
                <a:latin typeface="Times New Roman" pitchFamily="18" charset="0"/>
                <a:cs typeface="Times New Roman" pitchFamily="18" charset="0"/>
              </a:rPr>
              <a:t>	2) продолжать заниматься преступной деятельностью, связанной с пребыванием в этой должности. </a:t>
            </a:r>
          </a:p>
        </p:txBody>
      </p:sp>
    </p:spTree>
    <p:extLst>
      <p:ext uri="{BB962C8B-B14F-4D97-AF65-F5344CB8AC3E}">
        <p14:creationId xmlns:p14="http://schemas.microsoft.com/office/powerpoint/2010/main" val="37965108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0" y="277816"/>
            <a:ext cx="6307540" cy="5794375"/>
          </a:xfrm>
        </p:spPr>
        <p:txBody>
          <a:bodyPr/>
          <a:lstStyle/>
          <a:p>
            <a:pPr algn="just">
              <a:defRPr/>
            </a:pPr>
            <a:r>
              <a:rPr lang="ru-RU" sz="2800" b="1" dirty="0" smtClean="0">
                <a:solidFill>
                  <a:srgbClr val="00002A"/>
                </a:solidFill>
                <a:effectLst/>
                <a:latin typeface="Times New Roman" pitchFamily="18" charset="0"/>
                <a:cs typeface="Times New Roman" pitchFamily="18" charset="0"/>
              </a:rPr>
              <a:t>Наложение ареста на </a:t>
            </a:r>
            <a:r>
              <a:rPr lang="ru-RU" sz="2800" b="1" dirty="0" smtClean="0">
                <a:solidFill>
                  <a:srgbClr val="00002A"/>
                </a:solidFill>
                <a:effectLst/>
                <a:latin typeface="Times New Roman" pitchFamily="18" charset="0"/>
                <a:cs typeface="Times New Roman" pitchFamily="18" charset="0"/>
              </a:rPr>
              <a:t>имущество</a:t>
            </a:r>
            <a:br>
              <a:rPr lang="ru-RU" sz="2800" b="1" dirty="0" smtClean="0">
                <a:solidFill>
                  <a:srgbClr val="00002A"/>
                </a:solidFill>
                <a:effectLst/>
                <a:latin typeface="Times New Roman" pitchFamily="18" charset="0"/>
                <a:cs typeface="Times New Roman" pitchFamily="18" charset="0"/>
              </a:rPr>
            </a:br>
            <a:r>
              <a:rPr lang="ru-RU" sz="2800" b="1" dirty="0" smtClean="0">
                <a:solidFill>
                  <a:srgbClr val="00002A"/>
                </a:solidFill>
                <a:effectLst/>
                <a:latin typeface="Times New Roman" pitchFamily="18" charset="0"/>
                <a:cs typeface="Times New Roman" pitchFamily="18" charset="0"/>
              </a:rPr>
              <a:t>(ст. 132 УПК) </a:t>
            </a:r>
            <a:r>
              <a:rPr lang="ru-RU" sz="2800" dirty="0" smtClean="0">
                <a:solidFill>
                  <a:srgbClr val="00002A"/>
                </a:solidFill>
                <a:effectLst/>
                <a:latin typeface="Times New Roman" pitchFamily="18" charset="0"/>
                <a:cs typeface="Times New Roman" pitchFamily="18" charset="0"/>
              </a:rPr>
              <a:t>заключается в объявлении собственнику или владельцу запрета на распоряжение, а в необходимых случаях и пользование этим имуществом либо в изъятии имущества и передаче его на хранение. </a:t>
            </a:r>
            <a:r>
              <a:rPr lang="ru-RU" b="1" dirty="0" smtClean="0">
                <a:solidFill>
                  <a:srgbClr val="00002A"/>
                </a:solidFill>
                <a:effectLst/>
                <a:latin typeface="Times New Roman" pitchFamily="18" charset="0"/>
                <a:cs typeface="Times New Roman" pitchFamily="18" charset="0"/>
              </a:rPr>
              <a:t/>
            </a:r>
            <a:br>
              <a:rPr lang="ru-RU" b="1" dirty="0" smtClean="0">
                <a:solidFill>
                  <a:srgbClr val="00002A"/>
                </a:solidFill>
                <a:effectLst/>
                <a:latin typeface="Times New Roman" pitchFamily="18" charset="0"/>
                <a:cs typeface="Times New Roman" pitchFamily="18" charset="0"/>
              </a:rPr>
            </a:br>
            <a:endParaRPr lang="ru-RU" dirty="0">
              <a:solidFill>
                <a:srgbClr val="00002A"/>
              </a:solidFill>
              <a:latin typeface="Times New Roman" pitchFamily="18" charset="0"/>
              <a:cs typeface="Times New Roman" pitchFamily="18" charset="0"/>
            </a:endParaRPr>
          </a:p>
        </p:txBody>
      </p:sp>
      <p:pic>
        <p:nvPicPr>
          <p:cNvPr id="62467" name="Содержимое 3" descr="арест.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 y="857250"/>
            <a:ext cx="5230284" cy="2286000"/>
          </a:xfrm>
        </p:spPr>
      </p:pic>
      <p:pic>
        <p:nvPicPr>
          <p:cNvPr id="62468" name="Содержимое 3" descr="арест.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3443288"/>
            <a:ext cx="5266267"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0977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3"/>
          <p:cNvSpPr>
            <a:spLocks noGrp="1" noChangeArrowheads="1"/>
          </p:cNvSpPr>
          <p:nvPr>
            <p:ph type="body" idx="1"/>
          </p:nvPr>
        </p:nvSpPr>
        <p:spPr>
          <a:xfrm>
            <a:off x="0" y="0"/>
            <a:ext cx="12192000" cy="6858000"/>
          </a:xfrm>
        </p:spPr>
        <p:txBody>
          <a:bodyPr/>
          <a:lstStyle/>
          <a:p>
            <a:pPr algn="ctr" eaLnBrk="1" hangingPunct="1">
              <a:buFont typeface="Wingdings" pitchFamily="2" charset="2"/>
              <a:buNone/>
            </a:pPr>
            <a:endParaRPr lang="ru-RU" sz="4000" b="1" dirty="0" smtClean="0">
              <a:solidFill>
                <a:srgbClr val="00002A"/>
              </a:solidFill>
              <a:effectLst/>
              <a:latin typeface="Times New Roman" pitchFamily="18" charset="0"/>
              <a:cs typeface="Times New Roman" pitchFamily="18" charset="0"/>
            </a:endParaRPr>
          </a:p>
          <a:p>
            <a:pPr algn="ctr" eaLnBrk="1" hangingPunct="1">
              <a:buFont typeface="Wingdings" pitchFamily="2" charset="2"/>
              <a:buNone/>
            </a:pPr>
            <a:r>
              <a:rPr lang="ru-RU" sz="4000" b="1" dirty="0" smtClean="0">
                <a:solidFill>
                  <a:srgbClr val="00002A"/>
                </a:solidFill>
                <a:effectLst/>
                <a:latin typeface="Times New Roman" pitchFamily="18" charset="0"/>
                <a:cs typeface="Times New Roman" pitchFamily="18" charset="0"/>
              </a:rPr>
              <a:t>Цель:</a:t>
            </a:r>
          </a:p>
          <a:p>
            <a:pPr algn="just" eaLnBrk="1" hangingPunct="1">
              <a:buFont typeface="Wingdings" pitchFamily="2" charset="2"/>
              <a:buNone/>
            </a:pPr>
            <a:r>
              <a:rPr lang="ru-RU" sz="4000" b="1" dirty="0" smtClean="0">
                <a:solidFill>
                  <a:srgbClr val="00002A"/>
                </a:solidFill>
                <a:effectLst/>
                <a:latin typeface="Times New Roman" pitchFamily="18" charset="0"/>
                <a:cs typeface="Times New Roman" pitchFamily="18" charset="0"/>
              </a:rPr>
              <a:t>	</a:t>
            </a:r>
            <a:r>
              <a:rPr lang="ru-RU" sz="4000" dirty="0" smtClean="0">
                <a:solidFill>
                  <a:srgbClr val="00002A"/>
                </a:solidFill>
                <a:effectLst/>
                <a:latin typeface="Times New Roman" pitchFamily="18" charset="0"/>
                <a:cs typeface="Times New Roman" pitchFamily="18" charset="0"/>
              </a:rPr>
              <a:t>обеспечение возмещения ущерба (вреда), причиненного преступлением, уплаты дохода, полученного преступным путем, гражданского иска, других имущественных взысканий или возможной конфискации имущества </a:t>
            </a:r>
          </a:p>
        </p:txBody>
      </p:sp>
    </p:spTree>
    <p:extLst>
      <p:ext uri="{BB962C8B-B14F-4D97-AF65-F5344CB8AC3E}">
        <p14:creationId xmlns:p14="http://schemas.microsoft.com/office/powerpoint/2010/main" val="191835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8867" name="Rectangle 3"/>
          <p:cNvSpPr>
            <a:spLocks noGrp="1" noChangeArrowheads="1"/>
          </p:cNvSpPr>
          <p:nvPr>
            <p:ph type="body" idx="1"/>
          </p:nvPr>
        </p:nvSpPr>
        <p:spPr>
          <a:xfrm>
            <a:off x="368490" y="0"/>
            <a:ext cx="11259403" cy="6858000"/>
          </a:xfrm>
        </p:spPr>
        <p:txBody>
          <a:bodyPr/>
          <a:lstStyle/>
          <a:p>
            <a:pPr eaLnBrk="1" hangingPunct="1">
              <a:defRPr/>
            </a:pPr>
            <a:endParaRPr lang="ru-RU" sz="4400" b="1" dirty="0" smtClean="0"/>
          </a:p>
          <a:p>
            <a:pPr algn="just" eaLnBrk="1" hangingPunct="1">
              <a:buFont typeface="Wingdings" pitchFamily="2" charset="2"/>
              <a:buNone/>
              <a:defRPr/>
            </a:pPr>
            <a:r>
              <a:rPr lang="ru-RU" sz="4400" b="1" dirty="0" smtClean="0"/>
              <a:t>	</a:t>
            </a:r>
            <a:r>
              <a:rPr lang="ru-RU" sz="4400" dirty="0" smtClean="0">
                <a:solidFill>
                  <a:srgbClr val="00002A"/>
                </a:solidFill>
                <a:effectLst/>
                <a:latin typeface="Times New Roman" pitchFamily="18" charset="0"/>
                <a:cs typeface="Times New Roman" pitchFamily="18" charset="0"/>
              </a:rPr>
              <a:t>Основания наложения ареста на имущество, как и иных процессуальных действий, можно подразделить на две группы: </a:t>
            </a:r>
            <a:r>
              <a:rPr lang="ru-RU" sz="4400" b="1" dirty="0" smtClean="0">
                <a:solidFill>
                  <a:srgbClr val="00002A"/>
                </a:solidFill>
                <a:latin typeface="Times New Roman" pitchFamily="18" charset="0"/>
                <a:cs typeface="Times New Roman" pitchFamily="18" charset="0"/>
              </a:rPr>
              <a:t>материально-правовые и процессуально-правовые. </a:t>
            </a:r>
          </a:p>
        </p:txBody>
      </p:sp>
    </p:spTree>
    <p:extLst>
      <p:ext uri="{BB962C8B-B14F-4D97-AF65-F5344CB8AC3E}">
        <p14:creationId xmlns:p14="http://schemas.microsoft.com/office/powerpoint/2010/main" val="4736692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a:xfrm>
            <a:off x="491319" y="0"/>
            <a:ext cx="11054688" cy="6858000"/>
          </a:xfrm>
        </p:spPr>
        <p:txBody>
          <a:bodyPr/>
          <a:lstStyle/>
          <a:p>
            <a:pPr algn="ctr" eaLnBrk="1" hangingPunct="1">
              <a:buFont typeface="Wingdings" pitchFamily="2" charset="2"/>
              <a:buNone/>
            </a:pPr>
            <a:r>
              <a:rPr lang="ru-RU" sz="3600" dirty="0" smtClean="0">
                <a:solidFill>
                  <a:srgbClr val="00002A"/>
                </a:solidFill>
                <a:effectLst/>
              </a:rPr>
              <a:t>   </a:t>
            </a:r>
          </a:p>
          <a:p>
            <a:pPr algn="ctr" eaLnBrk="1" hangingPunct="1">
              <a:buFont typeface="Wingdings" pitchFamily="2" charset="2"/>
              <a:buNone/>
            </a:pPr>
            <a:r>
              <a:rPr lang="ru-RU" b="1" dirty="0" smtClean="0">
                <a:solidFill>
                  <a:srgbClr val="00002A"/>
                </a:solidFill>
                <a:effectLst/>
                <a:latin typeface="Times New Roman" pitchFamily="18" charset="0"/>
                <a:cs typeface="Times New Roman" pitchFamily="18" charset="0"/>
              </a:rPr>
              <a:t>Материально - правовые основания: </a:t>
            </a:r>
          </a:p>
          <a:p>
            <a:pPr algn="just" eaLnBrk="1" hangingPunct="1">
              <a:buFont typeface="Wingdings" pitchFamily="2" charset="2"/>
              <a:buNone/>
            </a:pPr>
            <a:r>
              <a:rPr lang="ru-RU" sz="2800" dirty="0" smtClean="0">
                <a:solidFill>
                  <a:srgbClr val="00002A"/>
                </a:solidFill>
                <a:effectLst/>
                <a:latin typeface="Times New Roman" pitchFamily="18" charset="0"/>
                <a:cs typeface="Times New Roman" pitchFamily="18" charset="0"/>
              </a:rPr>
              <a:t>1) наличие достаточных данных о причинении вреда преступлением или предусмотренным уголовным законом общественно-опасным деянием невменяемого; </a:t>
            </a:r>
          </a:p>
          <a:p>
            <a:pPr algn="just" eaLnBrk="1" hangingPunct="1">
              <a:buFont typeface="Wingdings" pitchFamily="2" charset="2"/>
              <a:buNone/>
            </a:pPr>
            <a:r>
              <a:rPr lang="ru-RU" sz="2800" dirty="0" smtClean="0">
                <a:solidFill>
                  <a:srgbClr val="00002A"/>
                </a:solidFill>
                <a:effectLst/>
                <a:latin typeface="Times New Roman" pitchFamily="18" charset="0"/>
                <a:cs typeface="Times New Roman" pitchFamily="18" charset="0"/>
              </a:rPr>
              <a:t>2) необходимость уплаты дохода, полученного преступным путем; </a:t>
            </a:r>
          </a:p>
          <a:p>
            <a:pPr algn="just" eaLnBrk="1" hangingPunct="1">
              <a:buFont typeface="Wingdings" pitchFamily="2" charset="2"/>
              <a:buNone/>
            </a:pPr>
            <a:r>
              <a:rPr lang="ru-RU" sz="2800" dirty="0" smtClean="0">
                <a:solidFill>
                  <a:srgbClr val="00002A"/>
                </a:solidFill>
                <a:effectLst/>
                <a:latin typeface="Times New Roman" pitchFamily="18" charset="0"/>
                <a:cs typeface="Times New Roman" pitchFamily="18" charset="0"/>
              </a:rPr>
              <a:t>3) совершение преступления, за которое предусмотрена конфискация имущества;</a:t>
            </a:r>
            <a:endParaRPr lang="en-US" sz="2800" dirty="0" smtClean="0">
              <a:solidFill>
                <a:srgbClr val="00002A"/>
              </a:solidFill>
              <a:effectLst/>
              <a:latin typeface="Times New Roman" pitchFamily="18" charset="0"/>
              <a:cs typeface="Times New Roman" pitchFamily="18" charset="0"/>
            </a:endParaRPr>
          </a:p>
          <a:p>
            <a:pPr algn="just" eaLnBrk="1" hangingPunct="1">
              <a:buFont typeface="Wingdings" pitchFamily="2" charset="2"/>
              <a:buNone/>
            </a:pPr>
            <a:r>
              <a:rPr lang="ru-RU" sz="2800" dirty="0" smtClean="0">
                <a:solidFill>
                  <a:srgbClr val="00002A"/>
                </a:solidFill>
                <a:effectLst/>
                <a:latin typeface="Times New Roman" pitchFamily="18" charset="0"/>
                <a:cs typeface="Times New Roman" pitchFamily="18" charset="0"/>
              </a:rPr>
              <a:t>4) наличие достаточных данных о возможных других имущественных взысканиях с подозреваемого, обвиняемого или лиц, несущих по закону материальную ответственность за их действия</a:t>
            </a:r>
            <a:r>
              <a:rPr lang="ru-RU" sz="2800" dirty="0" smtClean="0">
                <a:solidFill>
                  <a:srgbClr val="00002A"/>
                </a:solidFill>
                <a:effectLst/>
                <a:latin typeface="Times New Roman" pitchFamily="18" charset="0"/>
                <a:cs typeface="Times New Roman" pitchFamily="18" charset="0"/>
              </a:rPr>
              <a:t>.</a:t>
            </a:r>
          </a:p>
          <a:p>
            <a:pPr marL="0" indent="0" algn="ctr" eaLnBrk="1" hangingPunct="1">
              <a:buNone/>
            </a:pPr>
            <a:r>
              <a:rPr lang="ru-RU" sz="2800" b="1" dirty="0">
                <a:solidFill>
                  <a:srgbClr val="00002A"/>
                </a:solidFill>
                <a:effectLst/>
                <a:latin typeface="Times New Roman" pitchFamily="18" charset="0"/>
                <a:cs typeface="Times New Roman" pitchFamily="18" charset="0"/>
              </a:rPr>
              <a:t>Процессуальное </a:t>
            </a:r>
            <a:r>
              <a:rPr lang="ru-RU" sz="2800" b="1" dirty="0" smtClean="0">
                <a:solidFill>
                  <a:srgbClr val="00002A"/>
                </a:solidFill>
                <a:effectLst/>
                <a:latin typeface="Times New Roman" pitchFamily="18" charset="0"/>
                <a:cs typeface="Times New Roman" pitchFamily="18" charset="0"/>
              </a:rPr>
              <a:t>основание:</a:t>
            </a:r>
          </a:p>
          <a:p>
            <a:pPr marL="0" indent="0" algn="just" eaLnBrk="1" hangingPunct="1">
              <a:buNone/>
            </a:pPr>
            <a:r>
              <a:rPr lang="ru-RU" sz="2800" dirty="0" smtClean="0">
                <a:solidFill>
                  <a:srgbClr val="00002A"/>
                </a:solidFill>
                <a:effectLst/>
                <a:latin typeface="Times New Roman" pitchFamily="18" charset="0"/>
                <a:cs typeface="Times New Roman" pitchFamily="18" charset="0"/>
              </a:rPr>
              <a:t> </a:t>
            </a:r>
            <a:r>
              <a:rPr lang="ru-RU" sz="2800" dirty="0">
                <a:solidFill>
                  <a:srgbClr val="00002A"/>
                </a:solidFill>
                <a:effectLst/>
                <a:latin typeface="Times New Roman" pitchFamily="18" charset="0"/>
                <a:cs typeface="Times New Roman" pitchFamily="18" charset="0"/>
              </a:rPr>
              <a:t>постановление (определение) о наложении ареста на имущество.</a:t>
            </a:r>
          </a:p>
          <a:p>
            <a:pPr algn="just" eaLnBrk="1" hangingPunct="1">
              <a:buFont typeface="Wingdings" pitchFamily="2" charset="2"/>
              <a:buNone/>
            </a:pPr>
            <a:endParaRPr lang="ru-RU" sz="2800" dirty="0" smtClean="0">
              <a:solidFill>
                <a:srgbClr val="00002A"/>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124527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2915" name="Rectangle 3"/>
          <p:cNvSpPr>
            <a:spLocks noGrp="1" noChangeArrowheads="1"/>
          </p:cNvSpPr>
          <p:nvPr>
            <p:ph type="body" idx="1"/>
          </p:nvPr>
        </p:nvSpPr>
        <p:spPr>
          <a:xfrm>
            <a:off x="0" y="260350"/>
            <a:ext cx="12192000" cy="6597650"/>
          </a:xfrm>
        </p:spPr>
        <p:txBody>
          <a:bodyPr/>
          <a:lstStyle/>
          <a:p>
            <a:pPr algn="ctr" eaLnBrk="1" hangingPunct="1">
              <a:lnSpc>
                <a:spcPct val="90000"/>
              </a:lnSpc>
              <a:spcBef>
                <a:spcPct val="10000"/>
              </a:spcBef>
              <a:buFont typeface="Wingdings" pitchFamily="2" charset="2"/>
              <a:buNone/>
              <a:defRPr/>
            </a:pPr>
            <a:endParaRPr lang="ru-RU" sz="4000" b="1" dirty="0" smtClean="0">
              <a:solidFill>
                <a:srgbClr val="00002A"/>
              </a:solidFill>
              <a:effectLst/>
            </a:endParaRPr>
          </a:p>
          <a:p>
            <a:pPr algn="ctr" eaLnBrk="1" hangingPunct="1">
              <a:lnSpc>
                <a:spcPct val="90000"/>
              </a:lnSpc>
              <a:spcBef>
                <a:spcPct val="10000"/>
              </a:spcBef>
              <a:buFont typeface="Wingdings" pitchFamily="2" charset="2"/>
              <a:buNone/>
              <a:defRPr/>
            </a:pPr>
            <a:r>
              <a:rPr lang="ru-RU" sz="4000" b="1" dirty="0" smtClean="0">
                <a:solidFill>
                  <a:srgbClr val="00002A"/>
                </a:solidFill>
                <a:effectLst/>
              </a:rPr>
              <a:t>  </a:t>
            </a:r>
            <a:r>
              <a:rPr lang="ru-RU" sz="3600" b="1" dirty="0" smtClean="0">
                <a:solidFill>
                  <a:srgbClr val="00002A"/>
                </a:solidFill>
                <a:effectLst/>
              </a:rPr>
              <a:t> </a:t>
            </a:r>
            <a:r>
              <a:rPr lang="ru-RU" sz="3600" b="1" u="sng" dirty="0" smtClean="0">
                <a:solidFill>
                  <a:srgbClr val="00002A"/>
                </a:solidFill>
                <a:effectLst/>
                <a:latin typeface="Times New Roman" pitchFamily="18" charset="0"/>
                <a:cs typeface="Times New Roman" pitchFamily="18" charset="0"/>
              </a:rPr>
              <a:t>Меры принуждения</a:t>
            </a:r>
            <a:r>
              <a:rPr lang="ru-RU" b="1" dirty="0" smtClean="0">
                <a:solidFill>
                  <a:srgbClr val="00002A"/>
                </a:solidFill>
                <a:effectLst/>
                <a:latin typeface="Times New Roman" pitchFamily="18" charset="0"/>
                <a:cs typeface="Times New Roman" pitchFamily="18" charset="0"/>
              </a:rPr>
              <a:t> </a:t>
            </a:r>
          </a:p>
          <a:p>
            <a:pPr algn="just" eaLnBrk="1" hangingPunct="1">
              <a:lnSpc>
                <a:spcPct val="90000"/>
              </a:lnSpc>
              <a:spcBef>
                <a:spcPct val="10000"/>
              </a:spcBef>
              <a:buFont typeface="Wingdings" pitchFamily="2" charset="2"/>
              <a:buNone/>
              <a:defRPr/>
            </a:pPr>
            <a:r>
              <a:rPr lang="ru-RU" b="1" dirty="0" smtClean="0">
                <a:solidFill>
                  <a:srgbClr val="00002A"/>
                </a:solidFill>
                <a:effectLst/>
                <a:latin typeface="Times New Roman" pitchFamily="18" charset="0"/>
                <a:cs typeface="Times New Roman" pitchFamily="18" charset="0"/>
              </a:rPr>
              <a:t>	</a:t>
            </a:r>
            <a:r>
              <a:rPr lang="ru-RU" dirty="0" smtClean="0">
                <a:solidFill>
                  <a:srgbClr val="00002A"/>
                </a:solidFill>
                <a:effectLst/>
                <a:latin typeface="Times New Roman" pitchFamily="18" charset="0"/>
                <a:cs typeface="Times New Roman" pitchFamily="18" charset="0"/>
              </a:rPr>
              <a:t>это предусмотренные уголовно-процессуальным законодательством меры принудительного характера, применяемые органами дознания,</a:t>
            </a:r>
            <a:r>
              <a:rPr lang="en-US" dirty="0" smtClean="0">
                <a:solidFill>
                  <a:srgbClr val="00002A"/>
                </a:solidFill>
                <a:effectLst/>
                <a:latin typeface="Times New Roman" pitchFamily="18" charset="0"/>
                <a:cs typeface="Times New Roman" pitchFamily="18" charset="0"/>
              </a:rPr>
              <a:t> </a:t>
            </a:r>
            <a:r>
              <a:rPr lang="ru-RU" dirty="0" smtClean="0">
                <a:solidFill>
                  <a:srgbClr val="00002A"/>
                </a:solidFill>
                <a:effectLst/>
                <a:latin typeface="Times New Roman" pitchFamily="18" charset="0"/>
                <a:cs typeface="Times New Roman" pitchFamily="18" charset="0"/>
              </a:rPr>
              <a:t>лицом, производящим дознание, следователем, прокурором  или судом к участникам уголовного процесса и другим лицам в целях предупреждения и пресечения преступлений, обеспечения порядка предварительного расследования и судебного разбирательства, а также  надлежащего исполнения приговора.</a:t>
            </a:r>
            <a:r>
              <a:rPr lang="ru-RU" dirty="0" smtClean="0">
                <a:solidFill>
                  <a:srgbClr val="00002A"/>
                </a:solidFill>
                <a:latin typeface="Times New Roman" pitchFamily="18" charset="0"/>
                <a:cs typeface="Times New Roman" pitchFamily="18" charset="0"/>
              </a:rPr>
              <a:t> </a:t>
            </a:r>
          </a:p>
        </p:txBody>
      </p:sp>
    </p:spTree>
    <p:extLst>
      <p:ext uri="{BB962C8B-B14F-4D97-AF65-F5344CB8AC3E}">
        <p14:creationId xmlns:p14="http://schemas.microsoft.com/office/powerpoint/2010/main" val="36785040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xfrm>
            <a:off x="600500" y="0"/>
            <a:ext cx="10986449" cy="6858000"/>
          </a:xfrm>
        </p:spPr>
        <p:txBody>
          <a:bodyPr/>
          <a:lstStyle/>
          <a:p>
            <a:pPr marL="0" indent="0" eaLnBrk="1" hangingPunct="1">
              <a:lnSpc>
                <a:spcPct val="70000"/>
              </a:lnSpc>
              <a:buClrTx/>
              <a:buNone/>
            </a:pPr>
            <a:endParaRPr lang="ru-RU" sz="3600" b="1" dirty="0">
              <a:solidFill>
                <a:srgbClr val="00002A"/>
              </a:solidFill>
              <a:effectLst/>
            </a:endParaRPr>
          </a:p>
          <a:p>
            <a:pPr marL="0" indent="0" algn="ctr" eaLnBrk="1" hangingPunct="1">
              <a:lnSpc>
                <a:spcPct val="70000"/>
              </a:lnSpc>
              <a:buClrTx/>
              <a:buNone/>
            </a:pPr>
            <a:r>
              <a:rPr lang="ru-RU" sz="3600" dirty="0" smtClean="0">
                <a:solidFill>
                  <a:srgbClr val="00002A"/>
                </a:solidFill>
                <a:effectLst/>
                <a:latin typeface="Times New Roman" pitchFamily="18" charset="0"/>
                <a:cs typeface="Times New Roman" pitchFamily="18" charset="0"/>
              </a:rPr>
              <a:t> </a:t>
            </a:r>
            <a:endParaRPr lang="ru-RU" sz="3600" dirty="0" smtClean="0">
              <a:solidFill>
                <a:srgbClr val="00002A"/>
              </a:solidFill>
              <a:effectLst/>
              <a:latin typeface="Times New Roman" pitchFamily="18" charset="0"/>
              <a:cs typeface="Times New Roman" pitchFamily="18" charset="0"/>
            </a:endParaRPr>
          </a:p>
          <a:p>
            <a:pPr marL="0" indent="0" eaLnBrk="1" hangingPunct="1">
              <a:lnSpc>
                <a:spcPct val="70000"/>
              </a:lnSpc>
              <a:buClrTx/>
              <a:buNone/>
            </a:pPr>
            <a:r>
              <a:rPr lang="ru-RU" sz="3600" dirty="0" smtClean="0">
                <a:solidFill>
                  <a:srgbClr val="00002A"/>
                </a:solidFill>
                <a:effectLst/>
                <a:latin typeface="Times New Roman" pitchFamily="18" charset="0"/>
                <a:cs typeface="Times New Roman" pitchFamily="18" charset="0"/>
              </a:rPr>
              <a:t>	</a:t>
            </a:r>
            <a:r>
              <a:rPr lang="ru-RU" b="1" u="sng" dirty="0" smtClean="0">
                <a:solidFill>
                  <a:srgbClr val="00002A"/>
                </a:solidFill>
                <a:effectLst/>
                <a:latin typeface="Times New Roman" pitchFamily="18" charset="0"/>
                <a:cs typeface="Times New Roman" pitchFamily="18" charset="0"/>
              </a:rPr>
              <a:t>Условия наложения ареста на имущество</a:t>
            </a:r>
            <a:r>
              <a:rPr lang="ru-RU" b="1" dirty="0" smtClean="0">
                <a:solidFill>
                  <a:srgbClr val="00002A"/>
                </a:solidFill>
                <a:effectLst/>
                <a:latin typeface="Times New Roman" pitchFamily="18" charset="0"/>
                <a:cs typeface="Times New Roman" pitchFamily="18" charset="0"/>
              </a:rPr>
              <a:t>:</a:t>
            </a:r>
          </a:p>
          <a:p>
            <a:pPr marL="0" indent="0" eaLnBrk="1" hangingPunct="1">
              <a:lnSpc>
                <a:spcPct val="70000"/>
              </a:lnSpc>
              <a:buClrTx/>
              <a:buNone/>
            </a:pPr>
            <a:endParaRPr lang="ru-RU" b="1" dirty="0" smtClean="0">
              <a:solidFill>
                <a:srgbClr val="00002A"/>
              </a:solidFill>
              <a:effectLst/>
              <a:latin typeface="Times New Roman" pitchFamily="18" charset="0"/>
              <a:cs typeface="Times New Roman" pitchFamily="18" charset="0"/>
            </a:endParaRPr>
          </a:p>
          <a:p>
            <a:pPr algn="just" eaLnBrk="1" hangingPunct="1">
              <a:lnSpc>
                <a:spcPct val="70000"/>
              </a:lnSpc>
              <a:buClrTx/>
              <a:buFont typeface="Arial" pitchFamily="34" charset="0"/>
              <a:buChar char="•"/>
            </a:pPr>
            <a:r>
              <a:rPr lang="ru-RU" dirty="0" smtClean="0">
                <a:solidFill>
                  <a:srgbClr val="00002A"/>
                </a:solidFill>
                <a:effectLst/>
                <a:latin typeface="Times New Roman" pitchFamily="18" charset="0"/>
                <a:cs typeface="Times New Roman" pitchFamily="18" charset="0"/>
              </a:rPr>
              <a:t>наличие уголовного дела; </a:t>
            </a:r>
          </a:p>
          <a:p>
            <a:pPr algn="just" eaLnBrk="1" hangingPunct="1">
              <a:lnSpc>
                <a:spcPct val="70000"/>
              </a:lnSpc>
              <a:buClrTx/>
              <a:buFont typeface="Arial" pitchFamily="34" charset="0"/>
              <a:buChar char="•"/>
            </a:pPr>
            <a:r>
              <a:rPr lang="ru-RU" dirty="0" smtClean="0">
                <a:solidFill>
                  <a:srgbClr val="00002A"/>
                </a:solidFill>
                <a:effectLst/>
                <a:latin typeface="Times New Roman" pitchFamily="18" charset="0"/>
                <a:cs typeface="Times New Roman" pitchFamily="18" charset="0"/>
              </a:rPr>
              <a:t>соблюдены требования закона о лице, уполномоченном принять такое решение;</a:t>
            </a:r>
          </a:p>
          <a:p>
            <a:pPr algn="just" eaLnBrk="1" hangingPunct="1">
              <a:lnSpc>
                <a:spcPct val="70000"/>
              </a:lnSpc>
              <a:buClrTx/>
              <a:buFont typeface="Arial" pitchFamily="34" charset="0"/>
              <a:buChar char="•"/>
            </a:pPr>
            <a:r>
              <a:rPr lang="ru-RU" dirty="0" smtClean="0">
                <a:solidFill>
                  <a:srgbClr val="00002A"/>
                </a:solidFill>
                <a:effectLst/>
                <a:latin typeface="Times New Roman" pitchFamily="18" charset="0"/>
                <a:cs typeface="Times New Roman" pitchFamily="18" charset="0"/>
              </a:rPr>
              <a:t>установлены подозреваемые, обвиняемые или лица, несущие по закону материальную ответственность за их действия, или иные лица, чье имущество, подлежит аресту; </a:t>
            </a:r>
          </a:p>
          <a:p>
            <a:pPr algn="just" eaLnBrk="1" hangingPunct="1">
              <a:lnSpc>
                <a:spcPct val="70000"/>
              </a:lnSpc>
              <a:buClrTx/>
              <a:buFont typeface="Arial" pitchFamily="34" charset="0"/>
              <a:buChar char="•"/>
            </a:pPr>
            <a:r>
              <a:rPr lang="ru-RU" dirty="0" smtClean="0">
                <a:solidFill>
                  <a:srgbClr val="00002A"/>
                </a:solidFill>
                <a:effectLst/>
                <a:latin typeface="Times New Roman" pitchFamily="18" charset="0"/>
                <a:cs typeface="Times New Roman" pitchFamily="18" charset="0"/>
              </a:rPr>
              <a:t>определена сумма вреда, причиненного уголовно-наказуемым деянием; </a:t>
            </a:r>
          </a:p>
          <a:p>
            <a:pPr algn="just" eaLnBrk="1" hangingPunct="1">
              <a:lnSpc>
                <a:spcPct val="70000"/>
              </a:lnSpc>
              <a:buClrTx/>
              <a:buFont typeface="Arial" pitchFamily="34" charset="0"/>
              <a:buChar char="•"/>
            </a:pPr>
            <a:r>
              <a:rPr lang="ru-RU" dirty="0" smtClean="0">
                <a:solidFill>
                  <a:srgbClr val="00002A"/>
                </a:solidFill>
                <a:effectLst/>
                <a:latin typeface="Times New Roman" pitchFamily="18" charset="0"/>
                <a:cs typeface="Times New Roman" pitchFamily="18" charset="0"/>
              </a:rPr>
              <a:t>вред не возмещен в добровольном порядке.</a:t>
            </a:r>
            <a:r>
              <a:rPr lang="ru-RU" sz="3600" dirty="0" smtClean="0">
                <a:solidFill>
                  <a:srgbClr val="00002A"/>
                </a:solidFill>
                <a:effectLst/>
                <a:latin typeface="Times New Roman" pitchFamily="18" charset="0"/>
                <a:cs typeface="Times New Roman" pitchFamily="18" charset="0"/>
              </a:rPr>
              <a:t> </a:t>
            </a:r>
          </a:p>
        </p:txBody>
      </p:sp>
    </p:spTree>
    <p:extLst>
      <p:ext uri="{BB962C8B-B14F-4D97-AF65-F5344CB8AC3E}">
        <p14:creationId xmlns:p14="http://schemas.microsoft.com/office/powerpoint/2010/main" val="15954348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609600" y="274638"/>
            <a:ext cx="10972800" cy="201612"/>
          </a:xfrm>
        </p:spPr>
        <p:txBody>
          <a:bodyPr/>
          <a:lstStyle/>
          <a:p>
            <a:pPr eaLnBrk="1" hangingPunct="1"/>
            <a:endParaRPr lang="ru-RU" sz="4000" smtClean="0">
              <a:effectLst/>
            </a:endParaRPr>
          </a:p>
        </p:txBody>
      </p:sp>
      <p:sp>
        <p:nvSpPr>
          <p:cNvPr id="68611" name="Rectangle 3"/>
          <p:cNvSpPr>
            <a:spLocks noGrp="1" noChangeArrowheads="1"/>
          </p:cNvSpPr>
          <p:nvPr>
            <p:ph type="body" idx="1"/>
          </p:nvPr>
        </p:nvSpPr>
        <p:spPr>
          <a:xfrm>
            <a:off x="609600" y="836613"/>
            <a:ext cx="10972800" cy="5289550"/>
          </a:xfrm>
          <a:noFill/>
          <a:extLst>
            <a:ext uri="{909E8E84-426E-40DD-AFC4-6F175D3DCCD1}">
              <a14:hiddenFill xmlns:a14="http://schemas.microsoft.com/office/drawing/2010/main">
                <a:solidFill>
                  <a:srgbClr val="FFFFFF"/>
                </a:solidFill>
              </a14:hiddenFill>
            </a:ext>
          </a:extLst>
        </p:spPr>
        <p:txBody>
          <a:bodyPr/>
          <a:lstStyle/>
          <a:p>
            <a:pPr eaLnBrk="1" hangingPunct="1">
              <a:buFont typeface="Wingdings" pitchFamily="2" charset="2"/>
              <a:buNone/>
            </a:pPr>
            <a:r>
              <a:rPr lang="ru-RU" dirty="0" smtClean="0">
                <a:solidFill>
                  <a:srgbClr val="00002A"/>
                </a:solidFill>
                <a:effectLst/>
              </a:rPr>
              <a:t>	</a:t>
            </a:r>
          </a:p>
          <a:p>
            <a:pPr algn="ctr" eaLnBrk="1" hangingPunct="1">
              <a:buFont typeface="Wingdings" pitchFamily="2" charset="2"/>
              <a:buNone/>
            </a:pPr>
            <a:r>
              <a:rPr lang="ru-RU" dirty="0" smtClean="0">
                <a:solidFill>
                  <a:srgbClr val="00002A"/>
                </a:solidFill>
                <a:effectLst/>
              </a:rPr>
              <a:t>	</a:t>
            </a:r>
            <a:r>
              <a:rPr lang="ru-RU" sz="3600" b="1" dirty="0" smtClean="0">
                <a:solidFill>
                  <a:srgbClr val="00002A"/>
                </a:solidFill>
                <a:effectLst/>
                <a:latin typeface="Times New Roman" pitchFamily="18" charset="0"/>
                <a:cs typeface="Times New Roman" pitchFamily="18" charset="0"/>
              </a:rPr>
              <a:t>В соответствии  с  ч. 1 ст. 132 УПК решение о наложении ареста на имущество правомочны принимать орган дознания, следователь, прокурор и суд</a:t>
            </a:r>
            <a:r>
              <a:rPr lang="ru-RU" dirty="0" smtClean="0">
                <a:solidFill>
                  <a:srgbClr val="00002A"/>
                </a:solidFill>
                <a:effectLst/>
                <a:latin typeface="Times New Roman" pitchFamily="18" charset="0"/>
                <a:cs typeface="Times New Roman" pitchFamily="18" charset="0"/>
              </a:rPr>
              <a:t> </a:t>
            </a:r>
          </a:p>
        </p:txBody>
      </p:sp>
    </p:spTree>
    <p:extLst>
      <p:ext uri="{BB962C8B-B14F-4D97-AF65-F5344CB8AC3E}">
        <p14:creationId xmlns:p14="http://schemas.microsoft.com/office/powerpoint/2010/main" val="6199838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609600" y="692153"/>
            <a:ext cx="10972800" cy="5434013"/>
          </a:xfrm>
          <a:noFill/>
          <a:extLst>
            <a:ext uri="{909E8E84-426E-40DD-AFC4-6F175D3DCCD1}">
              <a14:hiddenFill xmlns:a14="http://schemas.microsoft.com/office/drawing/2010/main">
                <a:solidFill>
                  <a:srgbClr val="FFFFFF"/>
                </a:solidFill>
              </a14:hiddenFill>
            </a:ext>
          </a:extLst>
        </p:spPr>
        <p:txBody>
          <a:bodyPr/>
          <a:lstStyle/>
          <a:p>
            <a:pPr eaLnBrk="1" hangingPunct="1">
              <a:buFont typeface="Wingdings" pitchFamily="2" charset="2"/>
              <a:buNone/>
            </a:pPr>
            <a:endParaRPr lang="ru-RU" dirty="0" smtClean="0">
              <a:solidFill>
                <a:srgbClr val="00002A"/>
              </a:solidFill>
              <a:effectLst/>
            </a:endParaRPr>
          </a:p>
          <a:p>
            <a:pPr eaLnBrk="1" hangingPunct="1">
              <a:buFont typeface="Wingdings" pitchFamily="2" charset="2"/>
              <a:buNone/>
            </a:pPr>
            <a:r>
              <a:rPr lang="ru-RU" sz="3600" b="1" dirty="0" smtClean="0">
                <a:solidFill>
                  <a:srgbClr val="00002A"/>
                </a:solidFill>
                <a:effectLst/>
              </a:rPr>
              <a:t>	</a:t>
            </a:r>
            <a:r>
              <a:rPr lang="ru-RU" sz="3600" b="1" dirty="0" smtClean="0">
                <a:solidFill>
                  <a:srgbClr val="00002A"/>
                </a:solidFill>
                <a:effectLst/>
                <a:latin typeface="Times New Roman" pitchFamily="18" charset="0"/>
                <a:cs typeface="Times New Roman" pitchFamily="18" charset="0"/>
              </a:rPr>
              <a:t>В постановлении (определении) необходимо указать дату и место его составления, фабулу дела и мотивы принимаемого решения, фамилию, имя и отчество лица, чье имущество подвергается аресту, адрес, по которому находится имущество.</a:t>
            </a:r>
            <a:r>
              <a:rPr lang="ru-RU" dirty="0" smtClean="0">
                <a:solidFill>
                  <a:srgbClr val="00002A"/>
                </a:solidFill>
                <a:effectLst/>
                <a:latin typeface="Times New Roman" pitchFamily="18" charset="0"/>
                <a:cs typeface="Times New Roman" pitchFamily="18" charset="0"/>
              </a:rPr>
              <a:t> </a:t>
            </a:r>
          </a:p>
        </p:txBody>
      </p:sp>
    </p:spTree>
    <p:extLst>
      <p:ext uri="{BB962C8B-B14F-4D97-AF65-F5344CB8AC3E}">
        <p14:creationId xmlns:p14="http://schemas.microsoft.com/office/powerpoint/2010/main" val="33647379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429252" y="277813"/>
            <a:ext cx="6153149" cy="6580187"/>
          </a:xfrm>
        </p:spPr>
        <p:txBody>
          <a:bodyPr/>
          <a:lstStyle/>
          <a:p>
            <a:pPr>
              <a:defRPr/>
            </a:pPr>
            <a:r>
              <a:rPr lang="ru-RU" sz="3200" b="1" dirty="0" smtClean="0">
                <a:solidFill>
                  <a:srgbClr val="00002A"/>
                </a:solidFill>
                <a:effectLst/>
                <a:latin typeface="Times New Roman" pitchFamily="18" charset="0"/>
                <a:cs typeface="Times New Roman" pitchFamily="18" charset="0"/>
              </a:rPr>
              <a:t>Временное ограничение права на выезд из Республики Беларусь (ст. </a:t>
            </a:r>
            <a:r>
              <a:rPr lang="ru-RU" sz="3200" b="1" dirty="0" smtClean="0">
                <a:solidFill>
                  <a:srgbClr val="00002A"/>
                </a:solidFill>
                <a:effectLst/>
                <a:latin typeface="Times New Roman" pitchFamily="18" charset="0"/>
                <a:cs typeface="Times New Roman" pitchFamily="18" charset="0"/>
              </a:rPr>
              <a:t>132-1 УПК) </a:t>
            </a:r>
            <a:r>
              <a:rPr lang="ru-RU" sz="3200" dirty="0" smtClean="0">
                <a:solidFill>
                  <a:srgbClr val="00002A"/>
                </a:solidFill>
                <a:effectLst/>
                <a:latin typeface="Times New Roman" pitchFamily="18" charset="0"/>
                <a:cs typeface="Times New Roman" pitchFamily="18" charset="0"/>
              </a:rPr>
              <a:t>заключается в запрещении подозреваемому или обвиняемому покидать пределы Республики Беларусь.</a:t>
            </a:r>
            <a:r>
              <a:rPr lang="ru-RU" dirty="0" smtClean="0">
                <a:solidFill>
                  <a:srgbClr val="00002A"/>
                </a:solidFill>
                <a:effectLst/>
                <a:latin typeface="Times New Roman" pitchFamily="18" charset="0"/>
                <a:cs typeface="Times New Roman" pitchFamily="18" charset="0"/>
              </a:rPr>
              <a:t/>
            </a:r>
            <a:br>
              <a:rPr lang="ru-RU" dirty="0" smtClean="0">
                <a:solidFill>
                  <a:srgbClr val="00002A"/>
                </a:solidFill>
                <a:effectLst/>
                <a:latin typeface="Times New Roman" pitchFamily="18" charset="0"/>
                <a:cs typeface="Times New Roman" pitchFamily="18" charset="0"/>
              </a:rPr>
            </a:br>
            <a:endParaRPr lang="ru-RU" dirty="0">
              <a:solidFill>
                <a:srgbClr val="00002A"/>
              </a:solidFill>
              <a:latin typeface="Times New Roman" pitchFamily="18" charset="0"/>
              <a:cs typeface="Times New Roman" pitchFamily="18" charset="0"/>
            </a:endParaRPr>
          </a:p>
        </p:txBody>
      </p:sp>
      <p:pic>
        <p:nvPicPr>
          <p:cNvPr id="70659" name="Содержимое 6" descr="выезд.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357191"/>
            <a:ext cx="5384800" cy="3000375"/>
          </a:xfrm>
        </p:spPr>
      </p:pic>
      <p:pic>
        <p:nvPicPr>
          <p:cNvPr id="70660" name="Содержимое 7" descr="выезд2.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3643313"/>
            <a:ext cx="5384800" cy="2690812"/>
          </a:xfrm>
        </p:spPr>
      </p:pic>
    </p:spTree>
    <p:extLst>
      <p:ext uri="{BB962C8B-B14F-4D97-AF65-F5344CB8AC3E}">
        <p14:creationId xmlns:p14="http://schemas.microsoft.com/office/powerpoint/2010/main" val="4010986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a:lstStyle/>
          <a:p>
            <a:pPr eaLnBrk="1" hangingPunct="1">
              <a:defRPr/>
            </a:pPr>
            <a:r>
              <a:rPr lang="ru-RU" sz="3200" dirty="0" smtClean="0">
                <a:solidFill>
                  <a:srgbClr val="00002A"/>
                </a:solidFill>
                <a:latin typeface="Times New Roman" pitchFamily="18" charset="0"/>
                <a:cs typeface="Times New Roman" pitchFamily="18" charset="0"/>
              </a:rPr>
              <a:t/>
            </a:r>
            <a:br>
              <a:rPr lang="ru-RU" sz="3200" dirty="0" smtClean="0">
                <a:solidFill>
                  <a:srgbClr val="00002A"/>
                </a:solidFill>
                <a:latin typeface="Times New Roman" pitchFamily="18" charset="0"/>
                <a:cs typeface="Times New Roman" pitchFamily="18" charset="0"/>
              </a:rPr>
            </a:br>
            <a:r>
              <a:rPr lang="ru-RU" sz="3200" b="1" dirty="0" smtClean="0">
                <a:solidFill>
                  <a:srgbClr val="00002A"/>
                </a:solidFill>
                <a:effectLst/>
                <a:latin typeface="Times New Roman" pitchFamily="18" charset="0"/>
                <a:cs typeface="Times New Roman" pitchFamily="18" charset="0"/>
              </a:rPr>
              <a:t>Классификация мер процессуального </a:t>
            </a:r>
            <a:r>
              <a:rPr lang="ru-RU" sz="3200" b="1" dirty="0" smtClean="0">
                <a:solidFill>
                  <a:srgbClr val="00002A"/>
                </a:solidFill>
                <a:effectLst/>
                <a:latin typeface="Times New Roman" pitchFamily="18" charset="0"/>
                <a:cs typeface="Times New Roman" pitchFamily="18" charset="0"/>
              </a:rPr>
              <a:t>принуждения</a:t>
            </a:r>
            <a:br>
              <a:rPr lang="ru-RU" sz="3200" b="1" dirty="0" smtClean="0">
                <a:solidFill>
                  <a:srgbClr val="00002A"/>
                </a:solidFill>
                <a:effectLst/>
                <a:latin typeface="Times New Roman" pitchFamily="18" charset="0"/>
                <a:cs typeface="Times New Roman" pitchFamily="18" charset="0"/>
              </a:rPr>
            </a:br>
            <a:r>
              <a:rPr lang="ru-RU" sz="3200" b="1" dirty="0" smtClean="0">
                <a:solidFill>
                  <a:srgbClr val="00002A"/>
                </a:solidFill>
                <a:effectLst/>
                <a:latin typeface="Times New Roman" pitchFamily="18" charset="0"/>
                <a:cs typeface="Times New Roman" pitchFamily="18" charset="0"/>
              </a:rPr>
              <a:t> </a:t>
            </a:r>
            <a:r>
              <a:rPr lang="ru-RU" sz="3200" b="1" dirty="0" smtClean="0">
                <a:solidFill>
                  <a:srgbClr val="00002A"/>
                </a:solidFill>
                <a:effectLst/>
                <a:latin typeface="Times New Roman" pitchFamily="18" charset="0"/>
                <a:cs typeface="Times New Roman" pitchFamily="18" charset="0"/>
              </a:rPr>
              <a:t>(по целевому признаку)</a:t>
            </a:r>
          </a:p>
        </p:txBody>
      </p:sp>
      <p:sp>
        <p:nvSpPr>
          <p:cNvPr id="530435" name="Rectangle 3"/>
          <p:cNvSpPr>
            <a:spLocks noGrp="1" noChangeArrowheads="1"/>
          </p:cNvSpPr>
          <p:nvPr>
            <p:ph type="body" idx="1"/>
          </p:nvPr>
        </p:nvSpPr>
        <p:spPr>
          <a:xfrm>
            <a:off x="928048" y="1600200"/>
            <a:ext cx="10399594" cy="5257800"/>
          </a:xfrm>
        </p:spPr>
        <p:txBody>
          <a:bodyPr/>
          <a:lstStyle/>
          <a:p>
            <a:pPr marL="609600" indent="-609600" eaLnBrk="1" hangingPunct="1">
              <a:lnSpc>
                <a:spcPct val="90000"/>
              </a:lnSpc>
              <a:buClrTx/>
              <a:buFont typeface="Wingdings" pitchFamily="2" charset="2"/>
              <a:buAutoNum type="arabicPeriod"/>
              <a:defRPr/>
            </a:pPr>
            <a:endParaRPr lang="ru-RU" sz="2800" b="1" dirty="0" smtClean="0">
              <a:solidFill>
                <a:srgbClr val="00002A"/>
              </a:solidFill>
              <a:latin typeface="Times New Roman" pitchFamily="18" charset="0"/>
              <a:cs typeface="Times New Roman" pitchFamily="18" charset="0"/>
            </a:endParaRPr>
          </a:p>
          <a:p>
            <a:pPr marL="609600" indent="-609600" algn="just" eaLnBrk="1" hangingPunct="1">
              <a:lnSpc>
                <a:spcPct val="90000"/>
              </a:lnSpc>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Направленные на предупреждение и пресечение преступлений (задержание, все меры пресечения, временное отстранение от должности)</a:t>
            </a:r>
          </a:p>
          <a:p>
            <a:pPr marL="609600" indent="-609600" algn="just" eaLnBrk="1" hangingPunct="1">
              <a:lnSpc>
                <a:spcPct val="90000"/>
              </a:lnSpc>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Направленные на обеспечение порядка предварительного расследования и судебного разбирательства (привод, удаление из зала судебного заседания)</a:t>
            </a:r>
          </a:p>
          <a:p>
            <a:pPr marL="609600" indent="-609600" algn="just" eaLnBrk="1" hangingPunct="1">
              <a:lnSpc>
                <a:spcPct val="90000"/>
              </a:lnSpc>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Направленные на обеспечение надлежащего исполнения приговора (наложение ареста на имущество)</a:t>
            </a:r>
          </a:p>
        </p:txBody>
      </p:sp>
    </p:spTree>
    <p:extLst>
      <p:ext uri="{BB962C8B-B14F-4D97-AF65-F5344CB8AC3E}">
        <p14:creationId xmlns:p14="http://schemas.microsoft.com/office/powerpoint/2010/main" val="2664186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000753" y="0"/>
            <a:ext cx="6191249" cy="6858000"/>
          </a:xfrm>
        </p:spPr>
        <p:txBody>
          <a:bodyPr/>
          <a:lstStyle/>
          <a:p>
            <a:pPr algn="just" eaLnBrk="1" hangingPunct="1">
              <a:defRPr/>
            </a:pPr>
            <a:r>
              <a:rPr lang="ru-RU" sz="3600" b="1" dirty="0" smtClean="0">
                <a:solidFill>
                  <a:srgbClr val="00002A"/>
                </a:solidFill>
                <a:effectLst/>
                <a:latin typeface="Times New Roman" pitchFamily="18" charset="0"/>
                <a:cs typeface="Times New Roman" pitchFamily="18" charset="0"/>
              </a:rPr>
              <a:t>Задержание — </a:t>
            </a:r>
            <a:br>
              <a:rPr lang="ru-RU" sz="3600" b="1" dirty="0" smtClean="0">
                <a:solidFill>
                  <a:srgbClr val="00002A"/>
                </a:solidFill>
                <a:effectLst/>
                <a:latin typeface="Times New Roman" pitchFamily="18" charset="0"/>
                <a:cs typeface="Times New Roman" pitchFamily="18" charset="0"/>
              </a:rPr>
            </a:br>
            <a:r>
              <a:rPr lang="ru-RU" sz="2400" b="1" dirty="0" smtClean="0">
                <a:solidFill>
                  <a:srgbClr val="00002A"/>
                </a:solidFill>
                <a:effectLst/>
                <a:latin typeface="Times New Roman" pitchFamily="18" charset="0"/>
                <a:cs typeface="Times New Roman" pitchFamily="18" charset="0"/>
              </a:rPr>
              <a:t/>
            </a:r>
            <a:br>
              <a:rPr lang="ru-RU" sz="2400" b="1" dirty="0" smtClean="0">
                <a:solidFill>
                  <a:srgbClr val="00002A"/>
                </a:solidFill>
                <a:effectLst/>
                <a:latin typeface="Times New Roman" pitchFamily="18" charset="0"/>
                <a:cs typeface="Times New Roman" pitchFamily="18" charset="0"/>
              </a:rPr>
            </a:br>
            <a:r>
              <a:rPr lang="ru-RU" sz="2400" dirty="0" smtClean="0">
                <a:solidFill>
                  <a:srgbClr val="00002A"/>
                </a:solidFill>
                <a:effectLst/>
                <a:latin typeface="Times New Roman" pitchFamily="18" charset="0"/>
                <a:cs typeface="Times New Roman" pitchFamily="18" charset="0"/>
              </a:rPr>
              <a:t>это мера процессуального принуждения, применяемая при наличии указанных в уголовно-процессуальном законе условий и оснований и заключающаяся в фактическом задержании лица, доставлении его в орган уголовного преследования и кратковременном содержании под стражей в местах и условиях, определенных законом.</a:t>
            </a:r>
            <a:r>
              <a:rPr lang="be-BY" sz="1600" dirty="0" smtClean="0">
                <a:solidFill>
                  <a:srgbClr val="00002A"/>
                </a:solidFill>
                <a:effectLst/>
                <a:latin typeface="Times New Roman" pitchFamily="18" charset="0"/>
                <a:cs typeface="Times New Roman" pitchFamily="18" charset="0"/>
              </a:rPr>
              <a:t/>
            </a:r>
            <a:br>
              <a:rPr lang="be-BY" sz="1600" dirty="0" smtClean="0">
                <a:solidFill>
                  <a:srgbClr val="00002A"/>
                </a:solidFill>
                <a:effectLst/>
                <a:latin typeface="Times New Roman" pitchFamily="18" charset="0"/>
                <a:cs typeface="Times New Roman" pitchFamily="18" charset="0"/>
              </a:rPr>
            </a:br>
            <a:endParaRPr lang="ru-RU" sz="1600" dirty="0" smtClean="0">
              <a:solidFill>
                <a:srgbClr val="00002A"/>
              </a:solidFill>
              <a:latin typeface="Times New Roman" pitchFamily="18" charset="0"/>
              <a:cs typeface="Times New Roman" pitchFamily="18" charset="0"/>
            </a:endParaRPr>
          </a:p>
        </p:txBody>
      </p:sp>
      <p:pic>
        <p:nvPicPr>
          <p:cNvPr id="21507" name="Содержимое 3" descr="задержание.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 y="3"/>
            <a:ext cx="5905500" cy="3032125"/>
          </a:xfrm>
        </p:spPr>
      </p:pic>
      <p:pic>
        <p:nvPicPr>
          <p:cNvPr id="21508" name="Picture 5" descr="F:\Уголовныйт процесс\ТЕМА 7\задерж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06766"/>
            <a:ext cx="5905500"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741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xfrm>
            <a:off x="0" y="3"/>
            <a:ext cx="12192000" cy="1000125"/>
          </a:xfrm>
        </p:spPr>
        <p:txBody>
          <a:bodyPr/>
          <a:lstStyle/>
          <a:p>
            <a:pPr eaLnBrk="1" hangingPunct="1">
              <a:defRPr/>
            </a:pPr>
            <a:r>
              <a:rPr lang="ru-RU" sz="3600" b="1" dirty="0" smtClean="0">
                <a:solidFill>
                  <a:srgbClr val="00002A"/>
                </a:solidFill>
                <a:latin typeface="Times New Roman" pitchFamily="18" charset="0"/>
                <a:cs typeface="Times New Roman" pitchFamily="18" charset="0"/>
              </a:rPr>
              <a:t/>
            </a:r>
            <a:br>
              <a:rPr lang="ru-RU" sz="3600" b="1" dirty="0" smtClean="0">
                <a:solidFill>
                  <a:srgbClr val="00002A"/>
                </a:solidFill>
                <a:latin typeface="Times New Roman" pitchFamily="18" charset="0"/>
                <a:cs typeface="Times New Roman" pitchFamily="18" charset="0"/>
              </a:rPr>
            </a:br>
            <a:r>
              <a:rPr lang="ru-RU" sz="3600" b="1" dirty="0" smtClean="0">
                <a:solidFill>
                  <a:srgbClr val="00002A"/>
                </a:solidFill>
                <a:latin typeface="Times New Roman" pitchFamily="18" charset="0"/>
                <a:cs typeface="Times New Roman" pitchFamily="18" charset="0"/>
              </a:rPr>
              <a:t>Цели задержания:</a:t>
            </a:r>
          </a:p>
        </p:txBody>
      </p:sp>
      <p:sp>
        <p:nvSpPr>
          <p:cNvPr id="531459" name="Rectangle 3"/>
          <p:cNvSpPr>
            <a:spLocks noGrp="1" noChangeArrowheads="1"/>
          </p:cNvSpPr>
          <p:nvPr>
            <p:ph type="body" idx="1"/>
          </p:nvPr>
        </p:nvSpPr>
        <p:spPr>
          <a:xfrm>
            <a:off x="655092" y="1125538"/>
            <a:ext cx="10931857" cy="5732462"/>
          </a:xfrm>
        </p:spPr>
        <p:txBody>
          <a:bodyPr/>
          <a:lstStyle/>
          <a:p>
            <a:pPr marL="609600" indent="-609600" eaLnBrk="1" hangingPunct="1">
              <a:lnSpc>
                <a:spcPct val="90000"/>
              </a:lnSpc>
              <a:buClrTx/>
              <a:buFont typeface="Wingdings" pitchFamily="2" charset="2"/>
              <a:buAutoNum type="arabicPeriod"/>
              <a:defRPr/>
            </a:pPr>
            <a:endParaRPr lang="ru-RU" sz="2800" b="1" dirty="0" smtClean="0">
              <a:solidFill>
                <a:srgbClr val="00002A"/>
              </a:solidFill>
            </a:endParaRPr>
          </a:p>
          <a:p>
            <a:pPr marL="609600" indent="-609600" algn="just" eaLnBrk="1" hangingPunct="1">
              <a:lnSpc>
                <a:spcPct val="90000"/>
              </a:lnSpc>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Предотвращение готовящегося или пресечение совершаемого преступления;</a:t>
            </a:r>
          </a:p>
          <a:p>
            <a:pPr marL="609600" indent="-609600" algn="just" eaLnBrk="1" hangingPunct="1">
              <a:lnSpc>
                <a:spcPct val="90000"/>
              </a:lnSpc>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Исключение совершения нового преступления;</a:t>
            </a:r>
          </a:p>
          <a:p>
            <a:pPr marL="609600" indent="-609600" algn="just" eaLnBrk="1" hangingPunct="1">
              <a:lnSpc>
                <a:spcPct val="90000"/>
              </a:lnSpc>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Обеспечение участия подозреваемого, обвиняемого или осужденного в уголовном процессе путем кратковременного лишения свободы;</a:t>
            </a:r>
          </a:p>
          <a:p>
            <a:pPr marL="609600" indent="-609600" algn="just" eaLnBrk="1" hangingPunct="1">
              <a:lnSpc>
                <a:spcPct val="90000"/>
              </a:lnSpc>
              <a:buClrTx/>
              <a:buFont typeface="Wingdings" pitchFamily="2" charset="2"/>
              <a:buAutoNum type="arabicPeriod"/>
              <a:defRPr/>
            </a:pPr>
            <a:r>
              <a:rPr lang="ru-RU" sz="2800" dirty="0" smtClean="0">
                <a:solidFill>
                  <a:srgbClr val="00002A"/>
                </a:solidFill>
                <a:effectLst/>
                <a:latin typeface="Times New Roman" pitchFamily="18" charset="0"/>
                <a:cs typeface="Times New Roman" pitchFamily="18" charset="0"/>
              </a:rPr>
              <a:t>Решение вопроса о применении к лицу меры пресечения в виде заключения под стражу, привлечению его в качестве обвиняемого</a:t>
            </a:r>
            <a:r>
              <a:rPr lang="ru-RU" sz="2800" b="1" dirty="0" smtClean="0">
                <a:solidFill>
                  <a:srgbClr val="00002A"/>
                </a:solidFill>
                <a:latin typeface="Times New Roman" pitchFamily="18" charset="0"/>
                <a:cs typeface="Times New Roman" pitchFamily="18" charset="0"/>
              </a:rPr>
              <a:t>.</a:t>
            </a:r>
          </a:p>
        </p:txBody>
      </p:sp>
    </p:spTree>
    <p:extLst>
      <p:ext uri="{BB962C8B-B14F-4D97-AF65-F5344CB8AC3E}">
        <p14:creationId xmlns:p14="http://schemas.microsoft.com/office/powerpoint/2010/main" val="968769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p:txBody>
          <a:bodyPr/>
          <a:lstStyle/>
          <a:p>
            <a:pPr eaLnBrk="1" hangingPunct="1">
              <a:defRPr/>
            </a:pPr>
            <a:r>
              <a:rPr lang="en-US" sz="4000" smtClean="0"/>
              <a:t/>
            </a:r>
            <a:br>
              <a:rPr lang="en-US" sz="4000" smtClean="0"/>
            </a:br>
            <a:endParaRPr lang="ru-RU" sz="4000" smtClean="0"/>
          </a:p>
        </p:txBody>
      </p:sp>
      <p:sp>
        <p:nvSpPr>
          <p:cNvPr id="534531" name="Rectangle 3"/>
          <p:cNvSpPr>
            <a:spLocks noGrp="1" noChangeArrowheads="1"/>
          </p:cNvSpPr>
          <p:nvPr>
            <p:ph type="body" idx="1"/>
          </p:nvPr>
        </p:nvSpPr>
        <p:spPr>
          <a:xfrm>
            <a:off x="600500" y="0"/>
            <a:ext cx="11000097" cy="6858000"/>
          </a:xfrm>
        </p:spPr>
        <p:txBody>
          <a:bodyPr/>
          <a:lstStyle/>
          <a:p>
            <a:pPr eaLnBrk="1" hangingPunct="1">
              <a:buFont typeface="Wingdings" pitchFamily="2" charset="2"/>
              <a:buNone/>
              <a:defRPr/>
            </a:pPr>
            <a:endParaRPr lang="ru-RU" b="1" dirty="0" smtClean="0"/>
          </a:p>
          <a:p>
            <a:pPr eaLnBrk="1" hangingPunct="1">
              <a:buFont typeface="Wingdings" pitchFamily="2" charset="2"/>
              <a:buNone/>
              <a:defRPr/>
            </a:pPr>
            <a:endParaRPr lang="ru-RU" b="1" dirty="0" smtClean="0">
              <a:solidFill>
                <a:srgbClr val="00002A"/>
              </a:solidFill>
              <a:latin typeface="Times New Roman" pitchFamily="18" charset="0"/>
              <a:cs typeface="Times New Roman" pitchFamily="18" charset="0"/>
            </a:endParaRPr>
          </a:p>
          <a:p>
            <a:pPr algn="just" eaLnBrk="1" hangingPunct="1">
              <a:buFont typeface="Wingdings" pitchFamily="2" charset="2"/>
              <a:buNone/>
              <a:defRPr/>
            </a:pPr>
            <a:r>
              <a:rPr lang="ru-RU" b="1" dirty="0" smtClean="0">
                <a:solidFill>
                  <a:srgbClr val="00002A"/>
                </a:solidFill>
                <a:latin typeface="Times New Roman" pitchFamily="18" charset="0"/>
                <a:cs typeface="Times New Roman" pitchFamily="18" charset="0"/>
              </a:rPr>
              <a:t>В качестве мотива задержания </a:t>
            </a:r>
            <a:r>
              <a:rPr lang="ru-RU" dirty="0" smtClean="0">
                <a:solidFill>
                  <a:srgbClr val="00002A"/>
                </a:solidFill>
                <a:effectLst/>
                <a:latin typeface="Times New Roman" pitchFamily="18" charset="0"/>
                <a:cs typeface="Times New Roman" pitchFamily="18" charset="0"/>
              </a:rPr>
              <a:t>выступает веское опасение в том, что подозреваемый, оставаясь на свободе:</a:t>
            </a:r>
          </a:p>
          <a:p>
            <a:pPr algn="just" eaLnBrk="1" hangingPunct="1">
              <a:buFont typeface="Wingdings" pitchFamily="2" charset="2"/>
              <a:buNone/>
              <a:defRPr/>
            </a:pPr>
            <a:endParaRPr lang="ru-RU" dirty="0" smtClean="0">
              <a:solidFill>
                <a:srgbClr val="00002A"/>
              </a:solidFill>
              <a:effectLst/>
              <a:latin typeface="Times New Roman" pitchFamily="18" charset="0"/>
              <a:cs typeface="Times New Roman" pitchFamily="18" charset="0"/>
            </a:endParaRPr>
          </a:p>
          <a:p>
            <a:pPr algn="just" eaLnBrk="1" hangingPunct="1">
              <a:buFont typeface="Wingdings" pitchFamily="2" charset="2"/>
              <a:buNone/>
              <a:defRPr/>
            </a:pPr>
            <a:r>
              <a:rPr lang="ru-RU" dirty="0" smtClean="0">
                <a:solidFill>
                  <a:srgbClr val="00002A"/>
                </a:solidFill>
                <a:effectLst/>
                <a:latin typeface="Times New Roman" pitchFamily="18" charset="0"/>
                <a:cs typeface="Times New Roman" pitchFamily="18" charset="0"/>
              </a:rPr>
              <a:t>а) будет мешать установлению истины по делу;</a:t>
            </a:r>
          </a:p>
          <a:p>
            <a:pPr algn="just" eaLnBrk="1" hangingPunct="1">
              <a:buFont typeface="Wingdings" pitchFamily="2" charset="2"/>
              <a:buNone/>
              <a:defRPr/>
            </a:pPr>
            <a:r>
              <a:rPr lang="ru-RU" dirty="0" smtClean="0">
                <a:solidFill>
                  <a:srgbClr val="00002A"/>
                </a:solidFill>
                <a:effectLst/>
                <a:latin typeface="Times New Roman" pitchFamily="18" charset="0"/>
                <a:cs typeface="Times New Roman" pitchFamily="18" charset="0"/>
              </a:rPr>
              <a:t>б) может скрыться;</a:t>
            </a:r>
          </a:p>
          <a:p>
            <a:pPr algn="just" eaLnBrk="1" hangingPunct="1">
              <a:buFont typeface="Wingdings" pitchFamily="2" charset="2"/>
              <a:buNone/>
              <a:defRPr/>
            </a:pPr>
            <a:r>
              <a:rPr lang="ru-RU" dirty="0" smtClean="0">
                <a:solidFill>
                  <a:srgbClr val="00002A"/>
                </a:solidFill>
                <a:effectLst/>
                <a:latin typeface="Times New Roman" pitchFamily="18" charset="0"/>
                <a:cs typeface="Times New Roman" pitchFamily="18" charset="0"/>
              </a:rPr>
              <a:t>в) совершить новое преступление.</a:t>
            </a:r>
          </a:p>
        </p:txBody>
      </p:sp>
    </p:spTree>
    <p:extLst>
      <p:ext uri="{BB962C8B-B14F-4D97-AF65-F5344CB8AC3E}">
        <p14:creationId xmlns:p14="http://schemas.microsoft.com/office/powerpoint/2010/main" val="1965543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Лучи">
  <a:themeElements>
    <a:clrScheme name="Лучи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Луч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Лучи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Лучи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Лучи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Лучи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Лучи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Лучи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Лучи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Лучи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Лучи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1936</Words>
  <Application>Microsoft Office PowerPoint</Application>
  <PresentationFormat>Произвольный</PresentationFormat>
  <Paragraphs>255</Paragraphs>
  <Slides>53</Slides>
  <Notes>1</Notes>
  <HiddenSlides>0</HiddenSlides>
  <MMClips>0</MMClips>
  <ScaleCrop>false</ScaleCrop>
  <HeadingPairs>
    <vt:vector size="4" baseType="variant">
      <vt:variant>
        <vt:lpstr>Тема</vt:lpstr>
      </vt:variant>
      <vt:variant>
        <vt:i4>2</vt:i4>
      </vt:variant>
      <vt:variant>
        <vt:lpstr>Заголовки слайдов</vt:lpstr>
      </vt:variant>
      <vt:variant>
        <vt:i4>53</vt:i4>
      </vt:variant>
    </vt:vector>
  </HeadingPairs>
  <TitlesOfParts>
    <vt:vector size="55" baseType="lpstr">
      <vt:lpstr>Тема Office</vt:lpstr>
      <vt:lpstr>Лучи</vt:lpstr>
      <vt:lpstr>Презентация PowerPoint</vt:lpstr>
      <vt:lpstr>Презентация PowerPoint</vt:lpstr>
      <vt:lpstr>Презентация PowerPoint</vt:lpstr>
      <vt:lpstr>Презентация PowerPoint</vt:lpstr>
      <vt:lpstr>Презентация PowerPoint</vt:lpstr>
      <vt:lpstr> Классификация мер процессуального принуждения  (по целевому признаку)</vt:lpstr>
      <vt:lpstr>Задержание —   это мера процессуального принуждения, применяемая при наличии указанных в уголовно-процессуальном законе условий и оснований и заключающаяся в фактическом задержании лица, доставлении его в орган уголовного преследования и кратковременном содержании под стражей в местах и условиях, определенных законом. </vt:lpstr>
      <vt:lpstr> Цели задержания:</vt:lpstr>
      <vt:lpstr> </vt:lpstr>
      <vt:lpstr>Презентация PowerPoint</vt:lpstr>
      <vt:lpstr>Презентация PowerPoint</vt:lpstr>
      <vt:lpstr>Основания задержания (ст.108 УПК)</vt:lpstr>
      <vt:lpstr>Презентация PowerPoint</vt:lpstr>
      <vt:lpstr>Процессуальный порядок задержания</vt:lpstr>
      <vt:lpstr>Презентация PowerPoint</vt:lpstr>
      <vt:lpstr>Сроки задержания в порядке ст. 108 УПК</vt:lpstr>
      <vt:lpstr>Основания освобождения задержанного (ст. 114 УПК)</vt:lpstr>
      <vt:lpstr>Меры пресечения    это принудительные меры, применяемые к подозреваемому или обвиняемому для предотвращения совершения им общественно опасных деяний, предусмотренных уголовным законом, или действий, препятствующих производству по уголовному делу, а также для обеспечения приговора.</vt:lpstr>
      <vt:lpstr> Цели применения  мер пресечения:</vt:lpstr>
      <vt:lpstr>Презентация PowerPoint</vt:lpstr>
      <vt:lpstr> Виды мер пресечения (ч.2 ст. 116 УПК):</vt:lpstr>
      <vt:lpstr> Основания применения мер пресечения (ст. 117 УПК)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Передача лица, на которое распространяется статус военнослужащего, под наблюдение командования воинской части (ст. 122 УПК)</vt:lpstr>
      <vt:lpstr>Отдача несовершеннолетнего под присмотр (ст. 123 УПК)</vt:lpstr>
      <vt:lpstr>Запрет определенных действий (ст. 123 УПК)</vt:lpstr>
      <vt:lpstr>Залог (ст. 124 УПК) это мера пресечения, которая заключается во внесении самим подозреваемым или обвиняемым либо другим физическим лицом в республиканский бюджет денежных средств для обеспечения явки подозреваемого, обвиняемого по вызову органа уголовного преследования и суда. </vt:lpstr>
      <vt:lpstr>Домашний арест (ст. 125 УПК) — это изоляция подозреваемого или обвиняемого от общества без содержания его под стражей, но с применением правоограничений, определенных прокурором или его заместителем. </vt:lpstr>
      <vt:lpstr>Заключение под стражу (ст. 126 УПК) —   это лишение свободы обвиняемого или подозреваемого, путем помещения их в места содержания под стражей на период производства по уголовному делу в связи с имеющимися законными основаниями и в целях обеспечения надлежащего поведения этих лиц и исполнения приговора. </vt:lpstr>
      <vt:lpstr>Презентация PowerPoint</vt:lpstr>
      <vt:lpstr> Условия применения заключения под стражу  (ч.1 ст. 126 УПК)</vt:lpstr>
      <vt:lpstr> Процессуальный порядок заключения под стражу (ст.ст.119 и 126 УПК)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Наложение ареста на имущество (ст. 132 УПК) заключается в объявлении собственнику или владельцу запрета на распоряжение, а в необходимых случаях и пользование этим имуществом либо в изъятии имущества и передаче его на хранение.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Временное ограничение права на выезд из Республики Беларусь (ст. 132-1 УПК) заключается в запрещении подозреваемому или обвиняемому покидать пределы Республики Беларусь.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Сташкевич</dc:creator>
  <cp:lastModifiedBy>Левченкова А.Ю.</cp:lastModifiedBy>
  <cp:revision>23</cp:revision>
  <dcterms:created xsi:type="dcterms:W3CDTF">2022-12-16T07:17:24Z</dcterms:created>
  <dcterms:modified xsi:type="dcterms:W3CDTF">2023-09-12T17:15:26Z</dcterms:modified>
</cp:coreProperties>
</file>