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699" r:id="rId5"/>
    <p:sldMasterId id="2147483712" r:id="rId6"/>
    <p:sldMasterId id="2147483725" r:id="rId7"/>
  </p:sldMasterIdLst>
  <p:sldIdLst>
    <p:sldId id="257" r:id="rId8"/>
    <p:sldId id="259" r:id="rId9"/>
    <p:sldId id="260" r:id="rId10"/>
    <p:sldId id="282" r:id="rId11"/>
    <p:sldId id="261" r:id="rId12"/>
    <p:sldId id="283" r:id="rId13"/>
    <p:sldId id="284" r:id="rId14"/>
    <p:sldId id="285" r:id="rId15"/>
    <p:sldId id="286" r:id="rId16"/>
    <p:sldId id="287" r:id="rId17"/>
    <p:sldId id="332" r:id="rId18"/>
    <p:sldId id="333" r:id="rId19"/>
    <p:sldId id="324" r:id="rId20"/>
    <p:sldId id="325" r:id="rId21"/>
    <p:sldId id="326" r:id="rId22"/>
    <p:sldId id="327" r:id="rId23"/>
    <p:sldId id="338" r:id="rId24"/>
    <p:sldId id="328" r:id="rId25"/>
    <p:sldId id="329" r:id="rId26"/>
    <p:sldId id="330" r:id="rId27"/>
    <p:sldId id="331" r:id="rId28"/>
    <p:sldId id="334" r:id="rId29"/>
    <p:sldId id="335" r:id="rId30"/>
    <p:sldId id="336" r:id="rId31"/>
    <p:sldId id="337" r:id="rId32"/>
    <p:sldId id="339" r:id="rId33"/>
    <p:sldId id="340" r:id="rId34"/>
    <p:sldId id="288" r:id="rId35"/>
    <p:sldId id="289" r:id="rId36"/>
    <p:sldId id="323" r:id="rId37"/>
    <p:sldId id="341" r:id="rId38"/>
    <p:sldId id="342" r:id="rId39"/>
    <p:sldId id="343" r:id="rId40"/>
    <p:sldId id="344" r:id="rId41"/>
    <p:sldId id="290" r:id="rId42"/>
    <p:sldId id="291" r:id="rId43"/>
    <p:sldId id="297" r:id="rId44"/>
    <p:sldId id="302" r:id="rId45"/>
    <p:sldId id="303" r:id="rId46"/>
    <p:sldId id="304" r:id="rId47"/>
    <p:sldId id="305" r:id="rId48"/>
    <p:sldId id="306" r:id="rId49"/>
    <p:sldId id="307" r:id="rId50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-402" y="-8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E4240C-CC95-4C2F-A97A-6FA2B12A9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A1C772C1-4678-4CFB-A74B-B2638BE83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EF707CE-0AB0-44B8-969D-7125DBAD7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12.09.2023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B9C34BB-3D01-4E25-A4F2-E80D1A0E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3FD3A2D-DC28-4C07-A937-55D5676B9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65817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7773597-1F32-4698-9BDE-8E631F7A2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1F472DA1-11B8-4739-8E24-E2F0F8162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9BD0A6A-39E8-49C2-AFF4-C7AFF64E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12.09.2023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D5E0812-8B5D-4670-854B-38BF050FF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09AD31C-2096-4F6F-B4F3-FB90865C1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60729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E9976321-285C-4582-9891-31AB5CD529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A6E10EEE-F370-4BED-B541-03B70B10A1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6BA45FB-8304-490A-B959-395281CCE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12.09.2023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65406C7-4F9A-4609-A7DE-74D0158BA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0CD2DD6-53DC-4FF2-A92F-9697BB3A4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20175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1" y="31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941 h 1906"/>
                <a:gd name="T4" fmla="*/ 5921 w 5740"/>
                <a:gd name="T5" fmla="*/ 941 h 1906"/>
                <a:gd name="T6" fmla="*/ 5921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49460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5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be-BY" altLang="ru-RU" noProof="0" smtClean="0"/>
              <a:t>Образец заголовка</a:t>
            </a:r>
          </a:p>
        </p:txBody>
      </p:sp>
      <p:sp>
        <p:nvSpPr>
          <p:cNvPr id="49460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be-BY" altLang="ru-RU" noProof="0" smtClean="0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D809A-004E-4E00-A5A3-CD261344B019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60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B6C0B-D704-47EA-8D9F-BCB2794F85D6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150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3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ACEBA-4F91-48E4-B0B4-0794ADA920BF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373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17499-E578-4964-8D06-F7824E3E4585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122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8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8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67A7B-8BDB-4647-A2E2-C2E2974B570D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073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787DD-D009-45A5-817B-9F83FD991EF6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6096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3A285-F9A2-453B-80F5-F0811C0B170E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7837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8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ED27B-F312-484B-99CC-58D62ECE1D4E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834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729593-A4E1-4D75-BC7F-54CB5BC8E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39F4842-5152-44E6-8054-9982A1C17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19D1E2E-16C2-42B2-8EAB-66A45B17B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12.09.2023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A73875D-CFAE-4977-A36B-0A3ED8350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F49FECA-C5CE-48F7-A602-3D7114F1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613904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B1FB3-4F41-4633-ABED-D0235746351C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0401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BACFF-A047-4C95-879F-C82A3F6751C8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6104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6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6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A3079-5DB2-4E74-A062-607C4C6A6261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3659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hart" preserve="1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6E0B9-E5AA-4BC8-ADAA-D18FA175BC0D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1626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9" y="29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941 h 1906"/>
                <a:gd name="T4" fmla="*/ 5921 w 5740"/>
                <a:gd name="T5" fmla="*/ 941 h 1906"/>
                <a:gd name="T6" fmla="*/ 5921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49460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54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be-BY" altLang="ru-RU" noProof="0" smtClean="0"/>
              <a:t>Образец заголовка</a:t>
            </a:r>
          </a:p>
        </p:txBody>
      </p:sp>
      <p:sp>
        <p:nvSpPr>
          <p:cNvPr id="49460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be-BY" altLang="ru-RU" noProof="0" smtClean="0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D809A-004E-4E00-A5A3-CD261344B019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715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B6C0B-D704-47EA-8D9F-BCB2794F85D6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7595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2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ACEBA-4F91-48E4-B0B4-0794ADA920BF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5092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17499-E578-4964-8D06-F7824E3E4585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7982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8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8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67A7B-8BDB-4647-A2E2-C2E2974B570D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7963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787DD-D009-45A5-817B-9F83FD991EF6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821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2C5DAC4-711D-4B58-B188-C5D0D1095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7531BE9-4B75-4A38-A0E5-CF0553FE00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3AF353F-B806-4CC6-A5EA-433F171B5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12.09.2023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7047749-AEAE-48F5-AD82-22CAF9C22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296AF2C-0E3C-42C8-A969-F167C754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954240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3A285-F9A2-453B-80F5-F0811C0B170E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1285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7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ED27B-F312-484B-99CC-58D62ECE1D4E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4434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B1FB3-4F41-4633-ABED-D0235746351C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7490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BACFF-A047-4C95-879F-C82A3F6751C8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9431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67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67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A3079-5DB2-4E74-A062-607C4C6A6261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0930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hart" preserve="1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6E0B9-E5AA-4BC8-ADAA-D18FA175BC0D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140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7" y="25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941 h 1906"/>
                <a:gd name="T4" fmla="*/ 5921 w 5740"/>
                <a:gd name="T5" fmla="*/ 941 h 1906"/>
                <a:gd name="T6" fmla="*/ 5921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49460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50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be-BY" altLang="ru-RU" noProof="0" smtClean="0"/>
              <a:t>Образец заголовка</a:t>
            </a:r>
          </a:p>
        </p:txBody>
      </p:sp>
      <p:sp>
        <p:nvSpPr>
          <p:cNvPr id="49460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be-BY" altLang="ru-RU" noProof="0" smtClean="0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D809A-004E-4E00-A5A3-CD261344B019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2704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B6C0B-D704-47EA-8D9F-BCB2794F85D6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6343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2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ACEBA-4F91-48E4-B0B4-0794ADA920BF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0032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17499-E578-4964-8D06-F7824E3E4585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483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BC0430-372C-4C7E-BE54-E85DA2390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DAC72A0-4556-42F6-BEF0-5E2057D138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AAE37C9-C884-4CEF-B69A-A559DC28D0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C98B30B-D9D5-4F89-9937-EAA7511C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12.09.2023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F382B91-C5E0-4CA5-89D7-498980D3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0ED0975-462A-4CAC-ABB1-27A6FB934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09670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8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67A7B-8BDB-4647-A2E2-C2E2974B570D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7443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787DD-D009-45A5-817B-9F83FD991EF6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5198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3A285-F9A2-453B-80F5-F0811C0B170E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2276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7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ED27B-F312-484B-99CC-58D62ECE1D4E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7135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B1FB3-4F41-4633-ABED-D0235746351C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721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BACFF-A047-4C95-879F-C82A3F6751C8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596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63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63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A3079-5DB2-4E74-A062-607C4C6A6261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1372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hart" preserve="1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6E0B9-E5AA-4BC8-ADAA-D18FA175BC0D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524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3" y="19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941 h 1906"/>
                <a:gd name="T4" fmla="*/ 5921 w 5740"/>
                <a:gd name="T5" fmla="*/ 941 h 1906"/>
                <a:gd name="T6" fmla="*/ 5921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49460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44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be-BY" altLang="ru-RU" noProof="0" smtClean="0"/>
              <a:t>Образец заголовка</a:t>
            </a:r>
          </a:p>
        </p:txBody>
      </p:sp>
      <p:sp>
        <p:nvSpPr>
          <p:cNvPr id="49460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be-BY" altLang="ru-RU" noProof="0" smtClean="0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D809A-004E-4E00-A5A3-CD261344B019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632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B6C0B-D704-47EA-8D9F-BCB2794F85D6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128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CD0512-D327-4F96-9525-59E11D6CD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C0D12CF-6C2C-4240-9BD3-C8787821D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97A65F9-23AF-4E1C-9ED3-28AE3F66F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F12A5D67-C142-4AD2-9A84-5AF97D2693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923DBDE4-8377-4EE7-B840-01B95E8E34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EF96A42E-F827-483E-90B6-4DE740821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12.09.2023</a:t>
            </a:fld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0E0F88BB-2AD2-4ACF-BDDC-2A277A31F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5F729EA2-6630-4261-9A5C-65C495DF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544382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ACEBA-4F91-48E4-B0B4-0794ADA920BF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8388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17499-E578-4964-8D06-F7824E3E4585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1165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67A7B-8BDB-4647-A2E2-C2E2974B570D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6237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787DD-D009-45A5-817B-9F83FD991EF6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8115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3A285-F9A2-453B-80F5-F0811C0B170E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586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6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ED27B-F312-484B-99CC-58D62ECE1D4E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83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B1FB3-4F41-4633-ABED-D0235746351C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5011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BACFF-A047-4C95-879F-C82A3F6751C8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4940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57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57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A3079-5DB2-4E74-A062-607C4C6A6261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5765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hart" preserve="1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6E0B9-E5AA-4BC8-ADAA-D18FA175BC0D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3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D42ACA8-70DE-405E-9121-76165EA4C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104EC39F-DFFB-41CA-B31A-5A75DCF7B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12.09.2023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C21B2EF-525A-4DB2-A2C6-8A3EF0502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3AB6A6F3-ACF4-4598-82CD-FB9803606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413896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7" y="11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941 h 1906"/>
                <a:gd name="T4" fmla="*/ 5921 w 5740"/>
                <a:gd name="T5" fmla="*/ 941 h 1906"/>
                <a:gd name="T6" fmla="*/ 5921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49460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3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be-BY" altLang="ru-RU" noProof="0" smtClean="0"/>
              <a:t>Образец заголовка</a:t>
            </a:r>
          </a:p>
        </p:txBody>
      </p:sp>
      <p:sp>
        <p:nvSpPr>
          <p:cNvPr id="49460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be-BY" altLang="ru-RU" noProof="0" smtClean="0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D809A-004E-4E00-A5A3-CD261344B019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4335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B6C0B-D704-47EA-8D9F-BCB2794F85D6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5417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ACEBA-4F91-48E4-B0B4-0794ADA920BF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9649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17499-E578-4964-8D06-F7824E3E4585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9531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67A7B-8BDB-4647-A2E2-C2E2974B570D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4312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787DD-D009-45A5-817B-9F83FD991EF6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8405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3A285-F9A2-453B-80F5-F0811C0B170E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140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ED27B-F312-484B-99CC-58D62ECE1D4E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9909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B1FB3-4F41-4633-ABED-D0235746351C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4863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BACFF-A047-4C95-879F-C82A3F6751C8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97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C12FDA40-F20F-4B48-A9CD-7F94DF7E3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12.09.2023</a:t>
            </a:fld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89BC2ED1-D74F-4B44-A842-2068AEA34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F932609-DD06-4387-AB9A-B7791C908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182749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A3079-5DB2-4E74-A062-607C4C6A6261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6671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hart" preserve="1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6E0B9-E5AA-4BC8-ADAA-D18FA175BC0D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8995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941 h 1906"/>
                <a:gd name="T4" fmla="*/ 5921 w 5740"/>
                <a:gd name="T5" fmla="*/ 941 h 1906"/>
                <a:gd name="T6" fmla="*/ 5921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49460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be-BY" altLang="ru-RU" noProof="0" smtClean="0"/>
              <a:t>Образец заголовка</a:t>
            </a:r>
          </a:p>
        </p:txBody>
      </p:sp>
      <p:sp>
        <p:nvSpPr>
          <p:cNvPr id="49460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be-BY" altLang="ru-RU" noProof="0" smtClean="0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D809A-004E-4E00-A5A3-CD261344B019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096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B6C0B-D704-47EA-8D9F-BCB2794F85D6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9846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ACEBA-4F91-48E4-B0B4-0794ADA920BF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7209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17499-E578-4964-8D06-F7824E3E4585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6674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67A7B-8BDB-4647-A2E2-C2E2974B570D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9240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787DD-D009-45A5-817B-9F83FD991EF6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4907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3A285-F9A2-453B-80F5-F0811C0B170E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8258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ED27B-F312-484B-99CC-58D62ECE1D4E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312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3EEEF12-86CF-4A27-9079-0BBD61BCE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0B4B339-2111-48A3-8899-C5C6F5BA7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32EFAF5-4774-4B19-9A8C-9CC153890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4997F2F-BBE1-4675-B31E-7EBD04D40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12.09.2023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D07FB2B-CC03-42CD-8A51-47919F3DB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28C1337-6593-4609-A6DC-FC582ABDB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4924641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B1FB3-4F41-4633-ABED-D0235746351C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8184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BACFF-A047-4C95-879F-C82A3F6751C8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5774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A3079-5DB2-4E74-A062-607C4C6A6261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784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hart" preserve="1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6E0B9-E5AA-4BC8-ADAA-D18FA175BC0D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615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BD15B6D-0428-4E8D-B8A8-CD92821AD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06745572-8A72-4DEC-8B33-EB534E8D5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B2F0EC1-F192-42AD-8F2E-255F263A9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50FC694-C894-4F3D-ADC1-A62C365A4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12.09.2023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80698B4-821D-425F-993C-03DCCF438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767ED75-FE03-4DC3-8B8C-7F901328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1952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6D0645-0B42-44B8-BA60-62CC2ACD3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DC55ACB-1FDD-4AB8-A7DD-218B3EFBB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BA1BB73-DB9D-477E-9644-6B1191A94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3781B-4A78-4975-BC09-4D71B78225FE}" type="datetimeFigureOut">
              <a:rPr lang="x-none" smtClean="0"/>
              <a:t>12.09.2023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042026D-785B-4679-B89C-5CEB909EA8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341AB2B-D4C0-4093-AC8B-ACF212EA17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06292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49357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1C916C-4FC2-42A3-BEE9-92A86485E0E3}" type="slidenum">
              <a:rPr lang="be-BY" alt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21" y="31"/>
            <a:ext cx="12187767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9357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9357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9357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357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9357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941 h 1906"/>
                <a:gd name="T4" fmla="*/ 5921 w 5740"/>
                <a:gd name="T5" fmla="*/ 941 h 1906"/>
                <a:gd name="T6" fmla="*/ 5921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49358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e-BY" altLang="ru-RU" smtClean="0"/>
              <a:t>Образец заголовка</a:t>
            </a:r>
          </a:p>
        </p:txBody>
      </p:sp>
      <p:sp>
        <p:nvSpPr>
          <p:cNvPr id="49358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49358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e-BY" altLang="ru-RU" smtClean="0"/>
              <a:t>Образец текста</a:t>
            </a:r>
          </a:p>
          <a:p>
            <a:pPr lvl="1"/>
            <a:r>
              <a:rPr lang="be-BY" altLang="ru-RU" smtClean="0"/>
              <a:t>Второй уровень</a:t>
            </a:r>
          </a:p>
          <a:p>
            <a:pPr lvl="2"/>
            <a:r>
              <a:rPr lang="be-BY" altLang="ru-RU" smtClean="0"/>
              <a:t>Третий уровень</a:t>
            </a:r>
          </a:p>
          <a:p>
            <a:pPr lvl="3"/>
            <a:r>
              <a:rPr lang="be-BY" altLang="ru-RU" smtClean="0"/>
              <a:t>Четвертый уровень</a:t>
            </a:r>
          </a:p>
          <a:p>
            <a:pPr lvl="4"/>
            <a:r>
              <a:rPr lang="be-BY" alt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187211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49357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1C916C-4FC2-42A3-BEE9-92A86485E0E3}" type="slidenum">
              <a:rPr lang="be-BY" alt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19" y="29"/>
            <a:ext cx="12187767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9357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9357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9357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357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9357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941 h 1906"/>
                <a:gd name="T4" fmla="*/ 5921 w 5740"/>
                <a:gd name="T5" fmla="*/ 941 h 1906"/>
                <a:gd name="T6" fmla="*/ 5921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49358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e-BY" altLang="ru-RU" smtClean="0"/>
              <a:t>Образец заголовка</a:t>
            </a:r>
          </a:p>
        </p:txBody>
      </p:sp>
      <p:sp>
        <p:nvSpPr>
          <p:cNvPr id="49358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49358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e-BY" altLang="ru-RU" smtClean="0"/>
              <a:t>Образец текста</a:t>
            </a:r>
          </a:p>
          <a:p>
            <a:pPr lvl="1"/>
            <a:r>
              <a:rPr lang="be-BY" altLang="ru-RU" smtClean="0"/>
              <a:t>Второй уровень</a:t>
            </a:r>
          </a:p>
          <a:p>
            <a:pPr lvl="2"/>
            <a:r>
              <a:rPr lang="be-BY" altLang="ru-RU" smtClean="0"/>
              <a:t>Третий уровень</a:t>
            </a:r>
          </a:p>
          <a:p>
            <a:pPr lvl="3"/>
            <a:r>
              <a:rPr lang="be-BY" altLang="ru-RU" smtClean="0"/>
              <a:t>Четвертый уровень</a:t>
            </a:r>
          </a:p>
          <a:p>
            <a:pPr lvl="4"/>
            <a:r>
              <a:rPr lang="be-BY" alt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7286137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49357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1C916C-4FC2-42A3-BEE9-92A86485E0E3}" type="slidenum">
              <a:rPr lang="be-BY" alt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17" y="25"/>
            <a:ext cx="12187767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9357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9357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9357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357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9357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941 h 1906"/>
                <a:gd name="T4" fmla="*/ 5921 w 5740"/>
                <a:gd name="T5" fmla="*/ 941 h 1906"/>
                <a:gd name="T6" fmla="*/ 5921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49358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e-BY" altLang="ru-RU" smtClean="0"/>
              <a:t>Образец заголовка</a:t>
            </a:r>
          </a:p>
        </p:txBody>
      </p:sp>
      <p:sp>
        <p:nvSpPr>
          <p:cNvPr id="49358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49358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e-BY" altLang="ru-RU" smtClean="0"/>
              <a:t>Образец текста</a:t>
            </a:r>
          </a:p>
          <a:p>
            <a:pPr lvl="1"/>
            <a:r>
              <a:rPr lang="be-BY" altLang="ru-RU" smtClean="0"/>
              <a:t>Второй уровень</a:t>
            </a:r>
          </a:p>
          <a:p>
            <a:pPr lvl="2"/>
            <a:r>
              <a:rPr lang="be-BY" altLang="ru-RU" smtClean="0"/>
              <a:t>Третий уровень</a:t>
            </a:r>
          </a:p>
          <a:p>
            <a:pPr lvl="3"/>
            <a:r>
              <a:rPr lang="be-BY" altLang="ru-RU" smtClean="0"/>
              <a:t>Четвертый уровень</a:t>
            </a:r>
          </a:p>
          <a:p>
            <a:pPr lvl="4"/>
            <a:r>
              <a:rPr lang="be-BY" alt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3455966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49357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1C916C-4FC2-42A3-BEE9-92A86485E0E3}" type="slidenum">
              <a:rPr lang="be-BY" alt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13" y="19"/>
            <a:ext cx="12187767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9357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9357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9357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357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9357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941 h 1906"/>
                <a:gd name="T4" fmla="*/ 5921 w 5740"/>
                <a:gd name="T5" fmla="*/ 941 h 1906"/>
                <a:gd name="T6" fmla="*/ 5921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49358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e-BY" altLang="ru-RU" smtClean="0"/>
              <a:t>Образец заголовка</a:t>
            </a:r>
          </a:p>
        </p:txBody>
      </p:sp>
      <p:sp>
        <p:nvSpPr>
          <p:cNvPr id="49358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49358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e-BY" altLang="ru-RU" smtClean="0"/>
              <a:t>Образец текста</a:t>
            </a:r>
          </a:p>
          <a:p>
            <a:pPr lvl="1"/>
            <a:r>
              <a:rPr lang="be-BY" altLang="ru-RU" smtClean="0"/>
              <a:t>Второй уровень</a:t>
            </a:r>
          </a:p>
          <a:p>
            <a:pPr lvl="2"/>
            <a:r>
              <a:rPr lang="be-BY" altLang="ru-RU" smtClean="0"/>
              <a:t>Третий уровень</a:t>
            </a:r>
          </a:p>
          <a:p>
            <a:pPr lvl="3"/>
            <a:r>
              <a:rPr lang="be-BY" altLang="ru-RU" smtClean="0"/>
              <a:t>Четвертый уровень</a:t>
            </a:r>
          </a:p>
          <a:p>
            <a:pPr lvl="4"/>
            <a:r>
              <a:rPr lang="be-BY" alt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518857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49357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1C916C-4FC2-42A3-BEE9-92A86485E0E3}" type="slidenum">
              <a:rPr lang="be-BY" alt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7" y="11"/>
            <a:ext cx="12187767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9357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9357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9357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357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9357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941 h 1906"/>
                <a:gd name="T4" fmla="*/ 5921 w 5740"/>
                <a:gd name="T5" fmla="*/ 941 h 1906"/>
                <a:gd name="T6" fmla="*/ 5921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49358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e-BY" altLang="ru-RU" smtClean="0"/>
              <a:t>Образец заголовка</a:t>
            </a:r>
          </a:p>
        </p:txBody>
      </p:sp>
      <p:sp>
        <p:nvSpPr>
          <p:cNvPr id="49358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49358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e-BY" altLang="ru-RU" smtClean="0"/>
              <a:t>Образец текста</a:t>
            </a:r>
          </a:p>
          <a:p>
            <a:pPr lvl="1"/>
            <a:r>
              <a:rPr lang="be-BY" altLang="ru-RU" smtClean="0"/>
              <a:t>Второй уровень</a:t>
            </a:r>
          </a:p>
          <a:p>
            <a:pPr lvl="2"/>
            <a:r>
              <a:rPr lang="be-BY" altLang="ru-RU" smtClean="0"/>
              <a:t>Третий уровень</a:t>
            </a:r>
          </a:p>
          <a:p>
            <a:pPr lvl="3"/>
            <a:r>
              <a:rPr lang="be-BY" altLang="ru-RU" smtClean="0"/>
              <a:t>Четвертый уровень</a:t>
            </a:r>
          </a:p>
          <a:p>
            <a:pPr lvl="4"/>
            <a:r>
              <a:rPr lang="be-BY" alt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2270043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49357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1C916C-4FC2-42A3-BEE9-92A86485E0E3}" type="slidenum">
              <a:rPr lang="be-BY" alt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9357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9357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9357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357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9357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941 h 1906"/>
                <a:gd name="T4" fmla="*/ 5921 w 5740"/>
                <a:gd name="T5" fmla="*/ 941 h 1906"/>
                <a:gd name="T6" fmla="*/ 5921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49358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e-BY" altLang="ru-RU" smtClean="0"/>
              <a:t>Образец заголовка</a:t>
            </a:r>
          </a:p>
        </p:txBody>
      </p:sp>
      <p:sp>
        <p:nvSpPr>
          <p:cNvPr id="49358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49358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e-BY" altLang="ru-RU" smtClean="0"/>
              <a:t>Образец текста</a:t>
            </a:r>
          </a:p>
          <a:p>
            <a:pPr lvl="1"/>
            <a:r>
              <a:rPr lang="be-BY" altLang="ru-RU" smtClean="0"/>
              <a:t>Второй уровень</a:t>
            </a:r>
          </a:p>
          <a:p>
            <a:pPr lvl="2"/>
            <a:r>
              <a:rPr lang="be-BY" altLang="ru-RU" smtClean="0"/>
              <a:t>Третий уровень</a:t>
            </a:r>
          </a:p>
          <a:p>
            <a:pPr lvl="3"/>
            <a:r>
              <a:rPr lang="be-BY" altLang="ru-RU" smtClean="0"/>
              <a:t>Четвертый уровень</a:t>
            </a:r>
          </a:p>
          <a:p>
            <a:pPr lvl="4"/>
            <a:r>
              <a:rPr lang="be-BY" alt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3313528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ED8E4DA-6DAE-45A2-99AB-57F81DC7E1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t="16739" r="10398" b="16738"/>
          <a:stretch/>
        </p:blipFill>
        <p:spPr>
          <a:xfrm>
            <a:off x="1712397" y="4"/>
            <a:ext cx="10479603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19F817A-46A0-4B21-90B1-11235B156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"/>
            <a:ext cx="6348549" cy="685815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2039ADC0-5510-4642-BF4E-E8D72D9E62DB}"/>
              </a:ext>
            </a:extLst>
          </p:cNvPr>
          <p:cNvSpPr/>
          <p:nvPr/>
        </p:nvSpPr>
        <p:spPr>
          <a:xfrm>
            <a:off x="-25625" y="0"/>
            <a:ext cx="12217625" cy="68580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defRPr/>
            </a:pP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FE3FFF5-DB3D-4AB1-8F7C-B7B95237CF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084" y="225032"/>
            <a:ext cx="1826349" cy="1964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559546B-D670-4ED8-B7B6-0986EFE0A683}"/>
              </a:ext>
            </a:extLst>
          </p:cNvPr>
          <p:cNvSpPr txBox="1"/>
          <p:nvPr/>
        </p:nvSpPr>
        <p:spPr>
          <a:xfrm>
            <a:off x="4016738" y="2189654"/>
            <a:ext cx="7787568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reezing" dir="t"/>
            </a:scene3d>
            <a:sp3d prstMaterial="dkEdge">
              <a:bevelT w="38100" h="38100"/>
            </a:sp3d>
          </a:bodyPr>
          <a:lstStyle/>
          <a:p>
            <a:pPr algn="ctr"/>
            <a:r>
              <a:rPr lang="ru-RU" sz="40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Тема 6.</a:t>
            </a:r>
          </a:p>
          <a:p>
            <a:pPr algn="ctr"/>
            <a:r>
              <a:rPr lang="ru-RU" sz="40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Доказательства и доказывание</a:t>
            </a:r>
          </a:p>
          <a:p>
            <a:pPr algn="ctr"/>
            <a:r>
              <a:rPr lang="ru-RU" sz="40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в уголовном процессе</a:t>
            </a:r>
            <a:endParaRPr lang="ru-RU" sz="4000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99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12192000" cy="1214438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3200" dirty="0" smtClean="0">
                <a:solidFill>
                  <a:srgbClr val="000514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dirty="0" smtClean="0">
                <a:solidFill>
                  <a:srgbClr val="000514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dirty="0" smtClean="0">
                <a:solidFill>
                  <a:srgbClr val="000514"/>
                </a:solidFill>
                <a:effectLst/>
                <a:latin typeface="Times New Roman" pitchFamily="18" charset="0"/>
                <a:cs typeface="Times New Roman" pitchFamily="18" charset="0"/>
              </a:rPr>
              <a:t>КЛАССИФИКАЦИЯ </a:t>
            </a:r>
            <a:r>
              <a:rPr lang="ru-RU" altLang="ru-RU" sz="3200" dirty="0">
                <a:solidFill>
                  <a:srgbClr val="000514"/>
                </a:solidFill>
                <a:effectLst/>
                <a:latin typeface="Times New Roman" pitchFamily="18" charset="0"/>
                <a:cs typeface="Times New Roman" pitchFamily="18" charset="0"/>
              </a:rPr>
              <a:t>ДОКАЗАТЕЛЬСТВ</a:t>
            </a:r>
            <a:r>
              <a:rPr lang="ru-RU" altLang="ru-RU" dirty="0">
                <a:solidFill>
                  <a:srgbClr val="0005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dirty="0">
                <a:solidFill>
                  <a:srgbClr val="0005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0" i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altLang="ru-RU" sz="3200" b="0" i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способу получения</a:t>
            </a:r>
            <a:r>
              <a:rPr lang="ru-RU" altLang="ru-RU" sz="3200" b="0" i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:</a:t>
            </a:r>
            <a:endParaRPr lang="be-BY" altLang="ru-RU" b="0" i="1" dirty="0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29252" y="1571625"/>
            <a:ext cx="6075811" cy="142875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alt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это сообщения, т.е. </a:t>
            </a:r>
            <a:r>
              <a:rPr lang="ru-RU" alt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предоставление информации </a:t>
            </a:r>
            <a:r>
              <a:rPr lang="ru-RU" alt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лицами, </a:t>
            </a:r>
            <a:r>
              <a:rPr lang="ru-RU" alt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переданное </a:t>
            </a:r>
            <a:r>
              <a:rPr lang="ru-RU" alt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устно или письменно</a:t>
            </a:r>
            <a:endParaRPr lang="ru-RU" altLang="ru-RU" sz="4400" dirty="0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0501" y="1571625"/>
            <a:ext cx="4638251" cy="1143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514"/>
                </a:solidFill>
                <a:latin typeface="Times New Roman" pitchFamily="18" charset="0"/>
                <a:cs typeface="Times New Roman" pitchFamily="18" charset="0"/>
              </a:rPr>
              <a:t>а) личные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0501" y="3500438"/>
            <a:ext cx="4638251" cy="1143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514"/>
                </a:solidFill>
                <a:latin typeface="Times New Roman" pitchFamily="18" charset="0"/>
                <a:cs typeface="Times New Roman" pitchFamily="18" charset="0"/>
              </a:rPr>
              <a:t>б) вещественные</a:t>
            </a:r>
          </a:p>
        </p:txBody>
      </p:sp>
      <p:sp>
        <p:nvSpPr>
          <p:cNvPr id="25606" name="Rectangle 3"/>
          <p:cNvSpPr txBox="1">
            <a:spLocks noChangeArrowheads="1"/>
          </p:cNvSpPr>
          <p:nvPr/>
        </p:nvSpPr>
        <p:spPr bwMode="auto">
          <a:xfrm>
            <a:off x="5429253" y="3500438"/>
            <a:ext cx="5871094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70000"/>
            </a:pPr>
            <a:r>
              <a:rPr lang="ru-RU" altLang="ru-RU" sz="2800" dirty="0" smtClean="0">
                <a:solidFill>
                  <a:srgbClr val="000514"/>
                </a:solidFill>
                <a:latin typeface="Times New Roman" pitchFamily="18" charset="0"/>
                <a:cs typeface="Times New Roman" pitchFamily="18" charset="0"/>
              </a:rPr>
              <a:t>предметы, имеющие значение по делу </a:t>
            </a:r>
          </a:p>
        </p:txBody>
      </p:sp>
    </p:spTree>
    <p:extLst>
      <p:ext uri="{BB962C8B-B14F-4D97-AF65-F5344CB8AC3E}">
        <p14:creationId xmlns:p14="http://schemas.microsoft.com/office/powerpoint/2010/main" val="69437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84" y="260350"/>
            <a:ext cx="10836322" cy="6408738"/>
          </a:xfrm>
        </p:spPr>
        <p:txBody>
          <a:bodyPr/>
          <a:lstStyle/>
          <a:p>
            <a:pPr marL="609600" indent="-609600" algn="ctr" eaLnBrk="1" hangingPunct="1">
              <a:buFont typeface="Wingdings" pitchFamily="2" charset="2"/>
              <a:buNone/>
              <a:defRPr/>
            </a:pPr>
            <a:r>
              <a:rPr lang="ru-RU" altLang="ru-RU" sz="6000" b="1" dirty="0" smtClean="0">
                <a:solidFill>
                  <a:schemeClr val="bg2"/>
                </a:solidFill>
              </a:rPr>
              <a:t> </a:t>
            </a:r>
            <a:r>
              <a:rPr lang="ru-RU" altLang="ru-RU" sz="4800" b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Предмет доказывания </a:t>
            </a:r>
          </a:p>
          <a:p>
            <a:pPr marL="609600" indent="-609600" algn="ctr" eaLnBrk="1" hangingPunct="1">
              <a:buFont typeface="Wingdings" pitchFamily="2" charset="2"/>
              <a:buNone/>
              <a:defRPr/>
            </a:pPr>
            <a:r>
              <a:rPr lang="ru-RU" altLang="ru-RU" sz="4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– это круг обстоятельств, которые подлежат доказыванию по уголовному делу (ст</a:t>
            </a:r>
            <a:r>
              <a:rPr lang="ru-RU" altLang="ru-RU" sz="4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. 89 </a:t>
            </a:r>
            <a:r>
              <a:rPr lang="ru-RU" altLang="ru-RU" sz="4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УПК</a:t>
            </a:r>
            <a:r>
              <a:rPr lang="ru-RU" altLang="ru-RU" sz="4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609600" indent="-609600" algn="ctr" eaLnBrk="1" hangingPunct="1">
              <a:buNone/>
              <a:defRPr/>
            </a:pPr>
            <a:r>
              <a:rPr lang="ru-RU" altLang="ru-RU" sz="4800" b="1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Пределы доказывания </a:t>
            </a:r>
            <a:r>
              <a:rPr lang="ru-RU" altLang="ru-RU" sz="4800" b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marL="609600" indent="-609600" algn="ctr" eaLnBrk="1" hangingPunct="1">
              <a:buNone/>
              <a:defRPr/>
            </a:pPr>
            <a:r>
              <a:rPr lang="ru-RU" altLang="ru-RU" sz="48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степень доказанности обстоятельств, входящих в предмет доказывания.</a:t>
            </a:r>
          </a:p>
          <a:p>
            <a:pPr marL="609600" indent="-609600" algn="ctr" eaLnBrk="1" hangingPunct="1">
              <a:buNone/>
              <a:defRPr/>
            </a:pPr>
            <a:endParaRPr lang="ru-RU" altLang="ru-RU" sz="4800" dirty="0" smtClean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609600" indent="-609600" algn="ctr" eaLnBrk="1" hangingPunct="1">
              <a:buFont typeface="Wingdings" pitchFamily="2" charset="2"/>
              <a:buNone/>
              <a:defRPr/>
            </a:pPr>
            <a:r>
              <a:rPr lang="ru-RU" altLang="ru-RU" sz="6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lang="be-BY" altLang="ru-RU" sz="6000" dirty="0" smtClean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53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0376"/>
            <a:ext cx="10972800" cy="530702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solidFill>
                  <a:schemeClr val="bg2"/>
                </a:solidFill>
              </a:rPr>
              <a:t/>
            </a:r>
            <a:br>
              <a:rPr lang="ru-RU" sz="3200" dirty="0" smtClean="0">
                <a:solidFill>
                  <a:schemeClr val="bg2"/>
                </a:solidFill>
              </a:rPr>
            </a:br>
            <a:r>
              <a:rPr lang="ru-RU" sz="3200" dirty="0" smtClean="0">
                <a:solidFill>
                  <a:schemeClr val="bg2"/>
                </a:solidFill>
              </a:rPr>
              <a:t>Обстоятельства, подлежащие доказыванию</a:t>
            </a:r>
            <a:br>
              <a:rPr lang="ru-RU" sz="3200" dirty="0" smtClean="0">
                <a:solidFill>
                  <a:schemeClr val="bg2"/>
                </a:solidFill>
              </a:rPr>
            </a:br>
            <a:r>
              <a:rPr lang="ru-RU" sz="3200" dirty="0" smtClean="0">
                <a:solidFill>
                  <a:schemeClr val="bg2"/>
                </a:solidFill>
              </a:rPr>
              <a:t>(п</a:t>
            </a:r>
            <a:r>
              <a:rPr lang="ru-RU" sz="3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редмет </a:t>
            </a:r>
            <a:r>
              <a:rPr lang="ru-RU" sz="3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доказывания (ч.1 ст.89 УПК</a:t>
            </a:r>
            <a:r>
              <a:rPr lang="ru-RU" sz="3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)):</a:t>
            </a:r>
            <a:endParaRPr lang="ru-RU" sz="3200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31" name="Объект 2"/>
          <p:cNvSpPr>
            <a:spLocks noGrp="1"/>
          </p:cNvSpPr>
          <p:nvPr>
            <p:ph idx="1"/>
          </p:nvPr>
        </p:nvSpPr>
        <p:spPr>
          <a:xfrm>
            <a:off x="559559" y="981075"/>
            <a:ext cx="10890914" cy="5876925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ru-RU" alt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  <a:t>1) 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ru-RU" altLang="ru-RU" sz="2400" b="1" dirty="0" smtClean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ru-RU" altLang="ru-RU" sz="2400" b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1) наличие </a:t>
            </a:r>
            <a:r>
              <a:rPr lang="ru-RU" altLang="ru-RU" sz="2400" b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общественно опасного деяния, предусмотренного уголовным законом (время, место, способ и другие обстоятельства его совершения);</a:t>
            </a:r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ru-RU" altLang="ru-RU" sz="2400" b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2) виновность обвиняемого в совершении преступления;</a:t>
            </a:r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ru-RU" altLang="ru-RU" sz="2400" b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3) обстоятельства, влияющие на степень и характер ответственности обвиняемого (обстоятельства, смягчающие и отягчающие ответственность,    характеризующие личность обвиняемого);</a:t>
            </a:r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ru-RU" altLang="ru-RU" sz="2400" b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4) характер и размер вреда, причиненного преступ­лением.</a:t>
            </a:r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ru-RU" altLang="ru-RU" sz="2400" b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5) обстоятельства, подтверждающие, что имущество приобретено преступным путем или является доходом, полученным от использования этого имущества.</a:t>
            </a:r>
          </a:p>
        </p:txBody>
      </p:sp>
    </p:spTree>
    <p:extLst>
      <p:ext uri="{BB962C8B-B14F-4D97-AF65-F5344CB8AC3E}">
        <p14:creationId xmlns:p14="http://schemas.microsoft.com/office/powerpoint/2010/main" val="271745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6" name="Rectangle 26"/>
          <p:cNvSpPr>
            <a:spLocks noGrp="1" noChangeArrowheads="1"/>
          </p:cNvSpPr>
          <p:nvPr>
            <p:ph type="ctrTitle"/>
          </p:nvPr>
        </p:nvSpPr>
        <p:spPr>
          <a:xfrm>
            <a:off x="627796" y="549275"/>
            <a:ext cx="10972801" cy="554355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ru-RU" altLang="ru-RU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Доказывание в уголовном процессе</a:t>
            </a:r>
            <a:r>
              <a:rPr lang="ru-RU" altLang="ru-RU" sz="4000" b="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000" b="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br>
              <a:rPr lang="ru-RU" altLang="ru-RU" sz="4000" b="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000" b="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altLang="ru-RU" sz="4000" b="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000" b="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altLang="ru-RU" sz="4000" b="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деятельность органов уголовного преследования, а в судебном разбирательстве — государственного или частного обвинителя, которая осуществляется при участии других субъектов уголовного процесса (обвиняемого, потерпевшего и т.д.) и заключающаяся в установлении обстоятельств, имеющих значение по уголовному делу. </a:t>
            </a:r>
            <a:endParaRPr lang="be-BY" altLang="ru-RU" sz="4000" b="0" dirty="0" smtClean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85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0500" y="571503"/>
            <a:ext cx="11041040" cy="5953125"/>
          </a:xfrm>
        </p:spPr>
        <p:txBody>
          <a:bodyPr/>
          <a:lstStyle/>
          <a:p>
            <a:pPr marL="609600" indent="-609600" algn="just" eaLnBrk="1" hangingPunct="1">
              <a:buFont typeface="Wingdings" pitchFamily="2" charset="2"/>
              <a:buNone/>
            </a:pPr>
            <a:endParaRPr lang="ru-RU" altLang="ru-RU" sz="2000" b="1" dirty="0" smtClean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609600" indent="-609600" algn="just" eaLnBrk="1" hangingPunct="1">
              <a:buFont typeface="Wingdings" pitchFamily="2" charset="2"/>
              <a:buNone/>
            </a:pPr>
            <a:r>
              <a:rPr lang="ru-RU" altLang="ru-RU" sz="5400" b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Структура </a:t>
            </a:r>
            <a:r>
              <a:rPr lang="ru-RU" altLang="ru-RU" sz="5400" b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процесса </a:t>
            </a:r>
            <a:r>
              <a:rPr lang="ru-RU" altLang="ru-RU" sz="5400" b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доказывания:</a:t>
            </a:r>
            <a:endParaRPr lang="ru-RU" altLang="ru-RU" sz="5400" b="1" dirty="0" smtClean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609600" indent="-609600" algn="just" eaLnBrk="1" hangingPunct="1">
              <a:buClrTx/>
            </a:pPr>
            <a:r>
              <a:rPr lang="ru-RU" altLang="ru-RU" sz="54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собирание доказательств;</a:t>
            </a:r>
          </a:p>
          <a:p>
            <a:pPr marL="609600" indent="-609600" algn="just" eaLnBrk="1" hangingPunct="1">
              <a:buClrTx/>
            </a:pPr>
            <a:r>
              <a:rPr lang="ru-RU" altLang="ru-RU" sz="54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проверка доказательств;</a:t>
            </a:r>
          </a:p>
          <a:p>
            <a:pPr marL="609600" indent="-609600" algn="just" eaLnBrk="1" hangingPunct="1">
              <a:buClrTx/>
            </a:pPr>
            <a:r>
              <a:rPr lang="ru-RU" altLang="ru-RU" sz="54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оценка доказательств.</a:t>
            </a:r>
            <a:endParaRPr lang="be-BY" altLang="ru-RU" sz="5400" dirty="0" smtClean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1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274641"/>
            <a:ext cx="10972800" cy="922337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dirty="0" smtClean="0">
                <a:solidFill>
                  <a:schemeClr val="bg2"/>
                </a:solidFill>
              </a:rPr>
              <a:t/>
            </a:r>
            <a:br>
              <a:rPr lang="ru-RU" altLang="ru-RU" dirty="0" smtClean="0">
                <a:solidFill>
                  <a:schemeClr val="bg2"/>
                </a:solidFill>
              </a:rPr>
            </a:br>
            <a:r>
              <a:rPr lang="ru-RU" altLang="ru-RU" dirty="0" smtClean="0">
                <a:solidFill>
                  <a:schemeClr val="bg2"/>
                </a:solidFill>
              </a:rPr>
              <a:t/>
            </a:r>
            <a:br>
              <a:rPr lang="ru-RU" altLang="ru-RU" dirty="0" smtClean="0">
                <a:solidFill>
                  <a:schemeClr val="bg2"/>
                </a:solidFill>
              </a:rPr>
            </a:br>
            <a:r>
              <a:rPr lang="ru-RU" altLang="ru-RU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Собирание </a:t>
            </a:r>
            <a:r>
              <a:rPr lang="ru-RU" altLang="ru-RU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доказательств </a:t>
            </a:r>
          </a:p>
        </p:txBody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557341"/>
            <a:ext cx="10972800" cy="456882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ru-RU" altLang="ru-RU" sz="4000" dirty="0" smtClean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alt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alt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их обнаружение (розыск, выявление), получение, процессуальное закрепление, изъятие и </a:t>
            </a:r>
            <a:r>
              <a:rPr lang="ru-RU" alt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сохранение (ст. 103 УПК)</a:t>
            </a:r>
            <a:endParaRPr lang="ru-RU" altLang="ru-RU" sz="4000" dirty="0" smtClean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altLang="ru-RU" b="1" dirty="0" smtClean="0">
                <a:effectLst/>
              </a:rPr>
              <a:t>(ст.103 УПК)</a:t>
            </a:r>
          </a:p>
        </p:txBody>
      </p:sp>
    </p:spTree>
    <p:extLst>
      <p:ext uri="{BB962C8B-B14F-4D97-AF65-F5344CB8AC3E}">
        <p14:creationId xmlns:p14="http://schemas.microsoft.com/office/powerpoint/2010/main" val="311543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274638"/>
            <a:ext cx="10972800" cy="8509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Способы </a:t>
            </a:r>
            <a:r>
              <a:rPr lang="ru-RU" altLang="ru-RU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собирания доказательств</a:t>
            </a:r>
          </a:p>
        </p:txBody>
      </p:sp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25538"/>
            <a:ext cx="10972800" cy="5000625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ClrTx/>
              <a:buFont typeface="Wingdings" pitchFamily="2" charset="2"/>
              <a:buAutoNum type="arabicPeriod"/>
              <a:defRPr/>
            </a:pPr>
            <a:endParaRPr lang="ru-RU" altLang="ru-RU" sz="2800" dirty="0" smtClean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609600" indent="-609600" algn="just" eaLnBrk="1" hangingPunct="1">
              <a:lnSpc>
                <a:spcPct val="90000"/>
              </a:lnSpc>
              <a:buClrTx/>
              <a:buFont typeface="Wingdings" pitchFamily="2" charset="2"/>
              <a:buAutoNum type="arabicPeriod"/>
              <a:defRPr/>
            </a:pPr>
            <a:r>
              <a:rPr lang="ru-RU" alt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Производство </a:t>
            </a:r>
            <a:r>
              <a:rPr lang="ru-RU" alt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следственных действий</a:t>
            </a:r>
          </a:p>
          <a:p>
            <a:pPr marL="609600" indent="-609600" algn="just" eaLnBrk="1" hangingPunct="1">
              <a:lnSpc>
                <a:spcPct val="90000"/>
              </a:lnSpc>
              <a:buClrTx/>
              <a:buFont typeface="Wingdings" pitchFamily="2" charset="2"/>
              <a:buAutoNum type="arabicPeriod"/>
              <a:defRPr/>
            </a:pPr>
            <a:r>
              <a:rPr lang="ru-RU" alt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Истребование из учреждений, предприятий, организаций, должностных лиц и граждан предметов и документов</a:t>
            </a:r>
          </a:p>
          <a:p>
            <a:pPr marL="609600" indent="-609600" algn="just" eaLnBrk="1" hangingPunct="1">
              <a:lnSpc>
                <a:spcPct val="90000"/>
              </a:lnSpc>
              <a:buClrTx/>
              <a:buFont typeface="Wingdings" pitchFamily="2" charset="2"/>
              <a:buAutoNum type="arabicPeriod"/>
              <a:defRPr/>
            </a:pPr>
            <a:r>
              <a:rPr lang="ru-RU" alt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Получение объяснений от граждан и должностных лиц</a:t>
            </a:r>
          </a:p>
          <a:p>
            <a:pPr marL="609600" indent="-609600" algn="just" eaLnBrk="1" hangingPunct="1">
              <a:lnSpc>
                <a:spcPct val="90000"/>
              </a:lnSpc>
              <a:buClrTx/>
              <a:buFont typeface="Wingdings" pitchFamily="2" charset="2"/>
              <a:buAutoNum type="arabicPeriod"/>
              <a:defRPr/>
            </a:pPr>
            <a:r>
              <a:rPr lang="ru-RU" alt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Требование производства </a:t>
            </a:r>
            <a:r>
              <a:rPr lang="ru-RU" alt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проверок </a:t>
            </a:r>
            <a:r>
              <a:rPr lang="ru-RU" alt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от соответствующих органов и должностных лиц</a:t>
            </a:r>
          </a:p>
          <a:p>
            <a:pPr marL="609600" indent="-609600" algn="just" eaLnBrk="1" hangingPunct="1">
              <a:lnSpc>
                <a:spcPct val="90000"/>
              </a:lnSpc>
              <a:buClrTx/>
              <a:buFont typeface="Wingdings" pitchFamily="2" charset="2"/>
              <a:buAutoNum type="arabicPeriod"/>
              <a:defRPr/>
            </a:pPr>
            <a:r>
              <a:rPr lang="ru-RU" alt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Представление доказательств участниками уголовного процесса и иными лицами</a:t>
            </a:r>
          </a:p>
        </p:txBody>
      </p:sp>
    </p:spTree>
    <p:extLst>
      <p:ext uri="{BB962C8B-B14F-4D97-AF65-F5344CB8AC3E}">
        <p14:creationId xmlns:p14="http://schemas.microsoft.com/office/powerpoint/2010/main" val="78335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6978" y="1125538"/>
            <a:ext cx="10845421" cy="5000625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ClrTx/>
              <a:buNone/>
              <a:defRPr/>
            </a:pPr>
            <a:r>
              <a:rPr lang="ru-RU" altLang="ru-RU" sz="3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altLang="ru-RU" sz="36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собирании доказательств </a:t>
            </a:r>
            <a:r>
              <a:rPr lang="ru-RU" altLang="ru-RU" sz="3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применяются различные научно-технические средства, поскольку </a:t>
            </a:r>
            <a:r>
              <a:rPr lang="ru-RU" altLang="ru-RU" sz="3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уг</a:t>
            </a:r>
            <a:r>
              <a:rPr lang="ru-RU" altLang="ru-RU" sz="3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оловно-процессуальный закон предусматривает </a:t>
            </a:r>
            <a:r>
              <a:rPr lang="ru-RU" altLang="ru-RU" sz="36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в качестве форм процессуального закрепления </a:t>
            </a:r>
            <a:r>
              <a:rPr lang="ru-RU" altLang="ru-RU" sz="3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доказательств </a:t>
            </a:r>
            <a:r>
              <a:rPr lang="ru-RU" altLang="ru-RU" sz="36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составление </a:t>
            </a:r>
            <a:r>
              <a:rPr lang="ru-RU" altLang="ru-RU" sz="3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протоколов (в том числе с использованием компьютерной техники), </a:t>
            </a:r>
            <a:r>
              <a:rPr lang="ru-RU" altLang="ru-RU" sz="36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непосредственное приобщение </a:t>
            </a:r>
            <a:r>
              <a:rPr lang="ru-RU" altLang="ru-RU" sz="3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доказательств </a:t>
            </a:r>
            <a:r>
              <a:rPr lang="ru-RU" altLang="ru-RU" sz="36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к делу, фотографирование, киносъемку, </a:t>
            </a:r>
            <a:r>
              <a:rPr lang="ru-RU" altLang="ru-RU" sz="3600" dirty="0" err="1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звуко</a:t>
            </a:r>
            <a:r>
              <a:rPr lang="ru-RU" altLang="ru-RU" sz="36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- и </a:t>
            </a:r>
            <a:r>
              <a:rPr lang="ru-RU" altLang="ru-RU" sz="3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видеозапись, изготовление </a:t>
            </a:r>
            <a:r>
              <a:rPr lang="ru-RU" altLang="ru-RU" sz="36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слепков и оттисков следов и др., </a:t>
            </a:r>
            <a:r>
              <a:rPr lang="ru-RU" altLang="ru-RU" sz="3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составление чертежей, схем </a:t>
            </a:r>
            <a:r>
              <a:rPr lang="ru-RU" altLang="ru-RU" sz="36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altLang="ru-RU" sz="3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планов</a:t>
            </a:r>
            <a:endParaRPr lang="ru-RU" altLang="ru-RU" sz="3600" dirty="0" smtClean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29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274638"/>
            <a:ext cx="10972800" cy="8509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3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Проверка </a:t>
            </a:r>
            <a:r>
              <a:rPr lang="ru-RU" altLang="ru-RU" sz="3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доказательств</a:t>
            </a:r>
          </a:p>
        </p:txBody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96975"/>
            <a:ext cx="10972800" cy="4929188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ru-RU" altLang="ru-RU" b="1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altLang="ru-RU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это выяснение правильности получения фактических данных, а также соответствия их действительности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altLang="ru-RU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(ст.104 УПК)</a:t>
            </a:r>
          </a:p>
        </p:txBody>
      </p:sp>
    </p:spTree>
    <p:extLst>
      <p:ext uri="{BB962C8B-B14F-4D97-AF65-F5344CB8AC3E}">
        <p14:creationId xmlns:p14="http://schemas.microsoft.com/office/powerpoint/2010/main" val="316183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27051" y="0"/>
            <a:ext cx="10972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3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Способы </a:t>
            </a:r>
            <a:r>
              <a:rPr lang="ru-RU" altLang="ru-RU" sz="3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проверки</a:t>
            </a:r>
          </a:p>
        </p:txBody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25538"/>
            <a:ext cx="10972800" cy="5000625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ClrTx/>
              <a:buFont typeface="Wingdings" pitchFamily="2" charset="2"/>
              <a:buAutoNum type="arabicPeriod"/>
              <a:defRPr/>
            </a:pPr>
            <a:endParaRPr lang="ru-RU" altLang="ru-RU" b="1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0" indent="-609600" algn="just" eaLnBrk="1" hangingPunct="1">
              <a:lnSpc>
                <a:spcPct val="90000"/>
              </a:lnSpc>
              <a:buClrTx/>
              <a:buFont typeface="Wingdings" pitchFamily="2" charset="2"/>
              <a:buAutoNum type="arabicPeriod"/>
              <a:defRPr/>
            </a:pPr>
            <a:r>
              <a:rPr lang="ru-RU" altLang="ru-RU" sz="3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Анализ </a:t>
            </a:r>
            <a:r>
              <a:rPr lang="ru-RU" altLang="ru-RU" sz="3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содержания полученных данных</a:t>
            </a:r>
          </a:p>
          <a:p>
            <a:pPr marL="609600" indent="-609600" algn="just" eaLnBrk="1" hangingPunct="1">
              <a:lnSpc>
                <a:spcPct val="90000"/>
              </a:lnSpc>
              <a:buClrTx/>
              <a:buFont typeface="Wingdings" pitchFamily="2" charset="2"/>
              <a:buAutoNum type="arabicPeriod"/>
              <a:defRPr/>
            </a:pPr>
            <a:r>
              <a:rPr lang="ru-RU" altLang="ru-RU" sz="3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Синтез полученных данных – сопоставление проверяемого доказательства с другими доказательствами, которые имеются в материалах и уголовном деле.</a:t>
            </a:r>
          </a:p>
          <a:p>
            <a:pPr marL="609600" indent="-609600" algn="just" eaLnBrk="1" hangingPunct="1">
              <a:lnSpc>
                <a:spcPct val="90000"/>
              </a:lnSpc>
              <a:buClrTx/>
              <a:buFont typeface="Wingdings" pitchFamily="2" charset="2"/>
              <a:buAutoNum type="arabicPeriod"/>
              <a:defRPr/>
            </a:pPr>
            <a:r>
              <a:rPr lang="ru-RU" altLang="ru-RU" sz="3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Принятие мер к обнаружению новых доказательств с целью подтверждения, или, наоборот, опровержения проверяемого доказательства.</a:t>
            </a:r>
          </a:p>
        </p:txBody>
      </p:sp>
    </p:spTree>
    <p:extLst>
      <p:ext uri="{BB962C8B-B14F-4D97-AF65-F5344CB8AC3E}">
        <p14:creationId xmlns:p14="http://schemas.microsoft.com/office/powerpoint/2010/main" val="298541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19" y="463168"/>
            <a:ext cx="10645239" cy="571382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Содержание: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Понятие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значение и классификация доказательств в уголовном процессе. Предмет и пределы доказывания и их соотношение.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Процесс доказывания и его элементы. Способы собирания и проверки доказательств. Применение научно-технических средств в доказывании. Оценка доказательств с точки зрения их относимости, допустимости, достоверности и достаточности. Роль и место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преюдиции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 доказывании. Субъекты процесса доказывания, их понятие и классификация.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Понятие источников доказательств и их система: показания подозреваемого, обвиняемого, потерпевшего, свидетеля, в том числе их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звуко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и видеозапись; заключения эксперта; вещественные доказательства; протоколы следственных действий,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звуко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или видеозаписи хода судебных заседаний, протоколы судебных заседаний, материалы оперативно-розыскной деятельности, иные документы и другие носители информации.</a:t>
            </a:r>
          </a:p>
        </p:txBody>
      </p:sp>
    </p:spTree>
    <p:extLst>
      <p:ext uri="{BB962C8B-B14F-4D97-AF65-F5344CB8AC3E}">
        <p14:creationId xmlns:p14="http://schemas.microsoft.com/office/powerpoint/2010/main" val="251369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3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Оценка </a:t>
            </a:r>
            <a:r>
              <a:rPr lang="ru-RU" altLang="ru-RU" sz="3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доказательств – </a:t>
            </a:r>
          </a:p>
        </p:txBody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buNone/>
              <a:defRPr/>
            </a:pPr>
            <a:r>
              <a:rPr lang="ru-RU" altLang="ru-RU" sz="3600" dirty="0" smtClean="0"/>
              <a:t>	</a:t>
            </a:r>
            <a:r>
              <a:rPr lang="ru-RU" altLang="ru-RU" sz="3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определение качества имеющихся доказательств и значения их по делу для принятия процессуальных </a:t>
            </a:r>
            <a:r>
              <a:rPr lang="ru-RU" altLang="ru-RU" sz="36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решений (ст.105 УПК)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endParaRPr lang="ru-RU" altLang="ru-RU" sz="3600" dirty="0" smtClean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indent="107950" algn="just" eaLnBrk="1" hangingPunct="1">
              <a:buFont typeface="Wingdings" pitchFamily="2" charset="2"/>
              <a:buNone/>
              <a:defRPr/>
            </a:pPr>
            <a:r>
              <a:rPr lang="ru-RU" altLang="ru-RU" sz="3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ru-RU" sz="3600" u="sng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При этом оценке подлежат как отдельные доказательства, так и их </a:t>
            </a:r>
            <a:r>
              <a:rPr lang="ru-RU" altLang="ru-RU" sz="3600" u="sng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совокупность</a:t>
            </a:r>
            <a:endParaRPr lang="ru-RU" altLang="ru-RU" sz="3600" u="sng" dirty="0" smtClean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8866" y="573206"/>
            <a:ext cx="10768083" cy="5448182"/>
          </a:xfrm>
        </p:spPr>
        <p:txBody>
          <a:bodyPr/>
          <a:lstStyle/>
          <a:p>
            <a:pPr marL="609600" indent="-609600" algn="ctr" eaLnBrk="1" hangingPunct="1">
              <a:lnSpc>
                <a:spcPct val="80000"/>
              </a:lnSpc>
              <a:spcBef>
                <a:spcPct val="10000"/>
              </a:spcBef>
              <a:buFont typeface="Wingdings" pitchFamily="2" charset="2"/>
              <a:buNone/>
              <a:defRPr/>
            </a:pPr>
            <a:r>
              <a:rPr lang="ru-RU" altLang="ru-RU" sz="4000" b="1" dirty="0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включает в себя определение:</a:t>
            </a:r>
          </a:p>
          <a:p>
            <a:pPr marL="609600" indent="-609600" eaLnBrk="1" hangingPunct="1">
              <a:lnSpc>
                <a:spcPct val="80000"/>
              </a:lnSpc>
              <a:spcBef>
                <a:spcPct val="10000"/>
              </a:spcBef>
              <a:buFont typeface="Wingdings" pitchFamily="2" charset="2"/>
              <a:buNone/>
              <a:defRPr/>
            </a:pPr>
            <a:endParaRPr lang="ru-RU" altLang="ru-RU" sz="4000" b="1" dirty="0" smtClean="0">
              <a:solidFill>
                <a:schemeClr val="bg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spcBef>
                <a:spcPct val="10000"/>
              </a:spcBef>
              <a:buFont typeface="Wingdings" pitchFamily="2" charset="2"/>
              <a:buNone/>
              <a:defRPr/>
            </a:pPr>
            <a:r>
              <a:rPr lang="ru-RU" altLang="ru-RU" sz="4000" dirty="0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1) допустимости доказательств;</a:t>
            </a:r>
          </a:p>
          <a:p>
            <a:pPr marL="0" indent="0" algn="just" eaLnBrk="1" hangingPunct="1">
              <a:lnSpc>
                <a:spcPct val="80000"/>
              </a:lnSpc>
              <a:spcBef>
                <a:spcPct val="10000"/>
              </a:spcBef>
              <a:buFont typeface="Wingdings" pitchFamily="2" charset="2"/>
              <a:buNone/>
              <a:defRPr/>
            </a:pPr>
            <a:r>
              <a:rPr lang="ru-RU" altLang="ru-RU" sz="4000" dirty="0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2) относимости доказательств;</a:t>
            </a:r>
          </a:p>
          <a:p>
            <a:pPr marL="0" indent="0" algn="just" eaLnBrk="1" hangingPunct="1">
              <a:lnSpc>
                <a:spcPct val="80000"/>
              </a:lnSpc>
              <a:spcBef>
                <a:spcPct val="10000"/>
              </a:spcBef>
              <a:buFont typeface="Wingdings" pitchFamily="2" charset="2"/>
              <a:buNone/>
              <a:defRPr/>
            </a:pPr>
            <a:r>
              <a:rPr lang="ru-RU" altLang="ru-RU" sz="4000" dirty="0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3) достоверности доказательств;</a:t>
            </a:r>
          </a:p>
          <a:p>
            <a:pPr marL="0" indent="0" algn="just" eaLnBrk="1" hangingPunct="1">
              <a:lnSpc>
                <a:spcPct val="80000"/>
              </a:lnSpc>
              <a:spcBef>
                <a:spcPct val="10000"/>
              </a:spcBef>
              <a:buFont typeface="Wingdings" pitchFamily="2" charset="2"/>
              <a:buNone/>
              <a:defRPr/>
            </a:pPr>
            <a:r>
              <a:rPr lang="ru-RU" altLang="ru-RU" sz="4000" dirty="0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4) достаточности  доказательств  для  признания  установленными обстоятельств, составляющих предмет доказывания и для принятия процессуальных решений.</a:t>
            </a:r>
            <a:endParaRPr lang="be-BY" altLang="ru-RU" sz="4000" dirty="0" smtClean="0">
              <a:solidFill>
                <a:schemeClr val="bg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92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3206" y="431800"/>
            <a:ext cx="11204812" cy="5491328"/>
          </a:xfrm>
        </p:spPr>
        <p:txBody>
          <a:bodyPr/>
          <a:lstStyle/>
          <a:p>
            <a:pPr marL="609600" indent="-609600" algn="ctr"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altLang="ru-RU" sz="5400" b="1" dirty="0" smtClean="0">
                <a:effectLst/>
              </a:rPr>
              <a:t>    </a:t>
            </a:r>
          </a:p>
          <a:p>
            <a:pPr marL="609600" indent="-609600" algn="ctr"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altLang="ru-RU" sz="5400" b="1" dirty="0">
                <a:solidFill>
                  <a:srgbClr val="FFCC00"/>
                </a:solidFill>
                <a:effectLst/>
              </a:rPr>
              <a:t> </a:t>
            </a:r>
            <a:r>
              <a:rPr lang="ru-RU" altLang="ru-RU" sz="5400" b="1" dirty="0" smtClean="0">
                <a:solidFill>
                  <a:srgbClr val="FFCC00"/>
                </a:solidFill>
                <a:effectLst/>
              </a:rPr>
              <a:t> </a:t>
            </a:r>
          </a:p>
          <a:p>
            <a:pPr marL="609600" indent="-609600" algn="just"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altLang="ru-RU" sz="5400" b="1" dirty="0">
                <a:solidFill>
                  <a:srgbClr val="FFCC00"/>
                </a:solidFill>
                <a:effectLst/>
              </a:rPr>
              <a:t> </a:t>
            </a:r>
            <a:r>
              <a:rPr lang="ru-RU" altLang="ru-RU" sz="5400" b="1" dirty="0" smtClean="0">
                <a:solidFill>
                  <a:srgbClr val="FFCC00"/>
                </a:solidFill>
                <a:effectLst/>
              </a:rPr>
              <a:t>  </a:t>
            </a:r>
            <a:r>
              <a:rPr lang="ru-RU" altLang="ru-RU" sz="4400" b="1" dirty="0" err="1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Преюдиция</a:t>
            </a:r>
            <a:r>
              <a:rPr lang="ru-RU" altLang="ru-RU" sz="4400" b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altLang="ru-RU" sz="44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это обязательность решения суда по гражданскому или уголовному делу для органа, ведущего уголовный процесс, при производстве по другому уголовному делу</a:t>
            </a:r>
            <a:r>
              <a:rPr lang="ru-RU" altLang="ru-RU" sz="54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(ст.106 </a:t>
            </a:r>
            <a:r>
              <a:rPr lang="ru-RU" altLang="ru-RU" sz="3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УПК)</a:t>
            </a:r>
            <a:r>
              <a:rPr lang="ru-RU" altLang="ru-RU" sz="3600" dirty="0" smtClean="0">
                <a:effectLst/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altLang="ru-RU" sz="3600" dirty="0" smtClean="0">
                <a:effectLst/>
                <a:latin typeface="Times New Roman" pitchFamily="18" charset="0"/>
                <a:cs typeface="Times New Roman" pitchFamily="18" charset="0"/>
              </a:rPr>
              <a:t>).</a:t>
            </a:r>
            <a:endParaRPr lang="be-BY" altLang="ru-RU" sz="3600" dirty="0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27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68740" y="887103"/>
            <a:ext cx="10968251" cy="5445457"/>
          </a:xfrm>
        </p:spPr>
        <p:txBody>
          <a:bodyPr/>
          <a:lstStyle/>
          <a:p>
            <a:pPr algn="just" eaLnBrk="1" hangingPunct="1">
              <a:defRPr/>
            </a:pPr>
            <a:r>
              <a:rPr lang="ru-RU" altLang="ru-RU" sz="44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Вступивший </a:t>
            </a:r>
            <a:r>
              <a:rPr lang="ru-RU" altLang="ru-RU" sz="44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в законную силу приговор по другому уголовному делу обязателен для органа, ведущего уголовный процесс, в отношении:</a:t>
            </a:r>
          </a:p>
          <a:p>
            <a:pPr algn="just" eaLnBrk="1" hangingPunct="1">
              <a:defRPr/>
            </a:pPr>
            <a:r>
              <a:rPr lang="ru-RU" altLang="ru-RU" sz="44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ru-RU" altLang="ru-RU" sz="4000" i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установленных обстоятельств;</a:t>
            </a:r>
          </a:p>
          <a:p>
            <a:pPr algn="just" eaLnBrk="1" hangingPunct="1">
              <a:defRPr/>
            </a:pPr>
            <a:r>
              <a:rPr lang="ru-RU" alt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ru-RU" altLang="ru-RU" sz="4000" i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юридической оценки этих обстоятельств</a:t>
            </a:r>
            <a:r>
              <a:rPr lang="ru-RU" alt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2987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0627" y="668740"/>
            <a:ext cx="10699846" cy="5554639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spcBef>
                <a:spcPct val="10000"/>
              </a:spcBef>
              <a:buFont typeface="Wingdings" pitchFamily="2" charset="2"/>
              <a:buNone/>
              <a:defRPr/>
            </a:pPr>
            <a:r>
              <a:rPr lang="ru-RU" altLang="ru-RU" sz="44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Вступившее </a:t>
            </a:r>
            <a:r>
              <a:rPr lang="ru-RU" altLang="ru-RU" sz="44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в законную силу решение суда по гражданскому делу обязательно для органа, ведущего уголовный процесс, только по вопросам:</a:t>
            </a:r>
          </a:p>
          <a:p>
            <a:pPr algn="just" eaLnBrk="1" hangingPunct="1">
              <a:lnSpc>
                <a:spcPct val="80000"/>
              </a:lnSpc>
              <a:spcBef>
                <a:spcPct val="10000"/>
              </a:spcBef>
              <a:buFont typeface="Wingdings" pitchFamily="2" charset="2"/>
              <a:buNone/>
              <a:defRPr/>
            </a:pPr>
            <a:endParaRPr lang="ru-RU" altLang="ru-RU" sz="4400" dirty="0" smtClean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spcBef>
                <a:spcPct val="10000"/>
              </a:spcBef>
              <a:buClrTx/>
              <a:defRPr/>
            </a:pPr>
            <a:r>
              <a:rPr lang="ru-RU" altLang="ru-RU" sz="4400" i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имело </a:t>
            </a:r>
            <a:r>
              <a:rPr lang="ru-RU" altLang="ru-RU" sz="4400" i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ли место само общественно опасное деяние, предусмотренное уголовным законом;</a:t>
            </a:r>
          </a:p>
          <a:p>
            <a:pPr algn="just" eaLnBrk="1" hangingPunct="1">
              <a:lnSpc>
                <a:spcPct val="80000"/>
              </a:lnSpc>
              <a:spcBef>
                <a:spcPct val="10000"/>
              </a:spcBef>
              <a:buClrTx/>
              <a:defRPr/>
            </a:pPr>
            <a:r>
              <a:rPr lang="ru-RU" altLang="ru-RU" sz="4400" i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altLang="ru-RU" sz="4400" i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размере вреда.</a:t>
            </a:r>
            <a:endParaRPr lang="be-BY" altLang="ru-RU" sz="4400" i="1" dirty="0" smtClean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1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6036" y="0"/>
            <a:ext cx="11013743" cy="6858000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endParaRPr lang="ru-RU" sz="4000" b="1" dirty="0" smtClean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Wingdings" pitchFamily="2" charset="2"/>
              <a:buNone/>
              <a:defRPr/>
            </a:pPr>
            <a:r>
              <a:rPr lang="ru-RU" sz="4000" b="1" dirty="0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Значении </a:t>
            </a:r>
            <a:r>
              <a:rPr lang="ru-RU" sz="4000" b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преюдиции: </a:t>
            </a:r>
            <a:endParaRPr lang="ru-RU" sz="4000" b="1" dirty="0" smtClean="0">
              <a:solidFill>
                <a:schemeClr val="bg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Wingdings" pitchFamily="2" charset="2"/>
              <a:buNone/>
              <a:defRPr/>
            </a:pPr>
            <a:endParaRPr lang="ru-RU" sz="4000" b="1" dirty="0">
              <a:solidFill>
                <a:schemeClr val="bg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Tx/>
              <a:defRPr/>
            </a:pPr>
            <a:r>
              <a:rPr lang="ru-RU" b="1" dirty="0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преюдиция запрещает суду пересматривать вопрос об установленных ранее судом фактах; </a:t>
            </a:r>
          </a:p>
          <a:p>
            <a:pPr algn="just">
              <a:buClrTx/>
              <a:defRPr/>
            </a:pPr>
            <a:r>
              <a:rPr lang="ru-RU" dirty="0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уголовного процесса освобождены от доказывания преюдициально установленных фактов; </a:t>
            </a:r>
          </a:p>
          <a:p>
            <a:pPr algn="just">
              <a:buClrTx/>
              <a:defRPr/>
            </a:pPr>
            <a:r>
              <a:rPr lang="ru-RU" dirty="0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уголовного процесса не вправе опровергать преюдициально установленные факты.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326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6036" y="696036"/>
            <a:ext cx="11013743" cy="5813946"/>
          </a:xfrm>
        </p:spPr>
        <p:txBody>
          <a:bodyPr/>
          <a:lstStyle/>
          <a:p>
            <a:pPr marL="0" indent="0" algn="just">
              <a:buFont typeface="Wingdings" pitchFamily="2" charset="2"/>
              <a:buNone/>
              <a:defRPr/>
            </a:pPr>
            <a:endParaRPr lang="ru-RU" sz="3600" u="sng" dirty="0" smtClean="0">
              <a:solidFill>
                <a:schemeClr val="bg2"/>
              </a:solidFill>
              <a:effectLst/>
              <a:latin typeface="Times New Roman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Wingdings" pitchFamily="2" charset="2"/>
              <a:buNone/>
              <a:defRPr/>
            </a:pPr>
            <a:r>
              <a:rPr lang="ru-RU" sz="4000" u="sng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anose="02020603050405020304" pitchFamily="18" charset="0"/>
              </a:rPr>
              <a:t>Субъектами процесса доказывания </a:t>
            </a:r>
            <a:r>
              <a:rPr 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anose="02020603050405020304" pitchFamily="18" charset="0"/>
              </a:rPr>
              <a:t>являются </a:t>
            </a:r>
            <a:r>
              <a:rPr lang="ru-RU" sz="4000" dirty="0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уголовного процесса, которые в соответствии с УПК обязаны осуществлять доказывание по материалам и уголовным делам либо вправе принимать в нем участие</a:t>
            </a:r>
            <a:endParaRPr lang="ru-RU" sz="4000" dirty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39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6036" y="696036"/>
            <a:ext cx="11013743" cy="5813946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r>
              <a:rPr lang="ru-RU" sz="3600" u="sng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anose="02020603050405020304" pitchFamily="18" charset="0"/>
              </a:rPr>
              <a:t>Классификация субъектов процесса доказывания</a:t>
            </a: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anose="02020603050405020304" pitchFamily="18" charset="0"/>
              </a:rPr>
              <a:t>Участники уголовного процесса,</a:t>
            </a: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anose="02020603050405020304" pitchFamily="18" charset="0"/>
              </a:rPr>
              <a:t>которые</a:t>
            </a:r>
            <a:endParaRPr lang="ru-RU" sz="2400" dirty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H="1">
            <a:off x="4612945" y="2115396"/>
            <a:ext cx="887103" cy="2456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6892120" y="2115397"/>
            <a:ext cx="873456" cy="2456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948664"/>
              </p:ext>
            </p:extLst>
          </p:nvPr>
        </p:nvGraphicFramePr>
        <p:xfrm>
          <a:off x="627796" y="2456598"/>
          <a:ext cx="11054688" cy="4162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6150"/>
                <a:gridCol w="5868538"/>
              </a:tblGrid>
              <a:tr h="515881">
                <a:tc>
                  <a:txBody>
                    <a:bodyPr/>
                    <a:lstStyle/>
                    <a:p>
                      <a:pPr algn="just"/>
                      <a:r>
                        <a:rPr lang="ru-RU" sz="2400" b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обязаны осуществлять доказывание:</a:t>
                      </a:r>
                      <a:endParaRPr lang="ru-RU" sz="2400" b="0" dirty="0">
                        <a:solidFill>
                          <a:schemeClr val="bg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b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вправе принимать участие в доказывании:</a:t>
                      </a:r>
                      <a:endParaRPr lang="ru-RU" sz="2400" b="0" dirty="0">
                        <a:solidFill>
                          <a:schemeClr val="bg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3646315">
                <a:tc>
                  <a:txBody>
                    <a:bodyPr/>
                    <a:lstStyle/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ru-RU" sz="2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орган уголовного преследования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ru-RU" sz="2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государственный</a:t>
                      </a:r>
                      <a:r>
                        <a:rPr lang="ru-RU" sz="2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обвинитель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ru-RU" sz="2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частный обвинитель</a:t>
                      </a:r>
                      <a:endParaRPr lang="ru-RU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ru-RU" sz="2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участники уголовного процесса, защищающие свои права и интересы:</a:t>
                      </a:r>
                      <a:r>
                        <a:rPr lang="ru-RU" sz="2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подозреваемый, обвиняемый, потерпевший, гражданский истец, гражданский ответчик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ru-RU" sz="2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участники уголовного процесса, защищающие представляемые права и интересы: защитник, законный представитель, представитель </a:t>
                      </a:r>
                      <a:endParaRPr lang="ru-RU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190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73206" y="260350"/>
            <a:ext cx="11027391" cy="6597650"/>
          </a:xfrm>
        </p:spPr>
        <p:txBody>
          <a:bodyPr/>
          <a:lstStyle/>
          <a:p>
            <a:pPr marL="609600" indent="-609600" eaLnBrk="1" hangingPunct="1">
              <a:defRPr/>
            </a:pPr>
            <a:r>
              <a:rPr lang="ru-RU" altLang="ru-RU" u="sng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Источники   доказательств</a:t>
            </a:r>
            <a:r>
              <a:rPr lang="ru-RU" altLang="ru-RU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   -  </a:t>
            </a:r>
            <a:endParaRPr lang="en-US" altLang="ru-RU" dirty="0" smtClean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altLang="ru-RU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это   </a:t>
            </a:r>
            <a:r>
              <a:rPr lang="ru-RU" alt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полученные   в   порядке, предусмотренном УПК, носители доказательственной </a:t>
            </a:r>
            <a:r>
              <a:rPr lang="ru-RU" alt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информации.</a:t>
            </a:r>
          </a:p>
          <a:p>
            <a:pPr marL="609600" indent="-158750" algn="just" eaLnBrk="1" hangingPunct="1">
              <a:defRPr/>
            </a:pPr>
            <a:r>
              <a:rPr lang="ru-RU" alt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К источникам доказательств относятся (ч. 2 ст. 88 УПК)</a:t>
            </a:r>
            <a:r>
              <a:rPr lang="ru-RU" alt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609600" indent="-609600" algn="just" eaLnBrk="1" hangingPunct="1">
              <a:defRPr/>
            </a:pPr>
            <a:r>
              <a:rPr lang="ru-RU" alt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1) показания подозреваемого, обвиняемого, потерпевшего, свидетеля, в том числе их </a:t>
            </a:r>
            <a:r>
              <a:rPr lang="ru-RU" altLang="ru-RU" sz="2800" dirty="0" err="1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звуко</a:t>
            </a:r>
            <a:r>
              <a:rPr lang="ru-RU" alt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- и видеозапись;</a:t>
            </a:r>
          </a:p>
          <a:p>
            <a:pPr marL="609600" indent="-609600" algn="just" eaLnBrk="1" hangingPunct="1">
              <a:defRPr/>
            </a:pPr>
            <a:r>
              <a:rPr lang="ru-RU" alt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ru-RU" alt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заключения </a:t>
            </a:r>
            <a:r>
              <a:rPr lang="ru-RU" alt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эксперта; </a:t>
            </a:r>
          </a:p>
          <a:p>
            <a:pPr marL="609600" indent="-609600" algn="just" eaLnBrk="1" hangingPunct="1">
              <a:defRPr/>
            </a:pPr>
            <a:r>
              <a:rPr lang="ru-RU" alt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3) вещественные доказательства;</a:t>
            </a:r>
          </a:p>
          <a:p>
            <a:pPr marL="609600" indent="-609600" algn="just" eaLnBrk="1" hangingPunct="1">
              <a:defRPr/>
            </a:pPr>
            <a:r>
              <a:rPr lang="ru-RU" alt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4) протоколы следственных действий, </a:t>
            </a:r>
            <a:r>
              <a:rPr lang="ru-RU" altLang="ru-RU" sz="2800" dirty="0" err="1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звуко</a:t>
            </a:r>
            <a:r>
              <a:rPr lang="ru-RU" alt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- и видеозаписи хода судебных заседаний, протоколы судебных заседаний, материалы оперативно-розыскной деятельности;</a:t>
            </a:r>
          </a:p>
          <a:p>
            <a:pPr marL="609600" indent="-609600" algn="just" eaLnBrk="1" hangingPunct="1">
              <a:defRPr/>
            </a:pPr>
            <a:r>
              <a:rPr lang="ru-RU" alt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5) иные документы и другие носители информации.</a:t>
            </a:r>
            <a:endParaRPr lang="be-BY" altLang="ru-RU" sz="2800" dirty="0" smtClean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00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40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40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40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140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140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55094" y="260350"/>
            <a:ext cx="10727140" cy="6597650"/>
          </a:xfrm>
        </p:spPr>
        <p:txBody>
          <a:bodyPr/>
          <a:lstStyle/>
          <a:p>
            <a:pPr algn="just" eaLnBrk="1" hangingPunct="1">
              <a:spcBef>
                <a:spcPct val="10000"/>
              </a:spcBef>
              <a:buFont typeface="Wingdings" pitchFamily="2" charset="2"/>
              <a:buNone/>
              <a:defRPr/>
            </a:pPr>
            <a:r>
              <a:rPr lang="ru-RU" altLang="ru-RU" sz="4000" b="1" dirty="0" smtClean="0"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3600" b="1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3600" b="1" dirty="0"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10000"/>
              </a:spcBef>
              <a:buFont typeface="Wingdings" pitchFamily="2" charset="2"/>
              <a:buNone/>
              <a:defRPr/>
            </a:pPr>
            <a:endParaRPr lang="ru-RU" altLang="ru-RU" sz="3600" b="1" dirty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10000"/>
              </a:spcBef>
              <a:buFont typeface="Wingdings" pitchFamily="2" charset="2"/>
              <a:buNone/>
              <a:defRPr/>
            </a:pPr>
            <a:r>
              <a:rPr lang="ru-RU" altLang="ru-RU" sz="3600" b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altLang="ru-RU" sz="3600" b="1" u="sng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Показания</a:t>
            </a:r>
            <a:r>
              <a:rPr lang="ru-RU" altLang="ru-RU" sz="3600" b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sz="3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это сведения, сообщенные участником уголовного процесса (свидетелем, потерпевшим, подозреваемым, обвиняемым) в устной или письменной форме на допросе, проведенном на предварительном следствии или дознании, в судебном заседании, а также при производстве иных следственных действий с его участником.</a:t>
            </a:r>
            <a:r>
              <a:rPr lang="ru-RU" altLang="ru-RU" sz="36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144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8165" y="296883"/>
            <a:ext cx="10605655" cy="5880080"/>
          </a:xfrm>
        </p:spPr>
        <p:txBody>
          <a:bodyPr/>
          <a:lstStyle/>
          <a:p>
            <a:pPr marL="0" indent="0">
              <a:buNone/>
            </a:pP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Доказательства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– любые фактические данные, полученные в предусмотренном законом порядке, на основе которых орган, ведущий уголовный процесс устанавливает наличие или отсутствие общественно опасного деяния, предусмотренного уголовным законом, виновность лица, совершившего это деяние, либо его невиновность и иные обстоятельства, имеющие значение для правильного разрешения уголовного дела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844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68740" y="342900"/>
            <a:ext cx="10536072" cy="5678488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altLang="ru-RU" sz="40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altLang="ru-RU" sz="4000" b="1" i="1" u="sng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altLang="ru-RU" sz="40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altLang="ru-RU" sz="4000" b="1" u="sng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Показания подозреваемого </a:t>
            </a:r>
            <a:r>
              <a:rPr lang="ru-RU" altLang="ru-RU" sz="4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это сведения, сообщенные подозреваемым в устной или письменной форме на допросе, проведенном на предварительном следствии, дознании в порядке, предусмотренном УПК Республики Беларусь, а также при производстве иных следственных действий с его </a:t>
            </a:r>
            <a:r>
              <a:rPr lang="ru-RU" alt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участием</a:t>
            </a:r>
            <a:br>
              <a:rPr lang="ru-RU" alt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(ч</a:t>
            </a:r>
            <a:r>
              <a:rPr lang="ru-RU" alt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. 1 ст. 91 УПК). </a:t>
            </a:r>
            <a:endParaRPr lang="be-BY" altLang="ru-RU" sz="4000" dirty="0" smtClean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lnSpc>
                <a:spcPct val="80000"/>
              </a:lnSpc>
              <a:spcBef>
                <a:spcPct val="10000"/>
              </a:spcBef>
              <a:buFont typeface="Wingdings" pitchFamily="2" charset="2"/>
              <a:buNone/>
              <a:defRPr/>
            </a:pPr>
            <a:endParaRPr lang="be-BY" altLang="ru-RU" sz="4400" b="1" dirty="0" smtClean="0"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4887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73206" y="0"/>
            <a:ext cx="10918209" cy="6858000"/>
          </a:xfrm>
        </p:spPr>
        <p:txBody>
          <a:bodyPr/>
          <a:lstStyle/>
          <a:p>
            <a:pPr marL="609600" indent="-609600" algn="ctr" eaLnBrk="1" hangingPunct="1">
              <a:buFont typeface="Wingdings" pitchFamily="2" charset="2"/>
              <a:buNone/>
              <a:defRPr/>
            </a:pPr>
            <a:r>
              <a:rPr lang="ru-RU" altLang="ru-RU" sz="36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</a:p>
          <a:p>
            <a:pPr marL="609600" indent="-609600" algn="ctr" eaLnBrk="1" hangingPunct="1">
              <a:buFont typeface="Wingdings" pitchFamily="2" charset="2"/>
              <a:buNone/>
              <a:defRPr/>
            </a:pPr>
            <a:endParaRPr lang="ru-RU" altLang="ru-RU" sz="3600" b="1" i="1" u="sng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buFont typeface="Wingdings" pitchFamily="2" charset="2"/>
              <a:buNone/>
              <a:defRPr/>
            </a:pPr>
            <a:r>
              <a:rPr lang="ru-RU" altLang="ru-RU" sz="3600" b="1" u="sng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Показания </a:t>
            </a:r>
            <a:r>
              <a:rPr lang="ru-RU" altLang="ru-RU" sz="3600" b="1" u="sng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обвиняемого</a:t>
            </a:r>
            <a:r>
              <a:rPr lang="ru-RU" altLang="ru-RU" sz="3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altLang="ru-RU" sz="3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это сведения, сообщенные обвиняемым в устной или письменной форме на допросе, проведенном на предварительном следствии, дознании или в судебном заседании в порядке, предусмотренном УПК Республики Беларусь, а также при производстве иных следственных действий с </a:t>
            </a:r>
            <a:r>
              <a:rPr lang="ru-RU" altLang="ru-RU" sz="3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его участием (ч</a:t>
            </a:r>
            <a:r>
              <a:rPr lang="ru-RU" altLang="ru-RU" sz="3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. 1 ст. 92 УПК). </a:t>
            </a:r>
            <a:endParaRPr lang="be-BY" altLang="ru-RU" sz="3600" dirty="0" smtClean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59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55094" y="0"/>
            <a:ext cx="10836322" cy="685800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  <a:defRPr/>
            </a:pPr>
            <a:r>
              <a:rPr lang="ru-RU" altLang="ru-RU" sz="4000" u="sng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Давая </a:t>
            </a:r>
            <a:r>
              <a:rPr lang="ru-RU" altLang="ru-RU" sz="4000" u="sng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показания, </a:t>
            </a:r>
            <a:r>
              <a:rPr lang="ru-RU" altLang="ru-RU" sz="4000" u="sng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обвиняемый</a:t>
            </a:r>
            <a:r>
              <a:rPr lang="ru-RU" altLang="ru-RU" sz="40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altLang="ru-RU" sz="40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0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40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000" b="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altLang="ru-RU" sz="4000" b="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) выражает свое отношение к предъявленному обвинению; </a:t>
            </a:r>
            <a:br>
              <a:rPr lang="ru-RU" altLang="ru-RU" sz="4000" b="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000" b="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б) признает или отрицает свою вину;</a:t>
            </a:r>
            <a:br>
              <a:rPr lang="ru-RU" altLang="ru-RU" sz="4000" b="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000" b="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в) настаивает на правомерности своих действий; </a:t>
            </a:r>
            <a:br>
              <a:rPr lang="ru-RU" altLang="ru-RU" sz="4000" b="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000" b="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г) раскаивается в </a:t>
            </a:r>
            <a:r>
              <a:rPr lang="ru-RU" altLang="ru-RU" sz="4000" b="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совершенном</a:t>
            </a:r>
            <a:r>
              <a:rPr lang="ru-RU" altLang="ru-RU" sz="40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be-BY" altLang="ru-RU" sz="4000" dirty="0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52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05218" y="682388"/>
            <a:ext cx="10590663" cy="6175612"/>
          </a:xfrm>
        </p:spPr>
        <p:txBody>
          <a:bodyPr/>
          <a:lstStyle/>
          <a:p>
            <a:pPr marL="609600" indent="-609600" algn="ctr" eaLnBrk="1" hangingPunct="1">
              <a:buFont typeface="Wingdings" pitchFamily="2" charset="2"/>
              <a:buNone/>
            </a:pPr>
            <a:r>
              <a:rPr lang="ru-RU" altLang="ru-RU" sz="4000" b="1" dirty="0" smtClean="0">
                <a:effectLst/>
              </a:rPr>
              <a:t>	</a:t>
            </a:r>
            <a:r>
              <a:rPr lang="ru-RU" altLang="ru-RU" sz="4000" b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Виды показания обвиняемого по отношению к предъявленному обвинению: 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ru-RU" altLang="ru-RU" sz="3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3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) признание обвиняемым своей вины;</a:t>
            </a:r>
          </a:p>
          <a:p>
            <a:pPr marL="609600" indent="-609600" eaLnBrk="1" hangingPunct="1">
              <a:buFont typeface="Wingdings" pitchFamily="2" charset="2"/>
              <a:buNone/>
            </a:pPr>
            <a:endParaRPr lang="ru-RU" altLang="ru-RU" sz="1000" dirty="0" smtClean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ru-RU" altLang="ru-RU" sz="3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2) отрицание обвиняемым своей вины;</a:t>
            </a:r>
          </a:p>
          <a:p>
            <a:pPr marL="609600" indent="-609600" eaLnBrk="1" hangingPunct="1">
              <a:buFont typeface="Wingdings" pitchFamily="2" charset="2"/>
              <a:buNone/>
            </a:pPr>
            <a:endParaRPr lang="ru-RU" altLang="ru-RU" sz="1000" dirty="0" smtClean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ru-RU" altLang="ru-RU" sz="3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3) частичное признание вины.</a:t>
            </a:r>
            <a:endParaRPr lang="be-BY" altLang="ru-RU" sz="3600" dirty="0" smtClean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68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7797" y="3"/>
            <a:ext cx="10672550" cy="6715125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altLang="ru-RU" sz="4000" u="sng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Показания потерпевшего</a:t>
            </a:r>
            <a:r>
              <a:rPr lang="ru-RU" alt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000" b="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- это сведения сообщенные потерпевшим в устной или письменной форме на допросе, проведенном на предварительном следствии, дознании или в судебном заседании в порядке, предусмотренном УПК Республики Беларусь, а также при производстве иных следственных действий с его участием (ч. 1 ст. 93 УПК). </a:t>
            </a:r>
            <a:r>
              <a:rPr lang="be-BY" altLang="ru-RU" sz="4000" b="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be-BY" altLang="ru-RU" sz="4000" b="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be-BY" altLang="ru-RU" sz="4000" b="0" dirty="0" smtClean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2262" y="188916"/>
            <a:ext cx="10822675" cy="64087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10000"/>
              </a:spcBef>
              <a:buFont typeface="Wingdings" pitchFamily="2" charset="2"/>
              <a:buNone/>
              <a:defRPr/>
            </a:pPr>
            <a:r>
              <a:rPr lang="ru-RU" alt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</a:p>
          <a:p>
            <a:pPr eaLnBrk="1" hangingPunct="1">
              <a:lnSpc>
                <a:spcPct val="80000"/>
              </a:lnSpc>
              <a:spcBef>
                <a:spcPct val="10000"/>
              </a:spcBef>
              <a:buFont typeface="Wingdings" pitchFamily="2" charset="2"/>
              <a:buNone/>
              <a:defRPr/>
            </a:pPr>
            <a:endParaRPr lang="ru-RU" alt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spcBef>
                <a:spcPct val="10000"/>
              </a:spcBef>
              <a:buFont typeface="Wingdings" pitchFamily="2" charset="2"/>
              <a:buNone/>
              <a:defRPr/>
            </a:pPr>
            <a:r>
              <a:rPr lang="ru-RU" altLang="ru-RU" sz="4000" b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Свидетельские </a:t>
            </a:r>
            <a:r>
              <a:rPr lang="ru-RU" altLang="ru-RU" sz="4000" b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показания</a:t>
            </a:r>
            <a:r>
              <a:rPr lang="ru-RU" alt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 - это сведения сообщенные свидетелем в устной или письменной форме на допросе, проведенном на предварительном следствии, дознании или в судебном заседании в порядке, предусмотренном УПК Республики Беларусь, а также при производстве иных следственных действий с его </a:t>
            </a:r>
            <a:r>
              <a:rPr lang="ru-RU" alt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участием</a:t>
            </a:r>
          </a:p>
          <a:p>
            <a:pPr marL="0" indent="0" algn="just" eaLnBrk="1" hangingPunct="1">
              <a:lnSpc>
                <a:spcPct val="80000"/>
              </a:lnSpc>
              <a:spcBef>
                <a:spcPct val="10000"/>
              </a:spcBef>
              <a:buFont typeface="Wingdings" pitchFamily="2" charset="2"/>
              <a:buNone/>
              <a:defRPr/>
            </a:pPr>
            <a:r>
              <a:rPr lang="ru-RU" alt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(ч. 1 ст. 94 УПК). </a:t>
            </a:r>
            <a:endParaRPr lang="be-BY" altLang="ru-RU" sz="4000" dirty="0" smtClean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50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6854" y="3"/>
            <a:ext cx="10863618" cy="6155137"/>
          </a:xfrm>
        </p:spPr>
        <p:txBody>
          <a:bodyPr/>
          <a:lstStyle/>
          <a:p>
            <a:pPr marL="609600" indent="-609600" algn="ctr" eaLnBrk="1" hangingPunct="1">
              <a:lnSpc>
                <a:spcPct val="80000"/>
              </a:lnSpc>
              <a:spcBef>
                <a:spcPct val="10000"/>
              </a:spcBef>
              <a:buFont typeface="Wingdings" pitchFamily="2" charset="2"/>
              <a:buNone/>
              <a:defRPr/>
            </a:pPr>
            <a:endParaRPr lang="ru-RU" altLang="ru-RU" sz="4000" b="1" u="sng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09600" indent="-609600" algn="ctr" eaLnBrk="1" hangingPunct="1">
              <a:lnSpc>
                <a:spcPct val="80000"/>
              </a:lnSpc>
              <a:spcBef>
                <a:spcPct val="10000"/>
              </a:spcBef>
              <a:buFont typeface="Wingdings" pitchFamily="2" charset="2"/>
              <a:buNone/>
              <a:defRPr/>
            </a:pPr>
            <a:r>
              <a:rPr lang="ru-RU" altLang="ru-RU" sz="4000" u="sng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Стадии формирования </a:t>
            </a:r>
          </a:p>
          <a:p>
            <a:pPr marL="609600" indent="-609600" algn="ctr" eaLnBrk="1" hangingPunct="1">
              <a:lnSpc>
                <a:spcPct val="80000"/>
              </a:lnSpc>
              <a:spcBef>
                <a:spcPct val="10000"/>
              </a:spcBef>
              <a:buFont typeface="Wingdings" pitchFamily="2" charset="2"/>
              <a:buNone/>
              <a:defRPr/>
            </a:pPr>
            <a:r>
              <a:rPr lang="ru-RU" altLang="ru-RU" sz="4000" u="sng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свидетельских показаний</a:t>
            </a:r>
            <a:r>
              <a:rPr lang="ru-RU" alt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609600" indent="-609600" algn="ctr" eaLnBrk="1" hangingPunct="1">
              <a:lnSpc>
                <a:spcPct val="80000"/>
              </a:lnSpc>
              <a:spcBef>
                <a:spcPct val="10000"/>
              </a:spcBef>
              <a:buFont typeface="Wingdings" pitchFamily="2" charset="2"/>
              <a:buNone/>
              <a:defRPr/>
            </a:pPr>
            <a:endParaRPr lang="ru-RU" altLang="ru-RU" sz="4000" dirty="0" smtClean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lnSpc>
                <a:spcPct val="80000"/>
              </a:lnSpc>
              <a:spcBef>
                <a:spcPct val="10000"/>
              </a:spcBef>
              <a:buFont typeface="Wingdings" pitchFamily="2" charset="2"/>
              <a:buNone/>
              <a:defRPr/>
            </a:pPr>
            <a:r>
              <a:rPr lang="ru-RU" alt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. восприятие свидетелем определенного факта; </a:t>
            </a:r>
          </a:p>
          <a:p>
            <a:pPr marL="609600" indent="-609600" eaLnBrk="1" hangingPunct="1">
              <a:lnSpc>
                <a:spcPct val="80000"/>
              </a:lnSpc>
              <a:spcBef>
                <a:spcPct val="10000"/>
              </a:spcBef>
              <a:buFont typeface="Wingdings" pitchFamily="2" charset="2"/>
              <a:buNone/>
              <a:defRPr/>
            </a:pPr>
            <a:r>
              <a:rPr lang="ru-RU" alt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2. запоминание воспринятого факта; </a:t>
            </a:r>
          </a:p>
          <a:p>
            <a:pPr marL="609600" indent="-609600" eaLnBrk="1" hangingPunct="1">
              <a:lnSpc>
                <a:spcPct val="80000"/>
              </a:lnSpc>
              <a:spcBef>
                <a:spcPct val="10000"/>
              </a:spcBef>
              <a:buFont typeface="Wingdings" pitchFamily="2" charset="2"/>
              <a:buNone/>
              <a:defRPr/>
            </a:pPr>
            <a:r>
              <a:rPr lang="ru-RU" alt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3. воспроизведение этого факта на допросе.</a:t>
            </a:r>
            <a:endParaRPr lang="be-BY" altLang="ru-RU" sz="4000" dirty="0" smtClean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38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12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431800"/>
            <a:ext cx="12192000" cy="6669088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altLang="ru-RU" sz="5400" b="1" dirty="0" smtClean="0">
                <a:effectLst/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marL="609600" indent="-609600"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altLang="ru-RU" sz="4000" b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altLang="ru-RU" sz="4000" b="1" u="sng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Заключение эксперта</a:t>
            </a:r>
            <a:r>
              <a:rPr lang="ru-RU" altLang="ru-RU" sz="3600" b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altLang="ru-RU" sz="3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это процессуальный документ, удостоверяющий факт и ход исследования экспертом материалов, представленных органом, ведущим уголовный процесс, и содержащий выводы по постановленным перед экспертом вопросам, основанные на специальных знаниях эксперта в области науки, техники, искусства, ремесла и иных сферах деятельности (ст. 95 УПК Республики Беларусь).</a:t>
            </a:r>
            <a:endParaRPr lang="be-BY" altLang="ru-RU" sz="3600" dirty="0" smtClean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80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55092" y="333378"/>
            <a:ext cx="10931857" cy="6264275"/>
          </a:xfrm>
        </p:spPr>
        <p:txBody>
          <a:bodyPr/>
          <a:lstStyle/>
          <a:p>
            <a:pPr marL="609600" indent="-609600" eaLnBrk="1" hangingPunct="1">
              <a:defRPr/>
            </a:pPr>
            <a:endParaRPr lang="ru-RU" altLang="ru-RU" sz="3600" b="1" u="sng" dirty="0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09600" indent="-609600" eaLnBrk="1" hangingPunct="1">
              <a:defRPr/>
            </a:pPr>
            <a:r>
              <a:rPr lang="ru-RU" altLang="ru-RU" sz="3600" b="1" u="sng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 заключения эксперта</a:t>
            </a:r>
            <a:r>
              <a:rPr lang="ru-RU" altLang="ru-RU" sz="3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pPr algn="just" eaLnBrk="1" hangingPunct="1">
              <a:defRPr/>
            </a:pPr>
            <a:r>
              <a:rPr lang="ru-RU" alt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1. вводная часть, </a:t>
            </a:r>
            <a:r>
              <a:rPr lang="ru-RU" altLang="ru-RU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в которой указывается когда, где, кем, на каком основании производится экспертиза, какие вопросы поставлены, какие материалы использованы</a:t>
            </a:r>
            <a:r>
              <a:rPr lang="ru-RU" alt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eaLnBrk="1" hangingPunct="1">
              <a:defRPr/>
            </a:pPr>
            <a:r>
              <a:rPr lang="ru-RU" alt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2. исследовательская </a:t>
            </a:r>
            <a:r>
              <a:rPr lang="ru-RU" alt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часть, </a:t>
            </a:r>
            <a:r>
              <a:rPr lang="ru-RU" altLang="ru-RU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в которой указываются </a:t>
            </a:r>
            <a:r>
              <a:rPr lang="ru-RU" altLang="ru-RU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данные о самих исследованиях и применявшихся методах; </a:t>
            </a:r>
          </a:p>
          <a:p>
            <a:pPr algn="just" eaLnBrk="1" hangingPunct="1">
              <a:defRPr/>
            </a:pPr>
            <a:r>
              <a:rPr lang="ru-RU" alt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3. заключительная </a:t>
            </a:r>
            <a:r>
              <a:rPr lang="ru-RU" alt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часть, </a:t>
            </a:r>
            <a:r>
              <a:rPr lang="ru-RU" altLang="ru-RU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в которой указываются </a:t>
            </a:r>
            <a:r>
              <a:rPr lang="ru-RU" altLang="ru-RU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выводы с ответом на поставленные вопросы.</a:t>
            </a:r>
          </a:p>
        </p:txBody>
      </p:sp>
    </p:spTree>
    <p:extLst>
      <p:ext uri="{BB962C8B-B14F-4D97-AF65-F5344CB8AC3E}">
        <p14:creationId xmlns:p14="http://schemas.microsoft.com/office/powerpoint/2010/main" val="421054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55093" y="0"/>
            <a:ext cx="10849970" cy="6858000"/>
          </a:xfrm>
        </p:spPr>
        <p:txBody>
          <a:bodyPr/>
          <a:lstStyle/>
          <a:p>
            <a:pPr marL="609600" indent="-609600" algn="ctr" eaLnBrk="1" hangingPunct="1">
              <a:lnSpc>
                <a:spcPct val="90000"/>
              </a:lnSpc>
              <a:spcBef>
                <a:spcPct val="10000"/>
              </a:spcBef>
              <a:buFont typeface="Wingdings" pitchFamily="2" charset="2"/>
              <a:buNone/>
              <a:defRPr/>
            </a:pPr>
            <a:r>
              <a:rPr lang="ru-RU" altLang="ru-RU" sz="28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</a:p>
          <a:p>
            <a:pPr marL="0" indent="0" algn="just" eaLnBrk="1" hangingPunct="1">
              <a:lnSpc>
                <a:spcPct val="90000"/>
              </a:lnSpc>
              <a:spcBef>
                <a:spcPct val="10000"/>
              </a:spcBef>
              <a:buFont typeface="Wingdings" pitchFamily="2" charset="2"/>
              <a:buNone/>
              <a:defRPr/>
            </a:pPr>
            <a:r>
              <a:rPr lang="ru-RU" altLang="ru-RU" sz="28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Вещественные доказательства - </a:t>
            </a:r>
            <a:r>
              <a:rPr lang="ru-RU" altLang="ru-RU" sz="28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любые предметы, которые являются носителями фактической информации, относящиеся к предмету   доказывания,   оформленные   в   установленном  уголовно-процессуальным законом </a:t>
            </a:r>
            <a:r>
              <a:rPr lang="ru-RU" altLang="ru-RU" sz="2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порядке.</a:t>
            </a:r>
          </a:p>
          <a:p>
            <a:pPr marL="0" indent="0" algn="just" eaLnBrk="1" hangingPunct="1">
              <a:lnSpc>
                <a:spcPct val="90000"/>
              </a:lnSpc>
              <a:spcBef>
                <a:spcPct val="10000"/>
              </a:spcBef>
              <a:buFont typeface="Wingdings" pitchFamily="2" charset="2"/>
              <a:buNone/>
              <a:defRPr/>
            </a:pPr>
            <a:endParaRPr lang="ru-RU" altLang="ru-RU" sz="1000" dirty="0" smtClean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609600" indent="-609600" algn="just" eaLnBrk="1" hangingPunct="1">
              <a:lnSpc>
                <a:spcPct val="90000"/>
              </a:lnSpc>
              <a:spcBef>
                <a:spcPct val="10000"/>
              </a:spcBef>
              <a:buFont typeface="Wingdings" pitchFamily="2" charset="2"/>
              <a:buNone/>
              <a:defRPr/>
            </a:pPr>
            <a:r>
              <a:rPr lang="ru-RU" altLang="ru-RU" sz="2600" b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Вещественными доказательствами признаются</a:t>
            </a:r>
            <a:r>
              <a:rPr lang="ru-RU" altLang="ru-RU" sz="2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ru-RU" altLang="ru-RU" sz="2600" b="1" dirty="0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90000"/>
              </a:lnSpc>
              <a:spcBef>
                <a:spcPct val="10000"/>
              </a:spcBef>
              <a:buFont typeface="Wingdings" pitchFamily="2" charset="2"/>
              <a:buNone/>
              <a:defRPr/>
            </a:pPr>
            <a:r>
              <a:rPr lang="ru-RU" altLang="ru-RU" sz="2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1. предметы, которые служили орудиями и средствами совершения преступления;</a:t>
            </a:r>
          </a:p>
          <a:p>
            <a:pPr marL="0" indent="0" algn="just" eaLnBrk="1" hangingPunct="1">
              <a:lnSpc>
                <a:spcPct val="90000"/>
              </a:lnSpc>
              <a:spcBef>
                <a:spcPct val="10000"/>
              </a:spcBef>
              <a:buFont typeface="Wingdings" pitchFamily="2" charset="2"/>
              <a:buNone/>
              <a:defRPr/>
            </a:pPr>
            <a:r>
              <a:rPr lang="ru-RU" altLang="ru-RU" sz="2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2. предметы, которые сохранили на себе следы преступления; </a:t>
            </a:r>
          </a:p>
          <a:p>
            <a:pPr marL="0" indent="0" algn="just" eaLnBrk="1" hangingPunct="1">
              <a:lnSpc>
                <a:spcPct val="90000"/>
              </a:lnSpc>
              <a:spcBef>
                <a:spcPct val="10000"/>
              </a:spcBef>
              <a:buFont typeface="Wingdings" pitchFamily="2" charset="2"/>
              <a:buNone/>
              <a:defRPr/>
            </a:pPr>
            <a:r>
              <a:rPr lang="ru-RU" altLang="ru-RU" sz="2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3. предметы, которые были объектами преступных действий, а также деньги и иные ценности, добытые преступным путем; </a:t>
            </a:r>
          </a:p>
          <a:p>
            <a:pPr marL="0" indent="0" algn="just" eaLnBrk="1" hangingPunct="1">
              <a:lnSpc>
                <a:spcPct val="90000"/>
              </a:lnSpc>
              <a:spcBef>
                <a:spcPct val="10000"/>
              </a:spcBef>
              <a:buFont typeface="Wingdings" pitchFamily="2" charset="2"/>
              <a:buNone/>
              <a:defRPr/>
            </a:pPr>
            <a:r>
              <a:rPr lang="ru-RU" altLang="ru-RU" sz="2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4.  все другие предметы и документы, которые могут служить средствами к обнаружению преступления, установлению фактических обстоятельств уголовного дела, выявлению виновных либо опровержению обвинения, или смягчению ответственности обвиняемого.</a:t>
            </a:r>
            <a:endParaRPr lang="be-BY" altLang="ru-RU" sz="2600" dirty="0" smtClean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15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476283"/>
            <a:ext cx="10972800" cy="5649913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endParaRPr lang="ru-RU" b="1" dirty="0" smtClean="0">
              <a:solidFill>
                <a:schemeClr val="bg2"/>
              </a:solidFill>
              <a:effectLst/>
            </a:endParaRPr>
          </a:p>
          <a:p>
            <a:pPr marL="0" indent="0" algn="ctr" eaLnBrk="1" hangingPunct="1">
              <a:buFont typeface="Wingdings" pitchFamily="2" charset="2"/>
              <a:buNone/>
              <a:defRPr/>
            </a:pPr>
            <a:endParaRPr lang="ru-RU" b="1" dirty="0" smtClean="0">
              <a:solidFill>
                <a:schemeClr val="bg2"/>
              </a:solidFill>
              <a:effectLst/>
            </a:endParaRPr>
          </a:p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Каждое доказательство должно обладать признаками (свойствами):</a:t>
            </a:r>
          </a:p>
          <a:p>
            <a:pPr algn="ctr" eaLnBrk="1" hangingPunct="1">
              <a:buFontTx/>
              <a:buChar char="-"/>
              <a:defRPr/>
            </a:pPr>
            <a:r>
              <a:rPr lang="ru-RU" i="1" u="sng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относимости,</a:t>
            </a:r>
          </a:p>
          <a:p>
            <a:pPr algn="ctr" eaLnBrk="1" hangingPunct="1">
              <a:buFontTx/>
              <a:buChar char="-"/>
              <a:defRPr/>
            </a:pPr>
            <a:r>
              <a:rPr lang="ru-RU" i="1" u="sng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допустимости,</a:t>
            </a:r>
          </a:p>
          <a:p>
            <a:pPr algn="ctr" eaLnBrk="1" hangingPunct="1">
              <a:buFontTx/>
              <a:buChar char="-"/>
              <a:defRPr/>
            </a:pPr>
            <a:r>
              <a:rPr lang="ru-RU" i="1" u="sng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достоверности,</a:t>
            </a:r>
          </a:p>
          <a:p>
            <a:pPr algn="ctr" eaLnBrk="1" hangingPunct="1">
              <a:buFontTx/>
              <a:buChar char="-"/>
              <a:defRPr/>
            </a:pPr>
            <a:r>
              <a:rPr lang="ru-RU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а в совокупности – </a:t>
            </a:r>
            <a:r>
              <a:rPr lang="ru-RU" i="1" u="sng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достаточности.</a:t>
            </a:r>
            <a:endParaRPr lang="ru-RU" i="1" u="sng" dirty="0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27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148" y="333378"/>
            <a:ext cx="10863619" cy="6264275"/>
          </a:xfrm>
        </p:spPr>
        <p:txBody>
          <a:bodyPr/>
          <a:lstStyle/>
          <a:p>
            <a:pPr marL="609600" indent="-609600" algn="l" eaLnBrk="1" hangingPunct="1">
              <a:defRPr/>
            </a:pPr>
            <a:r>
              <a:rPr lang="ru-RU" altLang="ru-RU" b="1" dirty="0" smtClean="0"/>
              <a:t>	</a:t>
            </a:r>
          </a:p>
          <a:p>
            <a:pPr marL="609600" indent="-609600" algn="l" eaLnBrk="1" hangingPunct="1">
              <a:defRPr/>
            </a:pPr>
            <a:endParaRPr lang="ru-RU" altLang="ru-RU" sz="2800" b="1" u="sng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altLang="ru-RU" sz="2800" b="1" u="sng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Протоколы </a:t>
            </a:r>
            <a:r>
              <a:rPr lang="ru-RU" altLang="ru-RU" sz="2800" b="1" u="sng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следственных действий, судебного заседания и протоколы оперативно-розыскных </a:t>
            </a:r>
            <a:r>
              <a:rPr lang="ru-RU" altLang="ru-RU" sz="2800" b="1" u="sng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мероприятий </a:t>
            </a:r>
            <a:r>
              <a:rPr lang="ru-RU" altLang="ru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это надлежащим образом оформленные письменные процессуальные акты, которые содержат информацию о фактах и обстоятельствах, чувственно воспринимаемых следователем, лицом, производящим дознание, лицом, производившим оперативно-розыскные мероприятия  или судом при производстве следственных и судебных действий, оперативно-розыскных мероприятий.</a:t>
            </a:r>
          </a:p>
        </p:txBody>
      </p:sp>
    </p:spTree>
    <p:extLst>
      <p:ext uri="{BB962C8B-B14F-4D97-AF65-F5344CB8AC3E}">
        <p14:creationId xmlns:p14="http://schemas.microsoft.com/office/powerpoint/2010/main" val="110231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68740" y="333378"/>
            <a:ext cx="10849970" cy="6264275"/>
          </a:xfrm>
        </p:spPr>
        <p:txBody>
          <a:bodyPr/>
          <a:lstStyle/>
          <a:p>
            <a:pPr marL="609600" indent="-609600" eaLnBrk="1" hangingPunct="1">
              <a:defRPr/>
            </a:pPr>
            <a:endParaRPr lang="ru-RU" altLang="ru-RU" sz="2800" b="1" u="sng" dirty="0" smtClean="0">
              <a:solidFill>
                <a:schemeClr val="bg2"/>
              </a:solidFill>
            </a:endParaRPr>
          </a:p>
          <a:p>
            <a:pPr marL="609600" indent="-609600" eaLnBrk="1" hangingPunct="1">
              <a:defRPr/>
            </a:pPr>
            <a:r>
              <a:rPr lang="ru-RU" altLang="ru-RU" sz="2800" b="1" u="sng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Их характерные черты</a:t>
            </a:r>
            <a:r>
              <a:rPr lang="ru-RU" altLang="ru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609600" indent="-609600" eaLnBrk="1" hangingPunct="1">
              <a:defRPr/>
            </a:pPr>
            <a:endParaRPr lang="ru-RU" altLang="ru-RU" sz="1000" b="1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0" indent="-609600" algn="just" eaLnBrk="1" hangingPunct="1">
              <a:defRPr/>
            </a:pPr>
            <a:r>
              <a:rPr lang="ru-RU" altLang="ru-RU" sz="2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1) в роли носителя информации здесь вступает процессуальный акт (протокол), составленный в установленном порядке органами расследования, судом, оперативными сотрудниками;</a:t>
            </a:r>
          </a:p>
          <a:p>
            <a:pPr marL="609600" indent="-609600" algn="just" eaLnBrk="1" hangingPunct="1">
              <a:defRPr/>
            </a:pPr>
            <a:r>
              <a:rPr lang="ru-RU" altLang="ru-RU" sz="2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2) эта информация состоит из конкретных сведений, зафиксированных и засвидетельствованных с соблюдением необходимых гарантий (участие понятых, подписи иных участвующих лиц и т.д.);</a:t>
            </a:r>
          </a:p>
          <a:p>
            <a:pPr marL="609600" indent="-609600" algn="just" eaLnBrk="1" hangingPunct="1">
              <a:defRPr/>
            </a:pPr>
            <a:r>
              <a:rPr lang="ru-RU" altLang="ru-RU" sz="2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3) по своему содержанию эти сведения отражают реальные факты и обстоятельства,   которые   наблюдались   и   воспринимались непосредственно  участниками  соответствующих  следственных действий и ОРМ.</a:t>
            </a:r>
          </a:p>
        </p:txBody>
      </p:sp>
    </p:spTree>
    <p:extLst>
      <p:ext uri="{BB962C8B-B14F-4D97-AF65-F5344CB8AC3E}">
        <p14:creationId xmlns:p14="http://schemas.microsoft.com/office/powerpoint/2010/main" val="123507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149" y="333378"/>
            <a:ext cx="10904562" cy="6264275"/>
          </a:xfrm>
        </p:spPr>
        <p:txBody>
          <a:bodyPr/>
          <a:lstStyle/>
          <a:p>
            <a:pPr marL="609600" indent="-609600" eaLnBrk="1" hangingPunct="1">
              <a:defRPr/>
            </a:pPr>
            <a:endParaRPr lang="ru-RU" altLang="ru-RU" sz="3600" b="1" u="sng" dirty="0" smtClean="0">
              <a:solidFill>
                <a:schemeClr val="bg2"/>
              </a:solidFill>
            </a:endParaRPr>
          </a:p>
          <a:p>
            <a:pPr algn="just" eaLnBrk="1" hangingPunct="1">
              <a:defRPr/>
            </a:pPr>
            <a:r>
              <a:rPr lang="ru-RU" altLang="ru-RU" sz="3600" b="1" u="sng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Иной документ </a:t>
            </a:r>
            <a:r>
              <a:rPr lang="ru-RU" altLang="ru-RU" sz="3600" b="1" i="1" u="sng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(как источник доказательств)</a:t>
            </a:r>
            <a:r>
              <a:rPr lang="ru-RU" altLang="ru-RU" sz="3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-</a:t>
            </a:r>
          </a:p>
          <a:p>
            <a:pPr algn="just" eaLnBrk="1" hangingPunct="1">
              <a:defRPr/>
            </a:pPr>
            <a:r>
              <a:rPr lang="ru-RU" altLang="ru-RU" sz="3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материальный </a:t>
            </a:r>
            <a:r>
              <a:rPr lang="ru-RU" altLang="ru-RU" sz="3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носитель информации, на котором должностное лицо или гражданин зафиксировали в установленном порядке в письменной, фотографической или иной форме сведения об обстоятельствах, имеющих значение для уголовного дела с целью  их сохранения и последующего использования.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59561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27797" y="333378"/>
            <a:ext cx="10890914" cy="6264275"/>
          </a:xfrm>
        </p:spPr>
        <p:txBody>
          <a:bodyPr/>
          <a:lstStyle/>
          <a:p>
            <a:pPr marL="609600" indent="-609600" eaLnBrk="1" hangingPunct="1">
              <a:defRPr/>
            </a:pPr>
            <a:endParaRPr lang="ru-RU" altLang="ru-RU" sz="4000" b="1" u="sng" dirty="0" smtClean="0"/>
          </a:p>
          <a:p>
            <a:pPr algn="just" eaLnBrk="1" hangingPunct="1">
              <a:defRPr/>
            </a:pPr>
            <a:r>
              <a:rPr lang="ru-RU" altLang="ru-RU" sz="4000" b="1" u="sng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Другие носители информации – </a:t>
            </a:r>
          </a:p>
          <a:p>
            <a:pPr algn="just" eaLnBrk="1" hangingPunct="1">
              <a:defRPr/>
            </a:pPr>
            <a:r>
              <a:rPr lang="ru-RU" alt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материалы </a:t>
            </a:r>
            <a:r>
              <a:rPr lang="ru-RU" alt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фото- и </a:t>
            </a:r>
            <a:r>
              <a:rPr lang="ru-RU" altLang="ru-RU" sz="4000" dirty="0" err="1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киносьемки</a:t>
            </a:r>
            <a:r>
              <a:rPr lang="ru-RU" alt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4000" dirty="0" err="1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звуко</a:t>
            </a:r>
            <a:r>
              <a:rPr lang="ru-RU" alt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- и видеозаписи и иные носители информации, полученные, истребованные или представленные в соответствии со ст. 103 УПК.</a:t>
            </a:r>
          </a:p>
        </p:txBody>
      </p:sp>
    </p:spTree>
    <p:extLst>
      <p:ext uri="{BB962C8B-B14F-4D97-AF65-F5344CB8AC3E}">
        <p14:creationId xmlns:p14="http://schemas.microsoft.com/office/powerpoint/2010/main" val="327805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515" y="475043"/>
            <a:ext cx="10795660" cy="5678199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Характерные черты:</a:t>
            </a:r>
          </a:p>
          <a:p>
            <a:pPr algn="just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то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фактические данные полученные из законных источников, т.е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 сведения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о фактах, подлежащих установлению по делу, но не сами факты, обстоятельства. Эти факты устанавливаются посредством сведений о них, получаемых в ходе доказывания.</a:t>
            </a: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доказательствами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являются лишь те фактические данные, которые установлены из предусмотренных законом источников</a:t>
            </a: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качестве доказательств признаются только такие фактические данные, которые допустимы в уголовном деле.</a:t>
            </a: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доказательствами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могут быть только такие фактические данные, которые относятся к делу, т.е. те доказательства, которые связаны с предметом доказывания.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0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12192000" cy="1214438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32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КЛАССИФИКАЦИЯ ДОКАЗАТЕЛЬСТВ</a:t>
            </a:r>
            <a:r>
              <a:rPr lang="ru-RU" altLang="ru-RU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0" i="1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altLang="ru-RU" sz="3200" b="0" i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altLang="ru-RU" sz="3200" b="0" i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отношению к предмету обвинения:</a:t>
            </a:r>
            <a:endParaRPr lang="be-BY" altLang="ru-RU" b="0" i="1" dirty="0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29252" y="1928844"/>
            <a:ext cx="6171345" cy="1785937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alt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которые изобличают лицо в совершении преступления или устанавливают обстоятельства, отягчающие ответственность</a:t>
            </a:r>
          </a:p>
          <a:p>
            <a:pPr marL="0" indent="0" eaLnBrk="1" hangingPunct="1">
              <a:lnSpc>
                <a:spcPct val="80000"/>
              </a:lnSpc>
              <a:spcBef>
                <a:spcPct val="10000"/>
              </a:spcBef>
              <a:buFont typeface="Wingdings" pitchFamily="2" charset="2"/>
              <a:buNone/>
              <a:defRPr/>
            </a:pPr>
            <a:r>
              <a:rPr lang="ru-RU" altLang="ru-RU" sz="2000" b="1" dirty="0" smtClean="0">
                <a:effectLst/>
              </a:rPr>
              <a:t>	</a:t>
            </a:r>
            <a:endParaRPr lang="ru-RU" altLang="ru-RU" sz="4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5093" y="1928813"/>
            <a:ext cx="4583659" cy="1143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514"/>
                </a:solidFill>
                <a:latin typeface="Times New Roman" pitchFamily="18" charset="0"/>
                <a:cs typeface="Times New Roman" pitchFamily="18" charset="0"/>
              </a:rPr>
              <a:t>а) обвинительные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55093" y="4786313"/>
            <a:ext cx="4583659" cy="1143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514"/>
                </a:solidFill>
                <a:latin typeface="Times New Roman" pitchFamily="18" charset="0"/>
                <a:cs typeface="Times New Roman" pitchFamily="18" charset="0"/>
              </a:rPr>
              <a:t>б) оправдательные</a:t>
            </a:r>
          </a:p>
        </p:txBody>
      </p:sp>
      <p:sp>
        <p:nvSpPr>
          <p:cNvPr id="21510" name="Rectangle 3"/>
          <p:cNvSpPr txBox="1">
            <a:spLocks noChangeArrowheads="1"/>
          </p:cNvSpPr>
          <p:nvPr/>
        </p:nvSpPr>
        <p:spPr bwMode="auto">
          <a:xfrm>
            <a:off x="5429252" y="4786344"/>
            <a:ext cx="6762749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</a:pPr>
            <a:r>
              <a:rPr lang="ru-RU" altLang="ru-RU" sz="2800" dirty="0" smtClean="0">
                <a:solidFill>
                  <a:srgbClr val="000514"/>
                </a:solidFill>
                <a:latin typeface="Times New Roman" pitchFamily="18" charset="0"/>
                <a:cs typeface="Times New Roman" pitchFamily="18" charset="0"/>
              </a:rPr>
              <a:t>оправдывают обвиняемого или устанавливают обстоятельства,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</a:pPr>
            <a:r>
              <a:rPr lang="ru-RU" altLang="ru-RU" sz="2800" dirty="0" smtClean="0">
                <a:solidFill>
                  <a:srgbClr val="000514"/>
                </a:solidFill>
                <a:latin typeface="Times New Roman" pitchFamily="18" charset="0"/>
                <a:cs typeface="Times New Roman" pitchFamily="18" charset="0"/>
              </a:rPr>
              <a:t>смягчающие его вину. </a:t>
            </a:r>
          </a:p>
        </p:txBody>
      </p:sp>
    </p:spTree>
    <p:extLst>
      <p:ext uri="{BB962C8B-B14F-4D97-AF65-F5344CB8AC3E}">
        <p14:creationId xmlns:p14="http://schemas.microsoft.com/office/powerpoint/2010/main" val="407235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12192000" cy="1214438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3200" dirty="0" smtClean="0">
                <a:solidFill>
                  <a:srgbClr val="000514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dirty="0" smtClean="0">
                <a:solidFill>
                  <a:srgbClr val="000514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dirty="0" smtClean="0">
                <a:solidFill>
                  <a:srgbClr val="000514"/>
                </a:solidFill>
                <a:effectLst/>
                <a:latin typeface="Times New Roman" pitchFamily="18" charset="0"/>
                <a:cs typeface="Times New Roman" pitchFamily="18" charset="0"/>
              </a:rPr>
              <a:t>КЛАССИФИКАЦИЯ </a:t>
            </a:r>
            <a:r>
              <a:rPr lang="ru-RU" altLang="ru-RU" sz="3200" dirty="0">
                <a:solidFill>
                  <a:srgbClr val="000514"/>
                </a:solidFill>
                <a:effectLst/>
                <a:latin typeface="Times New Roman" pitchFamily="18" charset="0"/>
                <a:cs typeface="Times New Roman" pitchFamily="18" charset="0"/>
              </a:rPr>
              <a:t>ДОКАЗАТЕЛЬСТВ</a:t>
            </a:r>
            <a:r>
              <a:rPr lang="ru-RU" altLang="ru-RU" dirty="0">
                <a:solidFill>
                  <a:srgbClr val="0005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dirty="0">
                <a:solidFill>
                  <a:srgbClr val="0005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0" i="1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altLang="ru-RU" sz="3200" b="0" i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altLang="ru-RU" sz="3200" b="0" i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отношению к предмету доказывания:</a:t>
            </a:r>
            <a:endParaRPr lang="be-BY" altLang="ru-RU" b="0" i="1" dirty="0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29252" y="1571625"/>
            <a:ext cx="6116755" cy="142875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alt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которые непосредственно устанавливают обстоятельства, входящие в предмет </a:t>
            </a:r>
            <a:r>
              <a:rPr lang="ru-RU" alt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доказывания</a:t>
            </a:r>
            <a:endParaRPr lang="ru-RU" altLang="ru-RU" sz="4400" dirty="0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5910" y="1571625"/>
            <a:ext cx="4692842" cy="1143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514"/>
                </a:solidFill>
                <a:latin typeface="Times New Roman" pitchFamily="18" charset="0"/>
                <a:cs typeface="Times New Roman" pitchFamily="18" charset="0"/>
              </a:rPr>
              <a:t>а) прямые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5910" y="3500438"/>
            <a:ext cx="4692842" cy="1143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514"/>
                </a:solidFill>
                <a:latin typeface="Times New Roman" pitchFamily="18" charset="0"/>
                <a:cs typeface="Times New Roman" pitchFamily="18" charset="0"/>
              </a:rPr>
              <a:t>б) косвенные</a:t>
            </a:r>
          </a:p>
        </p:txBody>
      </p:sp>
      <p:sp>
        <p:nvSpPr>
          <p:cNvPr id="22534" name="Rectangle 3"/>
          <p:cNvSpPr txBox="1">
            <a:spLocks noChangeArrowheads="1"/>
          </p:cNvSpPr>
          <p:nvPr/>
        </p:nvSpPr>
        <p:spPr bwMode="auto">
          <a:xfrm>
            <a:off x="5429253" y="3500438"/>
            <a:ext cx="6116754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70000"/>
            </a:pPr>
            <a:r>
              <a:rPr lang="ru-RU" altLang="ru-RU" sz="2800" dirty="0" smtClean="0">
                <a:solidFill>
                  <a:srgbClr val="000514"/>
                </a:solidFill>
                <a:latin typeface="Times New Roman" pitchFamily="18" charset="0"/>
                <a:cs typeface="Times New Roman" pitchFamily="18" charset="0"/>
              </a:rPr>
              <a:t>прямо не указывают на факт преступления или невиновность лица, но устанавливают такие обстоятельства, которые позволяют судить о наличии или отсутствии преступления, о виновности или невиновности обвиняемого. </a:t>
            </a:r>
          </a:p>
        </p:txBody>
      </p:sp>
    </p:spTree>
    <p:extLst>
      <p:ext uri="{BB962C8B-B14F-4D97-AF65-F5344CB8AC3E}">
        <p14:creationId xmlns:p14="http://schemas.microsoft.com/office/powerpoint/2010/main" val="77105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404813"/>
            <a:ext cx="10972800" cy="5721350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Правила использования косвенных доказательств: </a:t>
            </a:r>
          </a:p>
          <a:p>
            <a:pPr marL="0" indent="0" algn="just" eaLnBrk="1" hangingPunct="1">
              <a:buFont typeface="Wingdings" pitchFamily="2" charset="2"/>
              <a:buNone/>
              <a:defRPr/>
            </a:pPr>
            <a:r>
              <a:rPr lang="ru-RU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а) косвенные доказательства приводят к достоверным выводам по делу лишь в своей совокупности; </a:t>
            </a:r>
          </a:p>
          <a:p>
            <a:pPr marL="0" indent="0" algn="just" eaLnBrk="1" hangingPunct="1">
              <a:buFont typeface="Wingdings" pitchFamily="2" charset="2"/>
              <a:buNone/>
              <a:defRPr/>
            </a:pPr>
            <a:r>
              <a:rPr lang="ru-RU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б) косвенные доказательства должны быть объективно связаны между собой и с доказываемым положением;</a:t>
            </a:r>
          </a:p>
          <a:p>
            <a:pPr marL="0" indent="0" algn="just" eaLnBrk="1" hangingPunct="1">
              <a:buFont typeface="Wingdings" pitchFamily="2" charset="2"/>
              <a:buNone/>
              <a:defRPr/>
            </a:pPr>
            <a:r>
              <a:rPr lang="ru-RU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в) система (совокупность) косвенных доказательств должна приводить к такому обоснованному выводу, который исключает иное объяснение установленных обстоятельств, исключает разумные сомнения в том, что обстоятельства дела были именно такими, как они установлены на основе этих доказательств.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ru-RU" dirty="0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034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12192000" cy="1214438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3200" dirty="0" smtClean="0">
                <a:solidFill>
                  <a:srgbClr val="000514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dirty="0" smtClean="0">
                <a:solidFill>
                  <a:srgbClr val="000514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dirty="0" smtClean="0">
                <a:solidFill>
                  <a:srgbClr val="000514"/>
                </a:solidFill>
                <a:effectLst/>
                <a:latin typeface="Times New Roman" pitchFamily="18" charset="0"/>
                <a:cs typeface="Times New Roman" pitchFamily="18" charset="0"/>
              </a:rPr>
              <a:t>КЛАССИФИКАЦИЯ </a:t>
            </a:r>
            <a:r>
              <a:rPr lang="ru-RU" altLang="ru-RU" sz="3200" dirty="0">
                <a:solidFill>
                  <a:srgbClr val="000514"/>
                </a:solidFill>
                <a:effectLst/>
                <a:latin typeface="Times New Roman" pitchFamily="18" charset="0"/>
                <a:cs typeface="Times New Roman" pitchFamily="18" charset="0"/>
              </a:rPr>
              <a:t>ДОКАЗАТЕЛЬСТВ</a:t>
            </a:r>
            <a:r>
              <a:rPr lang="ru-RU" altLang="ru-RU" dirty="0">
                <a:solidFill>
                  <a:srgbClr val="0005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dirty="0">
                <a:solidFill>
                  <a:srgbClr val="0005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0" i="1" dirty="0" smtClean="0">
                <a:solidFill>
                  <a:srgbClr val="000514"/>
                </a:solidFill>
                <a:effectLst/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altLang="ru-RU" sz="3200" b="0" i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altLang="ru-RU" sz="3200" b="0" i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источникам фактических данных:</a:t>
            </a:r>
            <a:endParaRPr lang="be-BY" altLang="ru-RU" sz="3200" b="0" i="1" dirty="0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29252" y="1571625"/>
            <a:ext cx="6762749" cy="142875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alt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полученные из источников, которые непосредственно воспринимали факт</a:t>
            </a:r>
            <a:endParaRPr lang="ru-RU" altLang="ru-RU" sz="4400" dirty="0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2263" y="1571625"/>
            <a:ext cx="4706489" cy="1143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514"/>
                </a:solidFill>
                <a:latin typeface="Times New Roman" pitchFamily="18" charset="0"/>
                <a:cs typeface="Times New Roman" pitchFamily="18" charset="0"/>
              </a:rPr>
              <a:t>а) первоначальные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2263" y="3500438"/>
            <a:ext cx="4706489" cy="1143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514"/>
                </a:solidFill>
                <a:latin typeface="Times New Roman" pitchFamily="18" charset="0"/>
                <a:cs typeface="Times New Roman" pitchFamily="18" charset="0"/>
              </a:rPr>
              <a:t>б) производные</a:t>
            </a:r>
          </a:p>
        </p:txBody>
      </p:sp>
      <p:sp>
        <p:nvSpPr>
          <p:cNvPr id="24582" name="Rectangle 3"/>
          <p:cNvSpPr txBox="1">
            <a:spLocks noChangeArrowheads="1"/>
          </p:cNvSpPr>
          <p:nvPr/>
        </p:nvSpPr>
        <p:spPr bwMode="auto">
          <a:xfrm>
            <a:off x="5429252" y="3500451"/>
            <a:ext cx="617134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70000"/>
            </a:pPr>
            <a:r>
              <a:rPr lang="ru-RU" altLang="ru-RU" sz="2800" dirty="0" smtClean="0">
                <a:solidFill>
                  <a:srgbClr val="000514"/>
                </a:solidFill>
                <a:latin typeface="Times New Roman" pitchFamily="18" charset="0"/>
                <a:cs typeface="Times New Roman" pitchFamily="18" charset="0"/>
              </a:rPr>
              <a:t>полученные из источников, которые сами не воспринимали факты, а воспроизводят информацию, полученную ими из другого источника</a:t>
            </a:r>
            <a:r>
              <a:rPr lang="ru-RU" altLang="ru-RU" sz="2800" b="1" dirty="0" smtClean="0">
                <a:solidFill>
                  <a:srgbClr val="000514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0884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чение">
  <a:themeElements>
    <a:clrScheme name="Течение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Течение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чение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чение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Течение">
  <a:themeElements>
    <a:clrScheme name="Течение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Течение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чение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чение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Течение">
  <a:themeElements>
    <a:clrScheme name="Течение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Течение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чение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чение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Течение">
  <a:themeElements>
    <a:clrScheme name="Течение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Течение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чение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чение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Течение">
  <a:themeElements>
    <a:clrScheme name="Течение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Течение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чение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чение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Течение">
  <a:themeElements>
    <a:clrScheme name="Течение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Течение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чение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чение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1597</Words>
  <Application>Microsoft Office PowerPoint</Application>
  <PresentationFormat>Произвольный</PresentationFormat>
  <Paragraphs>193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43</vt:i4>
      </vt:variant>
    </vt:vector>
  </HeadingPairs>
  <TitlesOfParts>
    <vt:vector size="50" baseType="lpstr">
      <vt:lpstr>Тема Office</vt:lpstr>
      <vt:lpstr>Течение</vt:lpstr>
      <vt:lpstr>1_Течение</vt:lpstr>
      <vt:lpstr>2_Течение</vt:lpstr>
      <vt:lpstr>3_Течение</vt:lpstr>
      <vt:lpstr>4_Течение</vt:lpstr>
      <vt:lpstr>5_Течение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 КЛАССИФИКАЦИЯ ДОКАЗАТЕЛЬСТВ по отношению к предмету обвинения:</vt:lpstr>
      <vt:lpstr> КЛАССИФИКАЦИЯ ДОКАЗАТЕЛЬСТВ по отношению к предмету доказывания:</vt:lpstr>
      <vt:lpstr>Презентация PowerPoint</vt:lpstr>
      <vt:lpstr> КЛАССИФИКАЦИЯ ДОКАЗАТЕЛЬСТВ по источникам фактических данных:</vt:lpstr>
      <vt:lpstr> КЛАССИФИКАЦИЯ ДОКАЗАТЕЛЬСТВ по способу получения:</vt:lpstr>
      <vt:lpstr>Презентация PowerPoint</vt:lpstr>
      <vt:lpstr> Обстоятельства, подлежащие доказыванию (предмет доказывания (ч.1 ст.89 УПК)):</vt:lpstr>
      <vt:lpstr>Доказывание в уголовном процессе –   это деятельность органов уголовного преследования, а в судебном разбирательстве — государственного или частного обвинителя, которая осуществляется при участии других субъектов уголовного процесса (обвиняемого, потерпевшего и т.д.) и заключающаяся в установлении обстоятельств, имеющих значение по уголовному делу. </vt:lpstr>
      <vt:lpstr>Презентация PowerPoint</vt:lpstr>
      <vt:lpstr>  Собирание доказательств </vt:lpstr>
      <vt:lpstr> Способы собирания доказательств</vt:lpstr>
      <vt:lpstr>Презентация PowerPoint</vt:lpstr>
      <vt:lpstr>  Проверка доказательств</vt:lpstr>
      <vt:lpstr> Способы проверки</vt:lpstr>
      <vt:lpstr> Оценка доказательств –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Давая показания, обвиняемый:  а) выражает свое отношение к предъявленному обвинению;  б) признает или отрицает свою вину; в) настаивает на правомерности своих действий;  г) раскаивается в совершенном.</vt:lpstr>
      <vt:lpstr>Презентация PowerPoint</vt:lpstr>
      <vt:lpstr>Показания потерпевшего - это сведения сообщенные потерпевшим в устной или письменной форме на допросе, проведенном на предварительном следствии, дознании или в судебном заседании в порядке, предусмотренном УПК Республики Беларусь, а также при производстве иных следственных действий с его участием (ч. 1 ст. 93 УПК).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Сташкевич</dc:creator>
  <cp:lastModifiedBy>Левченкова А.Ю.</cp:lastModifiedBy>
  <cp:revision>25</cp:revision>
  <dcterms:created xsi:type="dcterms:W3CDTF">2022-12-16T07:17:24Z</dcterms:created>
  <dcterms:modified xsi:type="dcterms:W3CDTF">2023-09-12T16:10:38Z</dcterms:modified>
</cp:coreProperties>
</file>