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7" r:id="rId3"/>
    <p:sldId id="259" r:id="rId4"/>
    <p:sldId id="260" r:id="rId5"/>
    <p:sldId id="261" r:id="rId6"/>
    <p:sldId id="262" r:id="rId7"/>
    <p:sldId id="263" r:id="rId8"/>
    <p:sldId id="264" r:id="rId9"/>
    <p:sldId id="302" r:id="rId10"/>
    <p:sldId id="265" r:id="rId11"/>
    <p:sldId id="266" r:id="rId12"/>
    <p:sldId id="273" r:id="rId13"/>
    <p:sldId id="274" r:id="rId14"/>
    <p:sldId id="275" r:id="rId15"/>
    <p:sldId id="276" r:id="rId16"/>
    <p:sldId id="278" r:id="rId17"/>
    <p:sldId id="279" r:id="rId18"/>
    <p:sldId id="280" r:id="rId19"/>
    <p:sldId id="281" r:id="rId20"/>
    <p:sldId id="303" r:id="rId21"/>
    <p:sldId id="285" r:id="rId22"/>
    <p:sldId id="300" r:id="rId23"/>
    <p:sldId id="286" r:id="rId24"/>
    <p:sldId id="287" r:id="rId25"/>
    <p:sldId id="288" r:id="rId26"/>
    <p:sldId id="301" r:id="rId27"/>
    <p:sldId id="289" r:id="rId28"/>
    <p:sldId id="290" r:id="rId29"/>
    <p:sldId id="294" r:id="rId30"/>
    <p:sldId id="296" r:id="rId31"/>
    <p:sldId id="297" r:id="rId32"/>
    <p:sldId id="298" r:id="rId33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70" d="100"/>
          <a:sy n="70" d="100"/>
        </p:scale>
        <p:origin x="-402" y="-8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DE4240C-CC95-4C2F-A97A-6FA2B12A92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A1C772C1-4678-4CFB-A74B-B2638BE83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EF707CE-0AB0-44B8-969D-7125DBAD7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3781B-4A78-4975-BC09-4D71B78225FE}" type="datetimeFigureOut">
              <a:rPr lang="x-none" smtClean="0"/>
              <a:t>13.09.2023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B9C34BB-3D01-4E25-A4F2-E80D1A0E5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3FD3A2D-DC28-4C07-A937-55D5676B9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B0357-2A2A-4506-A73B-A1FABC9E02D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658177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7773597-1F32-4698-9BDE-8E631F7A2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1F472DA1-11B8-4739-8E24-E2F0F8162B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9BD0A6A-39E8-49C2-AFF4-C7AFF64E2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3781B-4A78-4975-BC09-4D71B78225FE}" type="datetimeFigureOut">
              <a:rPr lang="x-none" smtClean="0"/>
              <a:t>13.09.2023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D5E0812-8B5D-4670-854B-38BF050FF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09AD31C-2096-4F6F-B4F3-FB90865C1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B0357-2A2A-4506-A73B-A1FABC9E02D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60729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E9976321-285C-4582-9891-31AB5CD529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A6E10EEE-F370-4BED-B541-03B70B10A1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6BA45FB-8304-490A-B959-395281CCE5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3781B-4A78-4975-BC09-4D71B78225FE}" type="datetimeFigureOut">
              <a:rPr lang="x-none" smtClean="0"/>
              <a:t>13.09.2023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65406C7-4F9A-4609-A7DE-74D0158BA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0CD2DD6-53DC-4FF2-A92F-9697BB3A4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B0357-2A2A-4506-A73B-A1FABC9E02D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201753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1"/>
            <a:ext cx="12192000" cy="6918325"/>
            <a:chOff x="0" y="0"/>
            <a:chExt cx="5760" cy="4358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invGray">
            <a:xfrm>
              <a:off x="5533" y="280"/>
              <a:ext cx="227" cy="198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hlink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FontTx/>
                <a:buChar char="•"/>
                <a:defRPr/>
              </a:pPr>
              <a:endParaRPr lang="ru-RU" sz="2800">
                <a:solidFill>
                  <a:srgbClr val="FFFFFF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invGray">
            <a:xfrm>
              <a:off x="0" y="0"/>
              <a:ext cx="5760" cy="134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720"/>
                </a:cxn>
                <a:cxn ang="0">
                  <a:pos x="3600" y="624"/>
                </a:cxn>
                <a:cxn ang="0">
                  <a:pos x="0" y="1000"/>
                </a:cxn>
                <a:cxn ang="0">
                  <a:pos x="0" y="0"/>
                </a:cxn>
              </a:cxnLst>
              <a:rect l="0" t="0" r="r" b="b"/>
              <a:pathLst>
                <a:path w="5760" h="1104">
                  <a:moveTo>
                    <a:pt x="0" y="0"/>
                  </a:moveTo>
                  <a:lnTo>
                    <a:pt x="5760" y="0"/>
                  </a:lnTo>
                  <a:lnTo>
                    <a:pt x="5760" y="720"/>
                  </a:lnTo>
                  <a:cubicBezTo>
                    <a:pt x="5400" y="824"/>
                    <a:pt x="4560" y="577"/>
                    <a:pt x="3600" y="624"/>
                  </a:cubicBezTo>
                  <a:cubicBezTo>
                    <a:pt x="2640" y="671"/>
                    <a:pt x="600" y="1104"/>
                    <a:pt x="0" y="1000"/>
                  </a:cubicBez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FontTx/>
                <a:buChar char="•"/>
                <a:defRPr/>
              </a:pPr>
              <a:endParaRPr lang="ru-RU" sz="2800">
                <a:solidFill>
                  <a:srgbClr val="FFFFFF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invGray">
            <a:xfrm>
              <a:off x="0" y="733"/>
              <a:ext cx="5760" cy="3587"/>
            </a:xfrm>
            <a:custGeom>
              <a:avLst/>
              <a:gdLst/>
              <a:ahLst/>
              <a:cxnLst>
                <a:cxn ang="0">
                  <a:pos x="0" y="582"/>
                </a:cxn>
                <a:cxn ang="0">
                  <a:pos x="2640" y="267"/>
                </a:cxn>
                <a:cxn ang="0">
                  <a:pos x="3373" y="160"/>
                </a:cxn>
                <a:cxn ang="0">
                  <a:pos x="5760" y="358"/>
                </a:cxn>
                <a:cxn ang="0">
                  <a:pos x="5760" y="3587"/>
                </a:cxn>
                <a:cxn ang="0">
                  <a:pos x="0" y="3587"/>
                </a:cxn>
                <a:cxn ang="0">
                  <a:pos x="0" y="582"/>
                </a:cxn>
              </a:cxnLst>
              <a:rect l="0" t="0" r="r" b="b"/>
              <a:pathLst>
                <a:path w="5760" h="3587">
                  <a:moveTo>
                    <a:pt x="0" y="582"/>
                  </a:moveTo>
                  <a:cubicBezTo>
                    <a:pt x="1027" y="680"/>
                    <a:pt x="1960" y="387"/>
                    <a:pt x="2640" y="267"/>
                  </a:cubicBezTo>
                  <a:cubicBezTo>
                    <a:pt x="2640" y="267"/>
                    <a:pt x="3268" y="180"/>
                    <a:pt x="3373" y="160"/>
                  </a:cubicBezTo>
                  <a:cubicBezTo>
                    <a:pt x="4120" y="0"/>
                    <a:pt x="5280" y="358"/>
                    <a:pt x="5760" y="358"/>
                  </a:cubicBezTo>
                  <a:lnTo>
                    <a:pt x="5760" y="3587"/>
                  </a:lnTo>
                  <a:lnTo>
                    <a:pt x="0" y="3587"/>
                  </a:lnTo>
                  <a:cubicBezTo>
                    <a:pt x="0" y="3587"/>
                    <a:pt x="0" y="582"/>
                    <a:pt x="0" y="582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 cap="flat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FontTx/>
                <a:buChar char="•"/>
                <a:defRPr/>
              </a:pPr>
              <a:endParaRPr lang="ru-RU" sz="2800">
                <a:solidFill>
                  <a:srgbClr val="FFFFFF"/>
                </a:solidFill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invGray">
            <a:xfrm>
              <a:off x="0" y="184"/>
              <a:ext cx="5760" cy="538"/>
            </a:xfrm>
            <a:custGeom>
              <a:avLst/>
              <a:gdLst/>
              <a:ahLst/>
              <a:cxnLst>
                <a:cxn ang="0">
                  <a:pos x="0" y="163"/>
                </a:cxn>
                <a:cxn ang="0">
                  <a:pos x="0" y="403"/>
                </a:cxn>
                <a:cxn ang="0">
                  <a:pos x="1773" y="443"/>
                </a:cxn>
                <a:cxn ang="0">
                  <a:pos x="4573" y="176"/>
                </a:cxn>
                <a:cxn ang="0">
                  <a:pos x="5760" y="536"/>
                </a:cxn>
                <a:cxn ang="0">
                  <a:pos x="5760" y="163"/>
                </a:cxn>
                <a:cxn ang="0">
                  <a:pos x="4560" y="29"/>
                </a:cxn>
                <a:cxn ang="0">
                  <a:pos x="1987" y="336"/>
                </a:cxn>
                <a:cxn ang="0">
                  <a:pos x="0" y="163"/>
                </a:cxn>
              </a:cxnLst>
              <a:rect l="0" t="0" r="r" b="b"/>
              <a:pathLst>
                <a:path w="5760" h="538">
                  <a:moveTo>
                    <a:pt x="0" y="163"/>
                  </a:moveTo>
                  <a:lnTo>
                    <a:pt x="0" y="403"/>
                  </a:lnTo>
                  <a:cubicBezTo>
                    <a:pt x="295" y="450"/>
                    <a:pt x="1011" y="481"/>
                    <a:pt x="1773" y="443"/>
                  </a:cubicBezTo>
                  <a:cubicBezTo>
                    <a:pt x="2535" y="405"/>
                    <a:pt x="3909" y="161"/>
                    <a:pt x="4573" y="176"/>
                  </a:cubicBezTo>
                  <a:cubicBezTo>
                    <a:pt x="5237" y="191"/>
                    <a:pt x="5562" y="538"/>
                    <a:pt x="5760" y="536"/>
                  </a:cubicBezTo>
                  <a:lnTo>
                    <a:pt x="5760" y="163"/>
                  </a:lnTo>
                  <a:cubicBezTo>
                    <a:pt x="5560" y="79"/>
                    <a:pt x="5189" y="0"/>
                    <a:pt x="4560" y="29"/>
                  </a:cubicBezTo>
                  <a:cubicBezTo>
                    <a:pt x="3931" y="58"/>
                    <a:pt x="2747" y="314"/>
                    <a:pt x="1987" y="336"/>
                  </a:cubicBezTo>
                  <a:cubicBezTo>
                    <a:pt x="1227" y="358"/>
                    <a:pt x="414" y="199"/>
                    <a:pt x="0" y="1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FontTx/>
                <a:buChar char="•"/>
                <a:defRPr/>
              </a:pPr>
              <a:endParaRPr lang="ru-RU" sz="2800">
                <a:solidFill>
                  <a:srgbClr val="FFFFFF"/>
                </a:solidFill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1515"/>
              <a:ext cx="5760" cy="674"/>
            </a:xfrm>
            <a:custGeom>
              <a:avLst/>
              <a:gdLst/>
              <a:ahLst/>
              <a:cxnLst>
                <a:cxn ang="0">
                  <a:pos x="0" y="246"/>
                </a:cxn>
                <a:cxn ang="0">
                  <a:pos x="0" y="406"/>
                </a:cxn>
                <a:cxn ang="0">
                  <a:pos x="1280" y="645"/>
                </a:cxn>
                <a:cxn ang="0">
                  <a:pos x="1627" y="580"/>
                </a:cxn>
                <a:cxn ang="0">
                  <a:pos x="4493" y="113"/>
                </a:cxn>
                <a:cxn ang="0">
                  <a:pos x="5760" y="606"/>
                </a:cxn>
                <a:cxn ang="0">
                  <a:pos x="5760" y="233"/>
                </a:cxn>
                <a:cxn ang="0">
                  <a:pos x="4040" y="33"/>
                </a:cxn>
                <a:cxn ang="0">
                  <a:pos x="1093" y="433"/>
                </a:cxn>
                <a:cxn ang="0">
                  <a:pos x="0" y="246"/>
                </a:cxn>
              </a:cxnLst>
              <a:rect l="0" t="0" r="r" b="b"/>
              <a:pathLst>
                <a:path w="5760" h="674">
                  <a:moveTo>
                    <a:pt x="0" y="246"/>
                  </a:moveTo>
                  <a:lnTo>
                    <a:pt x="0" y="406"/>
                  </a:lnTo>
                  <a:cubicBezTo>
                    <a:pt x="213" y="463"/>
                    <a:pt x="1009" y="616"/>
                    <a:pt x="1280" y="645"/>
                  </a:cubicBezTo>
                  <a:cubicBezTo>
                    <a:pt x="1551" y="674"/>
                    <a:pt x="1092" y="669"/>
                    <a:pt x="1627" y="580"/>
                  </a:cubicBezTo>
                  <a:cubicBezTo>
                    <a:pt x="2162" y="491"/>
                    <a:pt x="3804" y="109"/>
                    <a:pt x="4493" y="113"/>
                  </a:cubicBezTo>
                  <a:cubicBezTo>
                    <a:pt x="5182" y="117"/>
                    <a:pt x="5549" y="586"/>
                    <a:pt x="5760" y="606"/>
                  </a:cubicBezTo>
                  <a:lnTo>
                    <a:pt x="5760" y="233"/>
                  </a:lnTo>
                  <a:cubicBezTo>
                    <a:pt x="5471" y="158"/>
                    <a:pt x="4818" y="0"/>
                    <a:pt x="4040" y="33"/>
                  </a:cubicBezTo>
                  <a:cubicBezTo>
                    <a:pt x="3262" y="66"/>
                    <a:pt x="1766" y="398"/>
                    <a:pt x="1093" y="433"/>
                  </a:cubicBezTo>
                  <a:cubicBezTo>
                    <a:pt x="420" y="468"/>
                    <a:pt x="228" y="285"/>
                    <a:pt x="0" y="24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 cap="flat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FontTx/>
                <a:buChar char="•"/>
                <a:defRPr/>
              </a:pPr>
              <a:endParaRPr lang="ru-RU" sz="2800">
                <a:solidFill>
                  <a:srgbClr val="FFFFFF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white">
            <a:xfrm>
              <a:off x="1560" y="959"/>
              <a:ext cx="4200" cy="3361"/>
            </a:xfrm>
            <a:custGeom>
              <a:avLst/>
              <a:gdLst/>
              <a:ahLst/>
              <a:cxnLst>
                <a:cxn ang="0">
                  <a:pos x="0" y="3361"/>
                </a:cxn>
                <a:cxn ang="0">
                  <a:pos x="1054" y="295"/>
                </a:cxn>
                <a:cxn ang="0">
                  <a:pos x="4200" y="1588"/>
                </a:cxn>
                <a:cxn ang="0">
                  <a:pos x="4200" y="2028"/>
                </a:cxn>
                <a:cxn ang="0">
                  <a:pos x="1200" y="442"/>
                </a:cxn>
                <a:cxn ang="0">
                  <a:pos x="347" y="3361"/>
                </a:cxn>
                <a:cxn ang="0">
                  <a:pos x="0" y="3361"/>
                </a:cxn>
              </a:cxnLst>
              <a:rect l="0" t="0" r="r" b="b"/>
              <a:pathLst>
                <a:path w="4200" h="3361">
                  <a:moveTo>
                    <a:pt x="0" y="3361"/>
                  </a:moveTo>
                  <a:cubicBezTo>
                    <a:pt x="118" y="2850"/>
                    <a:pt x="354" y="590"/>
                    <a:pt x="1054" y="295"/>
                  </a:cubicBezTo>
                  <a:cubicBezTo>
                    <a:pt x="1754" y="0"/>
                    <a:pt x="3676" y="1299"/>
                    <a:pt x="4200" y="1588"/>
                  </a:cubicBezTo>
                  <a:lnTo>
                    <a:pt x="4200" y="2028"/>
                  </a:lnTo>
                  <a:cubicBezTo>
                    <a:pt x="3700" y="1837"/>
                    <a:pt x="1842" y="220"/>
                    <a:pt x="1200" y="442"/>
                  </a:cubicBezTo>
                  <a:cubicBezTo>
                    <a:pt x="558" y="664"/>
                    <a:pt x="547" y="2875"/>
                    <a:pt x="347" y="3361"/>
                  </a:cubicBezTo>
                  <a:lnTo>
                    <a:pt x="0" y="336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FontTx/>
                <a:buChar char="•"/>
                <a:defRPr/>
              </a:pPr>
              <a:endParaRPr lang="ru-RU" sz="2800">
                <a:solidFill>
                  <a:srgbClr val="FFFFFF"/>
                </a:solidFill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invGray">
            <a:xfrm>
              <a:off x="0" y="2169"/>
              <a:ext cx="5760" cy="1925"/>
            </a:xfrm>
            <a:custGeom>
              <a:avLst/>
              <a:gdLst/>
              <a:ahLst/>
              <a:cxnLst>
                <a:cxn ang="0">
                  <a:pos x="0" y="804"/>
                </a:cxn>
                <a:cxn ang="0">
                  <a:pos x="0" y="991"/>
                </a:cxn>
                <a:cxn ang="0">
                  <a:pos x="1547" y="1818"/>
                </a:cxn>
                <a:cxn ang="0">
                  <a:pos x="3253" y="351"/>
                </a:cxn>
                <a:cxn ang="0">
                  <a:pos x="5760" y="1537"/>
                </a:cxn>
                <a:cxn ang="0">
                  <a:pos x="5760" y="1151"/>
                </a:cxn>
                <a:cxn ang="0">
                  <a:pos x="3240" y="84"/>
                </a:cxn>
                <a:cxn ang="0">
                  <a:pos x="1573" y="1671"/>
                </a:cxn>
                <a:cxn ang="0">
                  <a:pos x="0" y="804"/>
                </a:cxn>
              </a:cxnLst>
              <a:rect l="0" t="0" r="r" b="b"/>
              <a:pathLst>
                <a:path w="5760" h="1925">
                  <a:moveTo>
                    <a:pt x="0" y="804"/>
                  </a:moveTo>
                  <a:lnTo>
                    <a:pt x="0" y="991"/>
                  </a:lnTo>
                  <a:cubicBezTo>
                    <a:pt x="258" y="1160"/>
                    <a:pt x="1005" y="1925"/>
                    <a:pt x="1547" y="1818"/>
                  </a:cubicBezTo>
                  <a:cubicBezTo>
                    <a:pt x="2089" y="1711"/>
                    <a:pt x="2551" y="398"/>
                    <a:pt x="3253" y="351"/>
                  </a:cubicBezTo>
                  <a:cubicBezTo>
                    <a:pt x="3955" y="304"/>
                    <a:pt x="5342" y="1404"/>
                    <a:pt x="5760" y="1537"/>
                  </a:cubicBezTo>
                  <a:lnTo>
                    <a:pt x="5760" y="1151"/>
                  </a:lnTo>
                  <a:cubicBezTo>
                    <a:pt x="5405" y="1124"/>
                    <a:pt x="3982" y="0"/>
                    <a:pt x="3240" y="84"/>
                  </a:cubicBezTo>
                  <a:cubicBezTo>
                    <a:pt x="2542" y="171"/>
                    <a:pt x="2113" y="1551"/>
                    <a:pt x="1573" y="1671"/>
                  </a:cubicBezTo>
                  <a:cubicBezTo>
                    <a:pt x="1033" y="1791"/>
                    <a:pt x="262" y="826"/>
                    <a:pt x="0" y="8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 cap="flat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FontTx/>
                <a:buChar char="•"/>
                <a:defRPr/>
              </a:pPr>
              <a:endParaRPr lang="ru-RU" sz="2800">
                <a:solidFill>
                  <a:srgbClr val="FFFFFF"/>
                </a:solidFill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white">
            <a:xfrm>
              <a:off x="0" y="2238"/>
              <a:ext cx="3929" cy="2120"/>
            </a:xfrm>
            <a:custGeom>
              <a:avLst/>
              <a:gdLst/>
              <a:ahLst/>
              <a:cxnLst>
                <a:cxn ang="0">
                  <a:pos x="0" y="415"/>
                </a:cxn>
                <a:cxn ang="0">
                  <a:pos x="0" y="508"/>
                </a:cxn>
                <a:cxn ang="0">
                  <a:pos x="1933" y="229"/>
                </a:cxn>
                <a:cxn ang="0">
                  <a:pos x="3920" y="1055"/>
                </a:cxn>
                <a:cxn ang="0">
                  <a:pos x="3587" y="2082"/>
                </a:cxn>
                <a:cxn ang="0">
                  <a:pos x="3947" y="829"/>
                </a:cxn>
                <a:cxn ang="0">
                  <a:pos x="2253" y="69"/>
                </a:cxn>
                <a:cxn ang="0">
                  <a:pos x="0" y="415"/>
                </a:cxn>
              </a:cxnLst>
              <a:rect l="0" t="0" r="r" b="b"/>
              <a:pathLst>
                <a:path w="4196" h="2120">
                  <a:moveTo>
                    <a:pt x="0" y="415"/>
                  </a:moveTo>
                  <a:lnTo>
                    <a:pt x="0" y="508"/>
                  </a:lnTo>
                  <a:cubicBezTo>
                    <a:pt x="160" y="577"/>
                    <a:pt x="1280" y="138"/>
                    <a:pt x="1933" y="229"/>
                  </a:cubicBezTo>
                  <a:cubicBezTo>
                    <a:pt x="2586" y="320"/>
                    <a:pt x="3644" y="746"/>
                    <a:pt x="3920" y="1055"/>
                  </a:cubicBezTo>
                  <a:cubicBezTo>
                    <a:pt x="4196" y="1364"/>
                    <a:pt x="3583" y="2120"/>
                    <a:pt x="3587" y="2082"/>
                  </a:cubicBezTo>
                  <a:lnTo>
                    <a:pt x="3947" y="829"/>
                  </a:lnTo>
                  <a:cubicBezTo>
                    <a:pt x="3725" y="494"/>
                    <a:pt x="2911" y="138"/>
                    <a:pt x="2253" y="69"/>
                  </a:cubicBezTo>
                  <a:cubicBezTo>
                    <a:pt x="1595" y="0"/>
                    <a:pt x="469" y="343"/>
                    <a:pt x="0" y="4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 cap="flat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FontTx/>
                <a:buChar char="•"/>
                <a:defRPr/>
              </a:pPr>
              <a:endParaRPr lang="ru-RU" sz="2800">
                <a:solidFill>
                  <a:srgbClr val="FFFFFF"/>
                </a:solidFill>
              </a:endParaRPr>
            </a:p>
          </p:txBody>
        </p:sp>
      </p:grpSp>
      <p:sp>
        <p:nvSpPr>
          <p:cNvPr id="820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914400" y="2286000"/>
            <a:ext cx="103632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820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spcBef>
                <a:spcPct val="0"/>
              </a:spcBef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5283200" y="152400"/>
            <a:ext cx="6705600" cy="457200"/>
          </a:xfrm>
        </p:spPr>
        <p:txBody>
          <a:bodyPr/>
          <a:lstStyle>
            <a:lvl1pPr>
              <a:spcBef>
                <a:spcPct val="0"/>
              </a:spcBef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0"/>
              </a:spcBef>
              <a:defRPr/>
            </a:lvl1pPr>
          </a:lstStyle>
          <a:p>
            <a:pPr>
              <a:defRPr/>
            </a:pPr>
            <a:fld id="{C767AC64-76A5-40F3-93DD-F2B7D2542221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2985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EA271C-84ED-49BF-ABCD-51DC98C163AC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9577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A259A8-20C8-4C1E-A414-06098E2C0DB9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5888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941649-70CC-4ABC-8B40-2B82FA0AD8D8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5598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BFAD82-E4D3-434E-A4B2-D093D0D47343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0844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41C185-5772-4D8F-8695-AD74D466A0CD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9769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227908-808B-4F43-815D-0D0E17FFE290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7045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A4AD02-7C4D-428A-9018-F298BB9FAD43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846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F729593-A4E1-4D75-BC7F-54CB5BC8E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F39F4842-5152-44E6-8054-9982A1C173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19D1E2E-16C2-42B2-8EAB-66A45B17B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3781B-4A78-4975-BC09-4D71B78225FE}" type="datetimeFigureOut">
              <a:rPr lang="x-none" smtClean="0"/>
              <a:t>13.09.2023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A73875D-CFAE-4977-A36B-0A3ED8350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9F49FECA-C5CE-48F7-A602-3D7114F1D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B0357-2A2A-4506-A73B-A1FABC9E02D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613904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5BEF7C-F93F-4288-BEC7-797C62E0D60B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0390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87B099-183C-43CB-8DB3-B3F614888008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3659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EE638B-0625-453F-B44E-7B9D63BA8947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159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lipArtAndTx" preserve="1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ECDA1C-4401-4DB1-8C98-2D50EA2BB6EC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974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334AF2-5F69-4D33-8472-EAE7937E4CD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538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B2625-D655-4369-9E90-7A347A06415E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074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2C5DAC4-711D-4B58-B188-C5D0D1095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6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77531BE9-4B75-4A38-A0E5-CF0553FE00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9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93AF353F-B806-4CC6-A5EA-433F171B5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3781B-4A78-4975-BC09-4D71B78225FE}" type="datetimeFigureOut">
              <a:rPr lang="x-none" smtClean="0"/>
              <a:t>13.09.2023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7047749-AEAE-48F5-AD82-22CAF9C22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296AF2C-0E3C-42C8-A969-F167C7542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B0357-2A2A-4506-A73B-A1FABC9E02D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95424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0BC0430-372C-4C7E-BE54-E85DA2390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DAC72A0-4556-42F6-BEF0-5E2057D138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FAAE37C9-C884-4CEF-B69A-A559DC28D0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6C98B30B-D9D5-4F89-9937-EAA7511CC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3781B-4A78-4975-BC09-4D71B78225FE}" type="datetimeFigureOut">
              <a:rPr lang="x-none" smtClean="0"/>
              <a:t>13.09.2023</a:t>
            </a:fld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7F382B91-C5E0-4CA5-89D7-498980D39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F0ED0975-462A-4CAC-ABB1-27A6FB934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B0357-2A2A-4506-A73B-A1FABC9E02D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0967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2CD0512-D327-4F96-9525-59E11D6CD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6C0D12CF-6C2C-4240-9BD3-C8787821DB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997A65F9-23AF-4E1C-9ED3-28AE3F66F0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F12A5D67-C142-4AD2-9A84-5AF97D2693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923DBDE4-8377-4EE7-B840-01B95E8E34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EF96A42E-F827-483E-90B6-4DE740821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3781B-4A78-4975-BC09-4D71B78225FE}" type="datetimeFigureOut">
              <a:rPr lang="x-none" smtClean="0"/>
              <a:t>13.09.2023</a:t>
            </a:fld>
            <a:endParaRPr lang="x-none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0E0F88BB-2AD2-4ACF-BDDC-2A277A31F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5F729EA2-6630-4261-9A5C-65C495DF2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B0357-2A2A-4506-A73B-A1FABC9E02D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54438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D42ACA8-70DE-405E-9121-76165EA4C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104EC39F-DFFB-41CA-B31A-5A75DCF7B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3781B-4A78-4975-BC09-4D71B78225FE}" type="datetimeFigureOut">
              <a:rPr lang="x-none" smtClean="0"/>
              <a:t>13.09.2023</a:t>
            </a:fld>
            <a:endParaRPr lang="x-none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FC21B2EF-525A-4DB2-A2C6-8A3EF0502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3AB6A6F3-ACF4-4598-82CD-FB9803606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B0357-2A2A-4506-A73B-A1FABC9E02D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41389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C12FDA40-F20F-4B48-A9CD-7F94DF7E3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3781B-4A78-4975-BC09-4D71B78225FE}" type="datetimeFigureOut">
              <a:rPr lang="x-none" smtClean="0"/>
              <a:t>13.09.2023</a:t>
            </a:fld>
            <a:endParaRPr lang="x-none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89BC2ED1-D74F-4B44-A842-2068AEA34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AF932609-DD06-4387-AB9A-B7791C908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B0357-2A2A-4506-A73B-A1FABC9E02D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18274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3EEEF12-86CF-4A27-9079-0BBD61BCE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0B4B339-2111-48A3-8899-C5C6F5BA7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5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332EFAF5-4774-4B19-9A8C-9CC1538901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C4997F2F-BBE1-4675-B31E-7EBD04D40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3781B-4A78-4975-BC09-4D71B78225FE}" type="datetimeFigureOut">
              <a:rPr lang="x-none" smtClean="0"/>
              <a:t>13.09.2023</a:t>
            </a:fld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8D07FB2B-CC03-42CD-8A51-47919F3DB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828C1337-6593-4609-A6DC-FC582ABDB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B0357-2A2A-4506-A73B-A1FABC9E02D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492464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BD15B6D-0428-4E8D-B8A8-CD92821AD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06745572-8A72-4DEC-8B33-EB534E8D50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5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CB2F0EC1-F192-42AD-8F2E-255F263A9A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650FC694-C894-4F3D-ADC1-A62C365A4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3781B-4A78-4975-BC09-4D71B78225FE}" type="datetimeFigureOut">
              <a:rPr lang="x-none" smtClean="0"/>
              <a:t>13.09.2023</a:t>
            </a:fld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680698B4-821D-425F-993C-03DCCF438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1767ED75-FE03-4DC3-8B8C-7F901328A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B0357-2A2A-4506-A73B-A1FABC9E02D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1952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B6D0645-0B42-44B8-BA60-62CC2ACD3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BDC55ACB-1FDD-4AB8-A7DD-218B3EFBB4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BA1BB73-DB9D-477E-9644-6B1191A94E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3781B-4A78-4975-BC09-4D71B78225FE}" type="datetimeFigureOut">
              <a:rPr lang="x-none" smtClean="0"/>
              <a:t>13.09.2023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E042026D-785B-4679-B89C-5CEB909EA8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8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9341AB2B-D4C0-4093-AC8B-ACF212EA17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7B0357-2A2A-4506-A73B-A1FABC9E02D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06292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1"/>
            <a:ext cx="12192000" cy="6918325"/>
            <a:chOff x="0" y="0"/>
            <a:chExt cx="5760" cy="4358"/>
          </a:xfrm>
        </p:grpSpPr>
        <p:sp>
          <p:nvSpPr>
            <p:cNvPr id="2" name="Rectangle 3"/>
            <p:cNvSpPr>
              <a:spLocks noChangeArrowheads="1"/>
            </p:cNvSpPr>
            <p:nvPr/>
          </p:nvSpPr>
          <p:spPr bwMode="invGray">
            <a:xfrm>
              <a:off x="5533" y="280"/>
              <a:ext cx="227" cy="198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hlink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FontTx/>
                <a:buChar char="•"/>
                <a:defRPr/>
              </a:pPr>
              <a:endParaRPr lang="ru-RU" sz="2800">
                <a:solidFill>
                  <a:srgbClr val="FFFFFF"/>
                </a:solidFill>
              </a:endParaRPr>
            </a:p>
          </p:txBody>
        </p:sp>
        <p:sp>
          <p:nvSpPr>
            <p:cNvPr id="1028" name="Freeform 4"/>
            <p:cNvSpPr>
              <a:spLocks/>
            </p:cNvSpPr>
            <p:nvPr/>
          </p:nvSpPr>
          <p:spPr bwMode="invGray">
            <a:xfrm>
              <a:off x="0" y="0"/>
              <a:ext cx="5760" cy="134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720"/>
                </a:cxn>
                <a:cxn ang="0">
                  <a:pos x="3600" y="624"/>
                </a:cxn>
                <a:cxn ang="0">
                  <a:pos x="0" y="1000"/>
                </a:cxn>
                <a:cxn ang="0">
                  <a:pos x="0" y="0"/>
                </a:cxn>
              </a:cxnLst>
              <a:rect l="0" t="0" r="r" b="b"/>
              <a:pathLst>
                <a:path w="5760" h="1104">
                  <a:moveTo>
                    <a:pt x="0" y="0"/>
                  </a:moveTo>
                  <a:lnTo>
                    <a:pt x="5760" y="0"/>
                  </a:lnTo>
                  <a:lnTo>
                    <a:pt x="5760" y="720"/>
                  </a:lnTo>
                  <a:cubicBezTo>
                    <a:pt x="5400" y="824"/>
                    <a:pt x="4560" y="577"/>
                    <a:pt x="3600" y="624"/>
                  </a:cubicBezTo>
                  <a:cubicBezTo>
                    <a:pt x="2640" y="671"/>
                    <a:pt x="600" y="1104"/>
                    <a:pt x="0" y="1000"/>
                  </a:cubicBez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FontTx/>
                <a:buChar char="•"/>
                <a:defRPr/>
              </a:pPr>
              <a:endParaRPr lang="ru-RU" sz="2800">
                <a:solidFill>
                  <a:srgbClr val="FFFFFF"/>
                </a:solidFill>
              </a:endParaRPr>
            </a:p>
          </p:txBody>
        </p:sp>
        <p:sp>
          <p:nvSpPr>
            <p:cNvPr id="1029" name="Freeform 5"/>
            <p:cNvSpPr>
              <a:spLocks/>
            </p:cNvSpPr>
            <p:nvPr/>
          </p:nvSpPr>
          <p:spPr bwMode="invGray">
            <a:xfrm>
              <a:off x="0" y="733"/>
              <a:ext cx="5760" cy="3587"/>
            </a:xfrm>
            <a:custGeom>
              <a:avLst/>
              <a:gdLst/>
              <a:ahLst/>
              <a:cxnLst>
                <a:cxn ang="0">
                  <a:pos x="0" y="582"/>
                </a:cxn>
                <a:cxn ang="0">
                  <a:pos x="2640" y="267"/>
                </a:cxn>
                <a:cxn ang="0">
                  <a:pos x="3373" y="160"/>
                </a:cxn>
                <a:cxn ang="0">
                  <a:pos x="5760" y="358"/>
                </a:cxn>
                <a:cxn ang="0">
                  <a:pos x="5760" y="3587"/>
                </a:cxn>
                <a:cxn ang="0">
                  <a:pos x="0" y="3587"/>
                </a:cxn>
                <a:cxn ang="0">
                  <a:pos x="0" y="582"/>
                </a:cxn>
              </a:cxnLst>
              <a:rect l="0" t="0" r="r" b="b"/>
              <a:pathLst>
                <a:path w="5760" h="3587">
                  <a:moveTo>
                    <a:pt x="0" y="582"/>
                  </a:moveTo>
                  <a:cubicBezTo>
                    <a:pt x="1027" y="680"/>
                    <a:pt x="1960" y="387"/>
                    <a:pt x="2640" y="267"/>
                  </a:cubicBezTo>
                  <a:cubicBezTo>
                    <a:pt x="2640" y="267"/>
                    <a:pt x="3268" y="180"/>
                    <a:pt x="3373" y="160"/>
                  </a:cubicBezTo>
                  <a:cubicBezTo>
                    <a:pt x="4120" y="0"/>
                    <a:pt x="5280" y="358"/>
                    <a:pt x="5760" y="358"/>
                  </a:cubicBezTo>
                  <a:lnTo>
                    <a:pt x="5760" y="3587"/>
                  </a:lnTo>
                  <a:lnTo>
                    <a:pt x="0" y="3587"/>
                  </a:lnTo>
                  <a:cubicBezTo>
                    <a:pt x="0" y="3587"/>
                    <a:pt x="0" y="582"/>
                    <a:pt x="0" y="582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 cap="flat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FontTx/>
                <a:buChar char="•"/>
                <a:defRPr/>
              </a:pPr>
              <a:endParaRPr lang="ru-RU" sz="2800">
                <a:solidFill>
                  <a:srgbClr val="FFFFFF"/>
                </a:solidFill>
              </a:endParaRPr>
            </a:p>
          </p:txBody>
        </p:sp>
        <p:sp>
          <p:nvSpPr>
            <p:cNvPr id="1030" name="Freeform 6"/>
            <p:cNvSpPr>
              <a:spLocks/>
            </p:cNvSpPr>
            <p:nvPr/>
          </p:nvSpPr>
          <p:spPr bwMode="invGray">
            <a:xfrm>
              <a:off x="0" y="184"/>
              <a:ext cx="5760" cy="538"/>
            </a:xfrm>
            <a:custGeom>
              <a:avLst/>
              <a:gdLst/>
              <a:ahLst/>
              <a:cxnLst>
                <a:cxn ang="0">
                  <a:pos x="0" y="163"/>
                </a:cxn>
                <a:cxn ang="0">
                  <a:pos x="0" y="403"/>
                </a:cxn>
                <a:cxn ang="0">
                  <a:pos x="1773" y="443"/>
                </a:cxn>
                <a:cxn ang="0">
                  <a:pos x="4573" y="176"/>
                </a:cxn>
                <a:cxn ang="0">
                  <a:pos x="5760" y="536"/>
                </a:cxn>
                <a:cxn ang="0">
                  <a:pos x="5760" y="163"/>
                </a:cxn>
                <a:cxn ang="0">
                  <a:pos x="4560" y="29"/>
                </a:cxn>
                <a:cxn ang="0">
                  <a:pos x="1987" y="336"/>
                </a:cxn>
                <a:cxn ang="0">
                  <a:pos x="0" y="163"/>
                </a:cxn>
              </a:cxnLst>
              <a:rect l="0" t="0" r="r" b="b"/>
              <a:pathLst>
                <a:path w="5760" h="538">
                  <a:moveTo>
                    <a:pt x="0" y="163"/>
                  </a:moveTo>
                  <a:lnTo>
                    <a:pt x="0" y="403"/>
                  </a:lnTo>
                  <a:cubicBezTo>
                    <a:pt x="295" y="450"/>
                    <a:pt x="1011" y="481"/>
                    <a:pt x="1773" y="443"/>
                  </a:cubicBezTo>
                  <a:cubicBezTo>
                    <a:pt x="2535" y="405"/>
                    <a:pt x="3909" y="161"/>
                    <a:pt x="4573" y="176"/>
                  </a:cubicBezTo>
                  <a:cubicBezTo>
                    <a:pt x="5237" y="191"/>
                    <a:pt x="5562" y="538"/>
                    <a:pt x="5760" y="536"/>
                  </a:cubicBezTo>
                  <a:lnTo>
                    <a:pt x="5760" y="163"/>
                  </a:lnTo>
                  <a:cubicBezTo>
                    <a:pt x="5560" y="79"/>
                    <a:pt x="5189" y="0"/>
                    <a:pt x="4560" y="29"/>
                  </a:cubicBezTo>
                  <a:cubicBezTo>
                    <a:pt x="3931" y="58"/>
                    <a:pt x="2747" y="314"/>
                    <a:pt x="1987" y="336"/>
                  </a:cubicBezTo>
                  <a:cubicBezTo>
                    <a:pt x="1227" y="358"/>
                    <a:pt x="414" y="199"/>
                    <a:pt x="0" y="1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FontTx/>
                <a:buChar char="•"/>
                <a:defRPr/>
              </a:pPr>
              <a:endParaRPr lang="ru-RU" sz="2800">
                <a:solidFill>
                  <a:srgbClr val="FFFFFF"/>
                </a:solidFill>
              </a:endParaRPr>
            </a:p>
          </p:txBody>
        </p:sp>
        <p:sp>
          <p:nvSpPr>
            <p:cNvPr id="3" name="Freeform 7"/>
            <p:cNvSpPr>
              <a:spLocks/>
            </p:cNvSpPr>
            <p:nvPr/>
          </p:nvSpPr>
          <p:spPr bwMode="invGray">
            <a:xfrm>
              <a:off x="0" y="1515"/>
              <a:ext cx="5760" cy="674"/>
            </a:xfrm>
            <a:custGeom>
              <a:avLst/>
              <a:gdLst/>
              <a:ahLst/>
              <a:cxnLst>
                <a:cxn ang="0">
                  <a:pos x="0" y="246"/>
                </a:cxn>
                <a:cxn ang="0">
                  <a:pos x="0" y="406"/>
                </a:cxn>
                <a:cxn ang="0">
                  <a:pos x="1280" y="645"/>
                </a:cxn>
                <a:cxn ang="0">
                  <a:pos x="1627" y="580"/>
                </a:cxn>
                <a:cxn ang="0">
                  <a:pos x="4493" y="113"/>
                </a:cxn>
                <a:cxn ang="0">
                  <a:pos x="5760" y="606"/>
                </a:cxn>
                <a:cxn ang="0">
                  <a:pos x="5760" y="233"/>
                </a:cxn>
                <a:cxn ang="0">
                  <a:pos x="4040" y="33"/>
                </a:cxn>
                <a:cxn ang="0">
                  <a:pos x="1093" y="433"/>
                </a:cxn>
                <a:cxn ang="0">
                  <a:pos x="0" y="246"/>
                </a:cxn>
              </a:cxnLst>
              <a:rect l="0" t="0" r="r" b="b"/>
              <a:pathLst>
                <a:path w="5760" h="674">
                  <a:moveTo>
                    <a:pt x="0" y="246"/>
                  </a:moveTo>
                  <a:lnTo>
                    <a:pt x="0" y="406"/>
                  </a:lnTo>
                  <a:cubicBezTo>
                    <a:pt x="213" y="463"/>
                    <a:pt x="1009" y="616"/>
                    <a:pt x="1280" y="645"/>
                  </a:cubicBezTo>
                  <a:cubicBezTo>
                    <a:pt x="1551" y="674"/>
                    <a:pt x="1092" y="669"/>
                    <a:pt x="1627" y="580"/>
                  </a:cubicBezTo>
                  <a:cubicBezTo>
                    <a:pt x="2162" y="491"/>
                    <a:pt x="3804" y="109"/>
                    <a:pt x="4493" y="113"/>
                  </a:cubicBezTo>
                  <a:cubicBezTo>
                    <a:pt x="5182" y="117"/>
                    <a:pt x="5549" y="586"/>
                    <a:pt x="5760" y="606"/>
                  </a:cubicBezTo>
                  <a:lnTo>
                    <a:pt x="5760" y="233"/>
                  </a:lnTo>
                  <a:cubicBezTo>
                    <a:pt x="5471" y="158"/>
                    <a:pt x="4818" y="0"/>
                    <a:pt x="4040" y="33"/>
                  </a:cubicBezTo>
                  <a:cubicBezTo>
                    <a:pt x="3262" y="66"/>
                    <a:pt x="1766" y="398"/>
                    <a:pt x="1093" y="433"/>
                  </a:cubicBezTo>
                  <a:cubicBezTo>
                    <a:pt x="420" y="468"/>
                    <a:pt x="228" y="285"/>
                    <a:pt x="0" y="24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 cap="flat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FontTx/>
                <a:buChar char="•"/>
                <a:defRPr/>
              </a:pPr>
              <a:endParaRPr lang="ru-RU" sz="2800">
                <a:solidFill>
                  <a:srgbClr val="FFFFFF"/>
                </a:solidFill>
              </a:endParaRPr>
            </a:p>
          </p:txBody>
        </p:sp>
        <p:sp>
          <p:nvSpPr>
            <p:cNvPr id="1032" name="Freeform 8"/>
            <p:cNvSpPr>
              <a:spLocks/>
            </p:cNvSpPr>
            <p:nvPr/>
          </p:nvSpPr>
          <p:spPr bwMode="invGray">
            <a:xfrm>
              <a:off x="1560" y="959"/>
              <a:ext cx="4200" cy="3361"/>
            </a:xfrm>
            <a:custGeom>
              <a:avLst/>
              <a:gdLst/>
              <a:ahLst/>
              <a:cxnLst>
                <a:cxn ang="0">
                  <a:pos x="0" y="3361"/>
                </a:cxn>
                <a:cxn ang="0">
                  <a:pos x="1054" y="295"/>
                </a:cxn>
                <a:cxn ang="0">
                  <a:pos x="4200" y="1588"/>
                </a:cxn>
                <a:cxn ang="0">
                  <a:pos x="4200" y="2028"/>
                </a:cxn>
                <a:cxn ang="0">
                  <a:pos x="1200" y="442"/>
                </a:cxn>
                <a:cxn ang="0">
                  <a:pos x="347" y="3361"/>
                </a:cxn>
                <a:cxn ang="0">
                  <a:pos x="0" y="3361"/>
                </a:cxn>
              </a:cxnLst>
              <a:rect l="0" t="0" r="r" b="b"/>
              <a:pathLst>
                <a:path w="4200" h="3361">
                  <a:moveTo>
                    <a:pt x="0" y="3361"/>
                  </a:moveTo>
                  <a:cubicBezTo>
                    <a:pt x="118" y="2850"/>
                    <a:pt x="354" y="590"/>
                    <a:pt x="1054" y="295"/>
                  </a:cubicBezTo>
                  <a:cubicBezTo>
                    <a:pt x="1754" y="0"/>
                    <a:pt x="3676" y="1299"/>
                    <a:pt x="4200" y="1588"/>
                  </a:cubicBezTo>
                  <a:lnTo>
                    <a:pt x="4200" y="2028"/>
                  </a:lnTo>
                  <a:cubicBezTo>
                    <a:pt x="3700" y="1837"/>
                    <a:pt x="1842" y="220"/>
                    <a:pt x="1200" y="442"/>
                  </a:cubicBezTo>
                  <a:cubicBezTo>
                    <a:pt x="558" y="664"/>
                    <a:pt x="547" y="2875"/>
                    <a:pt x="347" y="3361"/>
                  </a:cubicBezTo>
                  <a:lnTo>
                    <a:pt x="0" y="336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FontTx/>
                <a:buChar char="•"/>
                <a:defRPr/>
              </a:pPr>
              <a:endParaRPr lang="ru-RU" sz="2800">
                <a:solidFill>
                  <a:srgbClr val="FFFFFF"/>
                </a:solidFill>
              </a:endParaRPr>
            </a:p>
          </p:txBody>
        </p:sp>
        <p:sp>
          <p:nvSpPr>
            <p:cNvPr id="1033" name="Freeform 9"/>
            <p:cNvSpPr>
              <a:spLocks/>
            </p:cNvSpPr>
            <p:nvPr/>
          </p:nvSpPr>
          <p:spPr bwMode="invGray">
            <a:xfrm>
              <a:off x="0" y="2169"/>
              <a:ext cx="5760" cy="1925"/>
            </a:xfrm>
            <a:custGeom>
              <a:avLst/>
              <a:gdLst/>
              <a:ahLst/>
              <a:cxnLst>
                <a:cxn ang="0">
                  <a:pos x="0" y="804"/>
                </a:cxn>
                <a:cxn ang="0">
                  <a:pos x="0" y="991"/>
                </a:cxn>
                <a:cxn ang="0">
                  <a:pos x="1547" y="1818"/>
                </a:cxn>
                <a:cxn ang="0">
                  <a:pos x="3253" y="351"/>
                </a:cxn>
                <a:cxn ang="0">
                  <a:pos x="5760" y="1537"/>
                </a:cxn>
                <a:cxn ang="0">
                  <a:pos x="5760" y="1151"/>
                </a:cxn>
                <a:cxn ang="0">
                  <a:pos x="3240" y="84"/>
                </a:cxn>
                <a:cxn ang="0">
                  <a:pos x="1573" y="1671"/>
                </a:cxn>
                <a:cxn ang="0">
                  <a:pos x="0" y="804"/>
                </a:cxn>
              </a:cxnLst>
              <a:rect l="0" t="0" r="r" b="b"/>
              <a:pathLst>
                <a:path w="5760" h="1925">
                  <a:moveTo>
                    <a:pt x="0" y="804"/>
                  </a:moveTo>
                  <a:lnTo>
                    <a:pt x="0" y="991"/>
                  </a:lnTo>
                  <a:cubicBezTo>
                    <a:pt x="258" y="1160"/>
                    <a:pt x="1005" y="1925"/>
                    <a:pt x="1547" y="1818"/>
                  </a:cubicBezTo>
                  <a:cubicBezTo>
                    <a:pt x="2089" y="1711"/>
                    <a:pt x="2551" y="398"/>
                    <a:pt x="3253" y="351"/>
                  </a:cubicBezTo>
                  <a:cubicBezTo>
                    <a:pt x="3955" y="304"/>
                    <a:pt x="5342" y="1404"/>
                    <a:pt x="5760" y="1537"/>
                  </a:cubicBezTo>
                  <a:lnTo>
                    <a:pt x="5760" y="1151"/>
                  </a:lnTo>
                  <a:cubicBezTo>
                    <a:pt x="5405" y="1124"/>
                    <a:pt x="3982" y="0"/>
                    <a:pt x="3240" y="84"/>
                  </a:cubicBezTo>
                  <a:cubicBezTo>
                    <a:pt x="2542" y="171"/>
                    <a:pt x="2113" y="1551"/>
                    <a:pt x="1573" y="1671"/>
                  </a:cubicBezTo>
                  <a:cubicBezTo>
                    <a:pt x="1033" y="1791"/>
                    <a:pt x="262" y="826"/>
                    <a:pt x="0" y="8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 cap="flat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FontTx/>
                <a:buChar char="•"/>
                <a:defRPr/>
              </a:pPr>
              <a:endParaRPr lang="ru-RU" sz="2800">
                <a:solidFill>
                  <a:srgbClr val="FFFFFF"/>
                </a:solidFill>
              </a:endParaRPr>
            </a:p>
          </p:txBody>
        </p:sp>
        <p:sp>
          <p:nvSpPr>
            <p:cNvPr id="1034" name="Freeform 10"/>
            <p:cNvSpPr>
              <a:spLocks/>
            </p:cNvSpPr>
            <p:nvPr/>
          </p:nvSpPr>
          <p:spPr bwMode="invGray">
            <a:xfrm>
              <a:off x="0" y="2238"/>
              <a:ext cx="3929" cy="2120"/>
            </a:xfrm>
            <a:custGeom>
              <a:avLst/>
              <a:gdLst/>
              <a:ahLst/>
              <a:cxnLst>
                <a:cxn ang="0">
                  <a:pos x="0" y="415"/>
                </a:cxn>
                <a:cxn ang="0">
                  <a:pos x="0" y="508"/>
                </a:cxn>
                <a:cxn ang="0">
                  <a:pos x="1933" y="229"/>
                </a:cxn>
                <a:cxn ang="0">
                  <a:pos x="3920" y="1055"/>
                </a:cxn>
                <a:cxn ang="0">
                  <a:pos x="3587" y="2082"/>
                </a:cxn>
                <a:cxn ang="0">
                  <a:pos x="3947" y="829"/>
                </a:cxn>
                <a:cxn ang="0">
                  <a:pos x="2253" y="69"/>
                </a:cxn>
                <a:cxn ang="0">
                  <a:pos x="0" y="415"/>
                </a:cxn>
              </a:cxnLst>
              <a:rect l="0" t="0" r="r" b="b"/>
              <a:pathLst>
                <a:path w="4196" h="2120">
                  <a:moveTo>
                    <a:pt x="0" y="415"/>
                  </a:moveTo>
                  <a:lnTo>
                    <a:pt x="0" y="508"/>
                  </a:lnTo>
                  <a:cubicBezTo>
                    <a:pt x="160" y="577"/>
                    <a:pt x="1280" y="138"/>
                    <a:pt x="1933" y="229"/>
                  </a:cubicBezTo>
                  <a:cubicBezTo>
                    <a:pt x="2586" y="320"/>
                    <a:pt x="3644" y="746"/>
                    <a:pt x="3920" y="1055"/>
                  </a:cubicBezTo>
                  <a:cubicBezTo>
                    <a:pt x="4196" y="1364"/>
                    <a:pt x="3583" y="2120"/>
                    <a:pt x="3587" y="2082"/>
                  </a:cubicBezTo>
                  <a:lnTo>
                    <a:pt x="3947" y="829"/>
                  </a:lnTo>
                  <a:cubicBezTo>
                    <a:pt x="3725" y="494"/>
                    <a:pt x="2911" y="138"/>
                    <a:pt x="2253" y="69"/>
                  </a:cubicBezTo>
                  <a:cubicBezTo>
                    <a:pt x="1595" y="0"/>
                    <a:pt x="469" y="343"/>
                    <a:pt x="0" y="4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 cap="flat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FontTx/>
                <a:buChar char="•"/>
                <a:defRPr/>
              </a:pPr>
              <a:endParaRPr lang="ru-RU" sz="2800">
                <a:solidFill>
                  <a:srgbClr val="FFFFFF"/>
                </a:solidFill>
              </a:endParaRPr>
            </a:p>
          </p:txBody>
        </p:sp>
      </p:grpSp>
      <p:sp>
        <p:nvSpPr>
          <p:cNvPr id="1027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buFontTx/>
              <a:buNone/>
              <a:defRPr sz="1400"/>
            </a:lvl1pPr>
          </a:lstStyle>
          <a:p>
            <a:pPr fontAlgn="base"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buFontTx/>
              <a:buNone/>
              <a:defRPr sz="1400"/>
            </a:lvl1pPr>
          </a:lstStyle>
          <a:p>
            <a:pPr algn="ctr" fontAlgn="base"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038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buFontTx/>
              <a:buNone/>
              <a:defRPr sz="1400"/>
            </a:lvl1pPr>
          </a:lstStyle>
          <a:p>
            <a:pPr fontAlgn="base">
              <a:spcAft>
                <a:spcPct val="0"/>
              </a:spcAft>
              <a:defRPr/>
            </a:pPr>
            <a:fld id="{7DF8F5A5-6505-44D0-BA59-481BE2C10D9F}" type="slidenum">
              <a:rPr lang="ru-RU">
                <a:solidFill>
                  <a:srgbClr val="FFFFFF"/>
                </a:solidFill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103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93736916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8ED8E4DA-6DAE-45A2-99AB-57F81DC7E1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t="16739" r="10398" b="16738"/>
          <a:stretch/>
        </p:blipFill>
        <p:spPr>
          <a:xfrm>
            <a:off x="1712397" y="4"/>
            <a:ext cx="10479603" cy="68579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419F817A-46A0-4B21-90B1-11235B1561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"/>
            <a:ext cx="6348549" cy="6858153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2039ADC0-5510-4642-BF4E-E8D72D9E62DB}"/>
              </a:ext>
            </a:extLst>
          </p:cNvPr>
          <p:cNvSpPr/>
          <p:nvPr/>
        </p:nvSpPr>
        <p:spPr>
          <a:xfrm>
            <a:off x="-25625" y="0"/>
            <a:ext cx="12217625" cy="6858000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kumimoji="0" lang="x-none" sz="6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2FE3FFF5-DB3D-4AB1-8F7C-B7B95237CF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1084" y="225032"/>
            <a:ext cx="1826349" cy="19646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559546B-D670-4ED8-B7B6-0986EFE0A683}"/>
              </a:ext>
            </a:extLst>
          </p:cNvPr>
          <p:cNvSpPr txBox="1"/>
          <p:nvPr/>
        </p:nvSpPr>
        <p:spPr>
          <a:xfrm>
            <a:off x="4096987" y="1362693"/>
            <a:ext cx="7047322" cy="34163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reezing" dir="t"/>
            </a:scene3d>
            <a:sp3d prstMaterial="dkEdge">
              <a:bevelT w="38100" h="38100"/>
            </a:sp3d>
          </a:bodyPr>
          <a:lstStyle/>
          <a:p>
            <a:pPr algn="ctr"/>
            <a:r>
              <a:rPr lang="ru-RU" sz="54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Тема 10.</a:t>
            </a:r>
          </a:p>
          <a:p>
            <a:pPr algn="ctr"/>
            <a:r>
              <a:rPr lang="ru-RU" sz="54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Процессуальные документы,</a:t>
            </a:r>
          </a:p>
          <a:p>
            <a:pPr algn="ctr"/>
            <a:r>
              <a:rPr lang="ru-RU" sz="54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сроки, издержки</a:t>
            </a:r>
          </a:p>
        </p:txBody>
      </p:sp>
    </p:spTree>
    <p:extLst>
      <p:ext uri="{BB962C8B-B14F-4D97-AF65-F5344CB8AC3E}">
        <p14:creationId xmlns:p14="http://schemas.microsoft.com/office/powerpoint/2010/main" val="38019934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200151" y="188916"/>
            <a:ext cx="10363200" cy="936625"/>
          </a:xfrm>
        </p:spPr>
        <p:txBody>
          <a:bodyPr/>
          <a:lstStyle/>
          <a:p>
            <a:pPr eaLnBrk="1" hangingPunct="1"/>
            <a:r>
              <a:rPr lang="ru-RU" sz="3600" b="1" smtClean="0">
                <a:solidFill>
                  <a:srgbClr val="00002A"/>
                </a:solidFill>
              </a:rPr>
              <a:t>Структура постановления: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268416"/>
            <a:ext cx="10363200" cy="4827587"/>
          </a:xfrm>
        </p:spPr>
        <p:txBody>
          <a:bodyPr/>
          <a:lstStyle/>
          <a:p>
            <a:pPr algn="just" eaLnBrk="1" hangingPunct="1">
              <a:buFontTx/>
              <a:buNone/>
            </a:pPr>
            <a:r>
              <a:rPr lang="ru-RU" b="1" dirty="0" smtClean="0">
                <a:solidFill>
                  <a:srgbClr val="00002A"/>
                </a:solidFill>
              </a:rPr>
              <a:t>	</a:t>
            </a:r>
            <a:r>
              <a:rPr lang="ru-RU" sz="2400" dirty="0" smtClean="0">
                <a:solidFill>
                  <a:srgbClr val="00002A"/>
                </a:solidFill>
              </a:rPr>
              <a:t>1. </a:t>
            </a:r>
            <a:r>
              <a:rPr lang="ru-RU" sz="2400" b="1" dirty="0" smtClean="0">
                <a:solidFill>
                  <a:srgbClr val="00002A"/>
                </a:solidFill>
              </a:rPr>
              <a:t>Вводная часть </a:t>
            </a:r>
            <a:r>
              <a:rPr lang="ru-RU" sz="2400" dirty="0" smtClean="0">
                <a:solidFill>
                  <a:srgbClr val="00002A"/>
                </a:solidFill>
              </a:rPr>
              <a:t>включает: наименование документа, время и место его подготовки, должность и фамилию лица, его составившего, указание на материалы или уголовное дело, по которым выносится данное постановление.</a:t>
            </a:r>
          </a:p>
          <a:p>
            <a:pPr eaLnBrk="1" hangingPunct="1">
              <a:buFontTx/>
              <a:buNone/>
            </a:pPr>
            <a:endParaRPr lang="ru-RU" sz="2400" dirty="0" smtClean="0">
              <a:solidFill>
                <a:srgbClr val="00002A"/>
              </a:solidFill>
            </a:endParaRPr>
          </a:p>
          <a:p>
            <a:pPr algn="just" eaLnBrk="1" hangingPunct="1">
              <a:buFontTx/>
              <a:buNone/>
            </a:pPr>
            <a:r>
              <a:rPr lang="ru-RU" sz="2400" dirty="0" smtClean="0">
                <a:solidFill>
                  <a:srgbClr val="00002A"/>
                </a:solidFill>
              </a:rPr>
              <a:t>	2. </a:t>
            </a:r>
            <a:r>
              <a:rPr lang="ru-RU" sz="2400" b="1" dirty="0" smtClean="0">
                <a:solidFill>
                  <a:srgbClr val="00002A"/>
                </a:solidFill>
              </a:rPr>
              <a:t>В описательно-мотивировочной части </a:t>
            </a:r>
            <a:r>
              <a:rPr lang="ru-RU" sz="2400" dirty="0" smtClean="0">
                <a:solidFill>
                  <a:srgbClr val="00002A"/>
                </a:solidFill>
              </a:rPr>
              <a:t>отражаются определенные обстоятельства, обосновывающие принимаемое решение, его мотивы, положения уголовного и уголовно-процессуального законов, а также других нормативных правовых актов.</a:t>
            </a:r>
          </a:p>
          <a:p>
            <a:pPr algn="just" eaLnBrk="1" hangingPunct="1">
              <a:buFontTx/>
              <a:buNone/>
            </a:pPr>
            <a:r>
              <a:rPr lang="ru-RU" sz="2400" dirty="0" smtClean="0">
                <a:solidFill>
                  <a:srgbClr val="00002A"/>
                </a:solidFill>
              </a:rPr>
              <a:t>   </a:t>
            </a:r>
          </a:p>
          <a:p>
            <a:pPr algn="just" eaLnBrk="1" hangingPunct="1">
              <a:buFontTx/>
              <a:buNone/>
            </a:pPr>
            <a:r>
              <a:rPr lang="ru-RU" sz="2400" dirty="0">
                <a:solidFill>
                  <a:srgbClr val="00002A"/>
                </a:solidFill>
              </a:rPr>
              <a:t> </a:t>
            </a:r>
            <a:r>
              <a:rPr lang="ru-RU" sz="2400" dirty="0" smtClean="0">
                <a:solidFill>
                  <a:srgbClr val="00002A"/>
                </a:solidFill>
              </a:rPr>
              <a:t>   3. </a:t>
            </a:r>
            <a:r>
              <a:rPr lang="ru-RU" sz="2400" b="1" dirty="0" smtClean="0">
                <a:solidFill>
                  <a:srgbClr val="00002A"/>
                </a:solidFill>
              </a:rPr>
              <a:t>В резолютивной части </a:t>
            </a:r>
            <a:r>
              <a:rPr lang="ru-RU" sz="2400" dirty="0" smtClean="0">
                <a:solidFill>
                  <a:srgbClr val="00002A"/>
                </a:solidFill>
              </a:rPr>
              <a:t>формулируется суть самого решения.</a:t>
            </a:r>
          </a:p>
          <a:p>
            <a:pPr algn="just" eaLnBrk="1" hangingPunct="1">
              <a:buFontTx/>
              <a:buNone/>
            </a:pPr>
            <a:endParaRPr lang="ru-RU" sz="2400" b="1" dirty="0" smtClean="0">
              <a:solidFill>
                <a:srgbClr val="00002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716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508000" y="457202"/>
            <a:ext cx="113792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sz="4800" b="1" smtClean="0">
              <a:solidFill>
                <a:srgbClr val="FFFFFF"/>
              </a:solidFill>
            </a:endParaRPr>
          </a:p>
        </p:txBody>
      </p:sp>
      <p:sp>
        <p:nvSpPr>
          <p:cNvPr id="32771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08000" y="457200"/>
            <a:ext cx="11051654" cy="6172200"/>
          </a:xfrm>
        </p:spPr>
        <p:txBody>
          <a:bodyPr/>
          <a:lstStyle/>
          <a:p>
            <a:pPr eaLnBrk="1" hangingPunct="1"/>
            <a:endParaRPr lang="ru-RU" sz="4000" b="1" u="sng" dirty="0" smtClean="0">
              <a:solidFill>
                <a:srgbClr val="00002A"/>
              </a:solidFill>
              <a:cs typeface="Times New Roman" pitchFamily="18" charset="0"/>
            </a:endParaRPr>
          </a:p>
          <a:p>
            <a:pPr eaLnBrk="1" hangingPunct="1"/>
            <a:r>
              <a:rPr lang="ru-RU" sz="4000" b="1" u="sng" dirty="0" smtClean="0">
                <a:solidFill>
                  <a:srgbClr val="00002A"/>
                </a:solidFill>
                <a:cs typeface="Times New Roman" pitchFamily="18" charset="0"/>
              </a:rPr>
              <a:t>Процессуальный срок</a:t>
            </a:r>
            <a:r>
              <a:rPr lang="ru-RU" sz="4000" b="1" dirty="0" smtClean="0">
                <a:solidFill>
                  <a:srgbClr val="00002A"/>
                </a:solidFill>
                <a:cs typeface="Times New Roman" pitchFamily="18" charset="0"/>
              </a:rPr>
              <a:t>-</a:t>
            </a:r>
            <a:endParaRPr lang="ru-RU" sz="4000" b="1" dirty="0" smtClean="0">
              <a:solidFill>
                <a:srgbClr val="00002A"/>
              </a:solidFill>
            </a:endParaRPr>
          </a:p>
          <a:p>
            <a:pPr algn="just" eaLnBrk="1" hangingPunct="1"/>
            <a:r>
              <a:rPr lang="ru-RU" sz="4000" dirty="0" smtClean="0">
                <a:solidFill>
                  <a:srgbClr val="00002A"/>
                </a:solidFill>
                <a:cs typeface="Times New Roman" pitchFamily="18" charset="0"/>
              </a:rPr>
              <a:t>это время, в течение которого должны или могут быть совершены процессуальные действия, приняты решения, либо требуется воздержаться от их совершения или принятия</a:t>
            </a:r>
            <a:endParaRPr lang="ru-RU" sz="4000" b="1" dirty="0" smtClean="0">
              <a:solidFill>
                <a:srgbClr val="00002A"/>
              </a:solidFill>
            </a:endParaRPr>
          </a:p>
        </p:txBody>
      </p:sp>
      <p:sp>
        <p:nvSpPr>
          <p:cNvPr id="32772" name="Rectangle 5"/>
          <p:cNvSpPr>
            <a:spLocks noChangeArrowheads="1"/>
          </p:cNvSpPr>
          <p:nvPr/>
        </p:nvSpPr>
        <p:spPr bwMode="auto">
          <a:xfrm>
            <a:off x="3759200" y="260353"/>
            <a:ext cx="84328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None/>
            </a:pPr>
            <a:endParaRPr lang="ru-RU" b="1" smtClean="0">
              <a:solidFill>
                <a:srgbClr val="FFCC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676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381000"/>
            <a:ext cx="10363200" cy="1371600"/>
          </a:xfrm>
        </p:spPr>
        <p:txBody>
          <a:bodyPr/>
          <a:lstStyle/>
          <a:p>
            <a:pPr eaLnBrk="1" hangingPunct="1"/>
            <a:r>
              <a:rPr lang="ru-RU" sz="4800" b="1" smtClean="0">
                <a:solidFill>
                  <a:srgbClr val="00002A"/>
                </a:solidFill>
                <a:cs typeface="Times New Roman" pitchFamily="18" charset="0"/>
              </a:rPr>
              <a:t>УПК предусматривает:</a:t>
            </a:r>
            <a:r>
              <a:rPr lang="ru-RU" smtClean="0">
                <a:solidFill>
                  <a:srgbClr val="00002A"/>
                </a:solidFill>
              </a:rPr>
              <a:t> 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1319" y="1676400"/>
            <a:ext cx="11054688" cy="4800600"/>
          </a:xfrm>
        </p:spPr>
        <p:txBody>
          <a:bodyPr/>
          <a:lstStyle/>
          <a:p>
            <a:pPr marL="609600" indent="-609600" algn="just" eaLnBrk="1" hangingPunct="1">
              <a:lnSpc>
                <a:spcPct val="90000"/>
              </a:lnSpc>
              <a:buFontTx/>
              <a:buAutoNum type="arabicPeriod"/>
            </a:pPr>
            <a:r>
              <a:rPr lang="ru-RU" sz="4000" dirty="0" smtClean="0">
                <a:solidFill>
                  <a:srgbClr val="00002A"/>
                </a:solidFill>
                <a:cs typeface="Times New Roman" pitchFamily="18" charset="0"/>
              </a:rPr>
              <a:t>Сроки совершения определенных действий</a:t>
            </a:r>
            <a:r>
              <a:rPr lang="ru-RU" sz="4000" dirty="0" smtClean="0">
                <a:solidFill>
                  <a:srgbClr val="00002A"/>
                </a:solidFill>
              </a:rPr>
              <a:t>.</a:t>
            </a:r>
            <a:r>
              <a:rPr lang="ru-RU" sz="4000" dirty="0" smtClean="0">
                <a:solidFill>
                  <a:srgbClr val="00002A"/>
                </a:solidFill>
                <a:cs typeface="Times New Roman" pitchFamily="18" charset="0"/>
              </a:rPr>
              <a:t> </a:t>
            </a:r>
            <a:endParaRPr lang="ru-RU" sz="4000" dirty="0" smtClean="0">
              <a:solidFill>
                <a:srgbClr val="00002A"/>
              </a:solidFill>
            </a:endParaRPr>
          </a:p>
          <a:p>
            <a:pPr marL="609600" indent="-609600" algn="just" eaLnBrk="1" hangingPunct="1">
              <a:lnSpc>
                <a:spcPct val="90000"/>
              </a:lnSpc>
              <a:buFontTx/>
              <a:buAutoNum type="arabicPeriod"/>
            </a:pPr>
            <a:r>
              <a:rPr lang="ru-RU" sz="4000" dirty="0" smtClean="0">
                <a:solidFill>
                  <a:srgbClr val="00002A"/>
                </a:solidFill>
                <a:cs typeface="Times New Roman" pitchFamily="18" charset="0"/>
              </a:rPr>
              <a:t>Сроки принятия процессуальных решений</a:t>
            </a:r>
            <a:r>
              <a:rPr lang="ru-RU" sz="4000" dirty="0" smtClean="0">
                <a:solidFill>
                  <a:srgbClr val="00002A"/>
                </a:solidFill>
              </a:rPr>
              <a:t>.</a:t>
            </a:r>
          </a:p>
          <a:p>
            <a:pPr marL="609600" indent="-609600" algn="just" eaLnBrk="1" hangingPunct="1">
              <a:lnSpc>
                <a:spcPct val="90000"/>
              </a:lnSpc>
              <a:buFontTx/>
              <a:buAutoNum type="arabicPeriod"/>
            </a:pPr>
            <a:r>
              <a:rPr lang="ru-RU" sz="4000" dirty="0" smtClean="0">
                <a:solidFill>
                  <a:srgbClr val="00002A"/>
                </a:solidFill>
                <a:cs typeface="Times New Roman" pitchFamily="18" charset="0"/>
              </a:rPr>
              <a:t>Сроки воздержания от совершения определенных</a:t>
            </a:r>
            <a:r>
              <a:rPr lang="ru-RU" sz="4000" dirty="0" smtClean="0">
                <a:solidFill>
                  <a:srgbClr val="00002A"/>
                </a:solidFill>
              </a:rPr>
              <a:t> </a:t>
            </a:r>
            <a:r>
              <a:rPr lang="ru-RU" sz="4000" dirty="0" smtClean="0">
                <a:solidFill>
                  <a:srgbClr val="00002A"/>
                </a:solidFill>
                <a:cs typeface="Times New Roman" pitchFamily="18" charset="0"/>
              </a:rPr>
              <a:t> действий или принятия процессуальных решений</a:t>
            </a:r>
            <a:r>
              <a:rPr lang="ru-RU" sz="4000" dirty="0" smtClean="0">
                <a:solidFill>
                  <a:srgbClr val="00002A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6146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1295400"/>
            <a:ext cx="10363200" cy="1676400"/>
          </a:xfrm>
        </p:spPr>
        <p:txBody>
          <a:bodyPr/>
          <a:lstStyle/>
          <a:p>
            <a:pPr eaLnBrk="1" hangingPunct="1"/>
            <a:r>
              <a:rPr lang="ru-RU" sz="5400" dirty="0" smtClean="0">
                <a:solidFill>
                  <a:srgbClr val="00002A"/>
                </a:solidFill>
                <a:cs typeface="Times New Roman" pitchFamily="18" charset="0"/>
              </a:rPr>
              <a:t>По длительности</a:t>
            </a:r>
            <a:r>
              <a:rPr lang="ru-RU" dirty="0" smtClean="0">
                <a:solidFill>
                  <a:srgbClr val="00002A"/>
                </a:solidFill>
              </a:rPr>
              <a:t> 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59558" y="3810000"/>
            <a:ext cx="5841242" cy="2286000"/>
          </a:xfrm>
        </p:spPr>
        <p:txBody>
          <a:bodyPr/>
          <a:lstStyle/>
          <a:p>
            <a:pPr eaLnBrk="1" hangingPunct="1"/>
            <a:r>
              <a:rPr lang="ru-RU" sz="4000" b="1" dirty="0" smtClean="0">
                <a:solidFill>
                  <a:srgbClr val="00002A"/>
                </a:solidFill>
                <a:cs typeface="Times New Roman" pitchFamily="18" charset="0"/>
              </a:rPr>
              <a:t>Сроки-моменты</a:t>
            </a:r>
            <a:r>
              <a:rPr lang="ru-RU" dirty="0" smtClean="0">
                <a:solidFill>
                  <a:srgbClr val="00002A"/>
                </a:solidFill>
                <a:cs typeface="Times New Roman" pitchFamily="18" charset="0"/>
              </a:rPr>
              <a:t> </a:t>
            </a:r>
          </a:p>
        </p:txBody>
      </p:sp>
      <p:sp>
        <p:nvSpPr>
          <p:cNvPr id="3482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6197600" y="3886200"/>
            <a:ext cx="5689600" cy="2209800"/>
          </a:xfrm>
        </p:spPr>
        <p:txBody>
          <a:bodyPr/>
          <a:lstStyle/>
          <a:p>
            <a:pPr eaLnBrk="1" hangingPunct="1"/>
            <a:r>
              <a:rPr lang="ru-RU" sz="4000" b="1" dirty="0" smtClean="0">
                <a:solidFill>
                  <a:srgbClr val="00002A"/>
                </a:solidFill>
                <a:cs typeface="Times New Roman" pitchFamily="18" charset="0"/>
              </a:rPr>
              <a:t>Сроки-периоды</a:t>
            </a:r>
            <a:r>
              <a:rPr lang="ru-RU" sz="4000" b="1" dirty="0" smtClean="0"/>
              <a:t> </a:t>
            </a:r>
            <a:endParaRPr lang="en-US" sz="4000" b="1" dirty="0" smtClean="0"/>
          </a:p>
          <a:p>
            <a:pPr eaLnBrk="1" hangingPunct="1"/>
            <a:endParaRPr lang="ru-RU" sz="4000" b="1" dirty="0" smtClean="0"/>
          </a:p>
        </p:txBody>
      </p:sp>
      <p:sp>
        <p:nvSpPr>
          <p:cNvPr id="34821" name="Line 5"/>
          <p:cNvSpPr>
            <a:spLocks noChangeShapeType="1"/>
          </p:cNvSpPr>
          <p:nvPr/>
        </p:nvSpPr>
        <p:spPr bwMode="auto">
          <a:xfrm flipH="1">
            <a:off x="2518835" y="2743200"/>
            <a:ext cx="3577167" cy="1219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ru-RU" sz="2800" smtClean="0">
              <a:solidFill>
                <a:srgbClr val="FFFFFF"/>
              </a:solidFill>
            </a:endParaRPr>
          </a:p>
        </p:txBody>
      </p:sp>
      <p:sp>
        <p:nvSpPr>
          <p:cNvPr id="34822" name="Line 6"/>
          <p:cNvSpPr>
            <a:spLocks noChangeShapeType="1"/>
          </p:cNvSpPr>
          <p:nvPr/>
        </p:nvSpPr>
        <p:spPr bwMode="auto">
          <a:xfrm>
            <a:off x="6096000" y="2743200"/>
            <a:ext cx="3759200" cy="12763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ru-RU" sz="28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781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1428750"/>
            <a:ext cx="10363200" cy="1771650"/>
          </a:xfrm>
        </p:spPr>
        <p:txBody>
          <a:bodyPr/>
          <a:lstStyle/>
          <a:p>
            <a:pPr eaLnBrk="1" hangingPunct="1"/>
            <a:r>
              <a:rPr lang="ru-RU" sz="5400" dirty="0" smtClean="0">
                <a:solidFill>
                  <a:srgbClr val="00002A"/>
                </a:solidFill>
                <a:cs typeface="Times New Roman" pitchFamily="18" charset="0"/>
              </a:rPr>
              <a:t>По правовым последствиям истечения</a:t>
            </a:r>
            <a:br>
              <a:rPr lang="ru-RU" sz="5400" dirty="0" smtClean="0">
                <a:solidFill>
                  <a:srgbClr val="00002A"/>
                </a:solidFill>
                <a:cs typeface="Times New Roman" pitchFamily="18" charset="0"/>
              </a:rPr>
            </a:br>
            <a:endParaRPr lang="ru-RU" dirty="0" smtClean="0">
              <a:solidFill>
                <a:srgbClr val="00002A"/>
              </a:solidFill>
            </a:endParaRP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14400" y="4267200"/>
            <a:ext cx="5486400" cy="1828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z="4000" b="1" dirty="0" smtClean="0">
                <a:solidFill>
                  <a:srgbClr val="00002A"/>
                </a:solidFill>
                <a:cs typeface="Times New Roman" pitchFamily="18" charset="0"/>
              </a:rPr>
              <a:t>Сроки осуществления права </a:t>
            </a:r>
          </a:p>
        </p:txBody>
      </p:sp>
      <p:sp>
        <p:nvSpPr>
          <p:cNvPr id="3584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6908800" y="4267200"/>
            <a:ext cx="4978400" cy="1828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z="4000" b="1" dirty="0" smtClean="0">
                <a:solidFill>
                  <a:schemeClr val="bg2"/>
                </a:solidFill>
                <a:cs typeface="Times New Roman" pitchFamily="18" charset="0"/>
              </a:rPr>
              <a:t>Сроки исполнения обязанности</a:t>
            </a:r>
            <a:r>
              <a:rPr lang="ru-RU" sz="4000" b="1" dirty="0" smtClean="0">
                <a:solidFill>
                  <a:schemeClr val="bg2"/>
                </a:solidFill>
              </a:rPr>
              <a:t> </a:t>
            </a:r>
          </a:p>
          <a:p>
            <a:pPr eaLnBrk="1" hangingPunct="1">
              <a:lnSpc>
                <a:spcPct val="90000"/>
              </a:lnSpc>
            </a:pPr>
            <a:endParaRPr lang="ru-RU" sz="4000" b="1" dirty="0" smtClean="0">
              <a:solidFill>
                <a:schemeClr val="bg2"/>
              </a:solidFill>
            </a:endParaRPr>
          </a:p>
        </p:txBody>
      </p:sp>
      <p:sp>
        <p:nvSpPr>
          <p:cNvPr id="35845" name="Line 5"/>
          <p:cNvSpPr>
            <a:spLocks noChangeShapeType="1"/>
          </p:cNvSpPr>
          <p:nvPr/>
        </p:nvSpPr>
        <p:spPr bwMode="auto">
          <a:xfrm flipH="1">
            <a:off x="2844800" y="3200400"/>
            <a:ext cx="2946400" cy="1219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ru-RU" sz="2800" smtClean="0">
              <a:solidFill>
                <a:srgbClr val="FFFFFF"/>
              </a:solidFill>
            </a:endParaRPr>
          </a:p>
        </p:txBody>
      </p:sp>
      <p:sp>
        <p:nvSpPr>
          <p:cNvPr id="35846" name="Line 6"/>
          <p:cNvSpPr>
            <a:spLocks noChangeShapeType="1"/>
          </p:cNvSpPr>
          <p:nvPr/>
        </p:nvSpPr>
        <p:spPr bwMode="auto">
          <a:xfrm>
            <a:off x="5791200" y="3200400"/>
            <a:ext cx="2743200" cy="1219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ru-RU" sz="28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684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828800"/>
            <a:ext cx="10871200" cy="2438400"/>
          </a:xfrm>
        </p:spPr>
        <p:txBody>
          <a:bodyPr/>
          <a:lstStyle/>
          <a:p>
            <a:pPr eaLnBrk="1" hangingPunct="1"/>
            <a:r>
              <a:rPr lang="ru-RU" sz="5400" smtClean="0">
                <a:solidFill>
                  <a:srgbClr val="00002A"/>
                </a:solidFill>
                <a:cs typeface="Times New Roman" pitchFamily="18" charset="0"/>
              </a:rPr>
              <a:t>Исчисление процессуальных сроков (ст. 158)</a:t>
            </a:r>
            <a:br>
              <a:rPr lang="ru-RU" sz="5400" smtClean="0">
                <a:solidFill>
                  <a:srgbClr val="00002A"/>
                </a:solidFill>
                <a:cs typeface="Times New Roman" pitchFamily="18" charset="0"/>
              </a:rPr>
            </a:br>
            <a:endParaRPr lang="ru-RU" sz="5400" smtClean="0">
              <a:solidFill>
                <a:srgbClr val="00002A"/>
              </a:solidFill>
              <a:cs typeface="Times New Roman" pitchFamily="18" charset="0"/>
            </a:endParaRPr>
          </a:p>
        </p:txBody>
      </p:sp>
      <p:sp>
        <p:nvSpPr>
          <p:cNvPr id="37891" name="Rectangle 55"/>
          <p:cNvSpPr>
            <a:spLocks noChangeArrowheads="1"/>
          </p:cNvSpPr>
          <p:nvPr/>
        </p:nvSpPr>
        <p:spPr bwMode="auto">
          <a:xfrm>
            <a:off x="406400" y="4579941"/>
            <a:ext cx="112776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4400" b="1" dirty="0" smtClean="0">
                <a:solidFill>
                  <a:srgbClr val="00002A"/>
                </a:solidFill>
              </a:rPr>
              <a:t>ч</a:t>
            </a:r>
            <a:r>
              <a:rPr lang="ru-RU" sz="4400" b="1" dirty="0" smtClean="0">
                <a:solidFill>
                  <a:srgbClr val="00002A"/>
                </a:solidFill>
                <a:cs typeface="Times New Roman" pitchFamily="18" charset="0"/>
              </a:rPr>
              <a:t>асами                </a:t>
            </a:r>
            <a:r>
              <a:rPr lang="ru-RU" sz="4400" b="1" dirty="0" smtClean="0">
                <a:solidFill>
                  <a:srgbClr val="00002A"/>
                </a:solidFill>
              </a:rPr>
              <a:t>  </a:t>
            </a:r>
            <a:r>
              <a:rPr lang="ru-RU" sz="4400" b="1" dirty="0" smtClean="0">
                <a:solidFill>
                  <a:srgbClr val="00002A"/>
                </a:solidFill>
                <a:cs typeface="Times New Roman" pitchFamily="18" charset="0"/>
              </a:rPr>
              <a:t>сутками               месяцами</a:t>
            </a:r>
          </a:p>
        </p:txBody>
      </p:sp>
      <p:sp>
        <p:nvSpPr>
          <p:cNvPr id="37892" name="Line 56"/>
          <p:cNvSpPr>
            <a:spLocks noChangeShapeType="1"/>
          </p:cNvSpPr>
          <p:nvPr/>
        </p:nvSpPr>
        <p:spPr bwMode="auto">
          <a:xfrm flipH="1">
            <a:off x="1828800" y="3733800"/>
            <a:ext cx="4064000" cy="10668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ru-RU" sz="2800" smtClean="0">
              <a:solidFill>
                <a:srgbClr val="FFFFFF"/>
              </a:solidFill>
            </a:endParaRPr>
          </a:p>
        </p:txBody>
      </p:sp>
      <p:sp>
        <p:nvSpPr>
          <p:cNvPr id="37893" name="Line 57"/>
          <p:cNvSpPr>
            <a:spLocks noChangeShapeType="1"/>
          </p:cNvSpPr>
          <p:nvPr/>
        </p:nvSpPr>
        <p:spPr bwMode="auto">
          <a:xfrm>
            <a:off x="5892800" y="3733800"/>
            <a:ext cx="0" cy="11430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ru-RU" sz="2800" smtClean="0">
              <a:solidFill>
                <a:srgbClr val="FFFFFF"/>
              </a:solidFill>
            </a:endParaRPr>
          </a:p>
        </p:txBody>
      </p:sp>
      <p:sp>
        <p:nvSpPr>
          <p:cNvPr id="37894" name="Line 58"/>
          <p:cNvSpPr>
            <a:spLocks noChangeShapeType="1"/>
          </p:cNvSpPr>
          <p:nvPr/>
        </p:nvSpPr>
        <p:spPr bwMode="auto">
          <a:xfrm>
            <a:off x="5892800" y="3733800"/>
            <a:ext cx="4673600" cy="10668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ru-RU" sz="28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150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571501" y="285753"/>
            <a:ext cx="5048251" cy="15716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rgbClr val="00002A"/>
                </a:solidFill>
              </a:rPr>
              <a:t>Часами</a:t>
            </a:r>
          </a:p>
        </p:txBody>
      </p:sp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6381751" y="285753"/>
            <a:ext cx="4953000" cy="15716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002A"/>
                </a:solidFill>
              </a:rPr>
              <a:t> </a:t>
            </a:r>
            <a:r>
              <a:rPr lang="ru-RU" sz="3200" b="1" dirty="0" smtClean="0">
                <a:solidFill>
                  <a:srgbClr val="00002A"/>
                </a:solidFill>
              </a:rPr>
              <a:t>Сутками, месяцами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571501" y="2500313"/>
            <a:ext cx="5048251" cy="40005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ru-RU" sz="2800" dirty="0" smtClean="0">
                <a:solidFill>
                  <a:srgbClr val="00002A"/>
                </a:solidFill>
              </a:rPr>
              <a:t>Начинает течь по окончании часа, в котором совершено соответствующее процессуальное действие и истекает в соответствующий час окончания срока</a:t>
            </a: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6381753" y="2500313"/>
            <a:ext cx="5048249" cy="40005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ru-RU" sz="2800" dirty="0" smtClean="0">
                <a:solidFill>
                  <a:srgbClr val="00002A"/>
                </a:solidFill>
              </a:rPr>
              <a:t>Начинает течь с ноля часов следующих суток и истекает в 24 часа последних суток или последнего числа соответствующего месяца.</a:t>
            </a:r>
          </a:p>
        </p:txBody>
      </p:sp>
      <p:cxnSp>
        <p:nvCxnSpPr>
          <p:cNvPr id="38918" name="Прямая со стрелкой 11"/>
          <p:cNvCxnSpPr>
            <a:cxnSpLocks noChangeShapeType="1"/>
            <a:stCxn id="6" idx="2"/>
            <a:endCxn id="8" idx="0"/>
          </p:cNvCxnSpPr>
          <p:nvPr/>
        </p:nvCxnSpPr>
        <p:spPr bwMode="auto">
          <a:xfrm rot="5400000">
            <a:off x="2774156" y="2177787"/>
            <a:ext cx="642938" cy="2117"/>
          </a:xfrm>
          <a:prstGeom prst="straightConnector1">
            <a:avLst/>
          </a:prstGeom>
          <a:noFill/>
          <a:ln w="349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Прямая со стрелкой 12"/>
          <p:cNvCxnSpPr>
            <a:cxnSpLocks noChangeShapeType="1"/>
          </p:cNvCxnSpPr>
          <p:nvPr/>
        </p:nvCxnSpPr>
        <p:spPr bwMode="auto">
          <a:xfrm rot="5400000">
            <a:off x="8537840" y="2177787"/>
            <a:ext cx="642938" cy="2116"/>
          </a:xfrm>
          <a:prstGeom prst="straightConnector1">
            <a:avLst/>
          </a:prstGeom>
          <a:noFill/>
          <a:ln w="349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944843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464024" y="1000128"/>
            <a:ext cx="11000095" cy="52863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ru-RU" sz="3200" dirty="0" smtClean="0">
                <a:solidFill>
                  <a:srgbClr val="00002A"/>
                </a:solidFill>
              </a:rPr>
              <a:t>Если окончание срока приходится на нерабочий день, то последним днем срока считается первый следующий за ним рабочий день, </a:t>
            </a:r>
          </a:p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ru-RU" sz="3200" b="1" dirty="0" smtClean="0">
              <a:solidFill>
                <a:srgbClr val="00002A"/>
              </a:solidFill>
            </a:endParaRPr>
          </a:p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rgbClr val="00002A"/>
                </a:solidFill>
              </a:rPr>
              <a:t>кроме случаев исчисления срока при задержании, содержании под стражей, домашнем аресте и нахождении в судебно-психиатрическом экспертном стационар</a:t>
            </a:r>
            <a:r>
              <a:rPr lang="ru-RU" sz="3200" b="1" dirty="0" smtClean="0">
                <a:solidFill>
                  <a:srgbClr val="000066"/>
                </a:solidFill>
              </a:rPr>
              <a:t>е. </a:t>
            </a:r>
          </a:p>
        </p:txBody>
      </p:sp>
    </p:spTree>
    <p:extLst>
      <p:ext uri="{BB962C8B-B14F-4D97-AF65-F5344CB8AC3E}">
        <p14:creationId xmlns:p14="http://schemas.microsoft.com/office/powerpoint/2010/main" val="1159265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Прямоугольник 5"/>
          <p:cNvSpPr>
            <a:spLocks noChangeArrowheads="1"/>
          </p:cNvSpPr>
          <p:nvPr/>
        </p:nvSpPr>
        <p:spPr bwMode="auto">
          <a:xfrm>
            <a:off x="696036" y="1643064"/>
            <a:ext cx="10849970" cy="407193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rgbClr val="00002A"/>
                </a:solidFill>
              </a:rPr>
              <a:t>Ст. 173 Порядок и сроки рассмотрения заявлений и сообщений о преступлении</a:t>
            </a:r>
          </a:p>
          <a:p>
            <a:pPr algn="just" fontAlgn="base">
              <a:spcBef>
                <a:spcPct val="20000"/>
              </a:spcBef>
              <a:spcAft>
                <a:spcPct val="0"/>
              </a:spcAft>
            </a:pPr>
            <a:r>
              <a:rPr lang="ru-RU" sz="3200" dirty="0" smtClean="0">
                <a:solidFill>
                  <a:srgbClr val="00002A"/>
                </a:solidFill>
              </a:rPr>
              <a:t>Решение по заявлению или сообщению должно быть принято в срок не позднее трех суток, а при необходимости проверки достаточности наличия или отсутствия оснований к возбуждению уголовного дела – не позднее десяти суток.</a:t>
            </a:r>
          </a:p>
        </p:txBody>
      </p:sp>
    </p:spTree>
    <p:extLst>
      <p:ext uri="{BB962C8B-B14F-4D97-AF65-F5344CB8AC3E}">
        <p14:creationId xmlns:p14="http://schemas.microsoft.com/office/powerpoint/2010/main" val="2113228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Прямоугольник 5"/>
          <p:cNvSpPr>
            <a:spLocks noChangeArrowheads="1"/>
          </p:cNvSpPr>
          <p:nvPr/>
        </p:nvSpPr>
        <p:spPr bwMode="auto">
          <a:xfrm>
            <a:off x="696036" y="655094"/>
            <a:ext cx="10849970" cy="5513694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</a:pPr>
            <a:r>
              <a:rPr lang="ru-RU" sz="3000" dirty="0">
                <a:solidFill>
                  <a:srgbClr val="00002A"/>
                </a:solidFill>
              </a:rPr>
              <a:t>В отдельных случаях законодатель закрепляет возможность </a:t>
            </a:r>
            <a:r>
              <a:rPr lang="ru-RU" sz="3000" b="1" dirty="0" smtClean="0">
                <a:solidFill>
                  <a:srgbClr val="00002A"/>
                </a:solidFill>
              </a:rPr>
              <a:t>продления</a:t>
            </a:r>
            <a:r>
              <a:rPr lang="ru-RU" sz="3000" dirty="0" smtClean="0">
                <a:solidFill>
                  <a:srgbClr val="00002A"/>
                </a:solidFill>
              </a:rPr>
              <a:t> </a:t>
            </a:r>
            <a:r>
              <a:rPr lang="ru-RU" sz="3000" dirty="0">
                <a:solidFill>
                  <a:srgbClr val="00002A"/>
                </a:solidFill>
              </a:rPr>
              <a:t>процессуальных сроков, предусмотренных </a:t>
            </a:r>
            <a:r>
              <a:rPr lang="ru-RU" sz="3000" dirty="0" smtClean="0">
                <a:solidFill>
                  <a:srgbClr val="00002A"/>
                </a:solidFill>
              </a:rPr>
              <a:t>уголовно-процессуальным </a:t>
            </a:r>
            <a:r>
              <a:rPr lang="ru-RU" sz="3000" dirty="0">
                <a:solidFill>
                  <a:srgbClr val="00002A"/>
                </a:solidFill>
              </a:rPr>
              <a:t>законом. Вместе с тем это касается лишь тех сроков, на </a:t>
            </a:r>
            <a:r>
              <a:rPr lang="ru-RU" sz="3000" dirty="0" smtClean="0">
                <a:solidFill>
                  <a:srgbClr val="00002A"/>
                </a:solidFill>
              </a:rPr>
              <a:t>возможность </a:t>
            </a:r>
            <a:r>
              <a:rPr lang="ru-RU" sz="3000" dirty="0">
                <a:solidFill>
                  <a:srgbClr val="00002A"/>
                </a:solidFill>
              </a:rPr>
              <a:t>продления которых прямо указано в законе</a:t>
            </a:r>
            <a:r>
              <a:rPr lang="ru-RU" sz="3000" dirty="0" smtClean="0">
                <a:solidFill>
                  <a:srgbClr val="00002A"/>
                </a:solidFill>
              </a:rPr>
              <a:t>.</a:t>
            </a:r>
          </a:p>
          <a:p>
            <a:pPr algn="just" fontAlgn="base">
              <a:spcBef>
                <a:spcPct val="20000"/>
              </a:spcBef>
              <a:spcAft>
                <a:spcPct val="0"/>
              </a:spcAft>
            </a:pPr>
            <a:r>
              <a:rPr lang="ru-RU" sz="3000" dirty="0">
                <a:solidFill>
                  <a:srgbClr val="00002A"/>
                </a:solidFill>
              </a:rPr>
              <a:t>От продления процессуального срока следует отличать его </a:t>
            </a:r>
            <a:r>
              <a:rPr lang="ru-RU" sz="3000" b="1" dirty="0" smtClean="0">
                <a:solidFill>
                  <a:srgbClr val="00002A"/>
                </a:solidFill>
              </a:rPr>
              <a:t>восстановление</a:t>
            </a:r>
            <a:r>
              <a:rPr lang="ru-RU" sz="3000" dirty="0">
                <a:solidFill>
                  <a:srgbClr val="00002A"/>
                </a:solidFill>
              </a:rPr>
              <a:t>. Восстановление срока касается случаев его пропуска </a:t>
            </a:r>
            <a:r>
              <a:rPr lang="ru-RU" sz="3000" dirty="0" smtClean="0">
                <a:solidFill>
                  <a:srgbClr val="00002A"/>
                </a:solidFill>
              </a:rPr>
              <a:t>и означает </a:t>
            </a:r>
            <a:r>
              <a:rPr lang="ru-RU" sz="3000" dirty="0">
                <a:solidFill>
                  <a:srgbClr val="00002A"/>
                </a:solidFill>
              </a:rPr>
              <a:t>его исчисление заново. Так, пропущенный по </a:t>
            </a:r>
            <a:r>
              <a:rPr lang="ru-RU" sz="3000" dirty="0" smtClean="0">
                <a:solidFill>
                  <a:srgbClr val="00002A"/>
                </a:solidFill>
              </a:rPr>
              <a:t>уважительной причине </a:t>
            </a:r>
            <a:r>
              <a:rPr lang="ru-RU" sz="3000" dirty="0">
                <a:solidFill>
                  <a:srgbClr val="00002A"/>
                </a:solidFill>
              </a:rPr>
              <a:t>срок должен быть восстановлен постановлением органа </a:t>
            </a:r>
            <a:r>
              <a:rPr lang="ru-RU" sz="3000" dirty="0" smtClean="0">
                <a:solidFill>
                  <a:srgbClr val="00002A"/>
                </a:solidFill>
              </a:rPr>
              <a:t>дознания</a:t>
            </a:r>
            <a:r>
              <a:rPr lang="ru-RU" sz="3000" dirty="0">
                <a:solidFill>
                  <a:srgbClr val="00002A"/>
                </a:solidFill>
              </a:rPr>
              <a:t>, лица, производящего дознание, следователя, прокурора, судьи </a:t>
            </a:r>
            <a:r>
              <a:rPr lang="ru-RU" sz="3000" dirty="0" smtClean="0">
                <a:solidFill>
                  <a:srgbClr val="00002A"/>
                </a:solidFill>
              </a:rPr>
              <a:t>или определением </a:t>
            </a:r>
            <a:r>
              <a:rPr lang="ru-RU" sz="3000" dirty="0">
                <a:solidFill>
                  <a:srgbClr val="00002A"/>
                </a:solidFill>
              </a:rPr>
              <a:t>суда, в производстве которого находится уголовное дело.</a:t>
            </a:r>
            <a:endParaRPr lang="ru-RU" sz="3000" dirty="0" smtClean="0">
              <a:solidFill>
                <a:srgbClr val="00002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755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19" y="463168"/>
            <a:ext cx="10645239" cy="571382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b="1" smtClean="0">
                <a:solidFill>
                  <a:srgbClr val="000000"/>
                </a:solidFill>
                <a:latin typeface="Times New Roman"/>
              </a:rPr>
              <a:t>Содержание:</a:t>
            </a:r>
            <a:endParaRPr lang="ru-RU" b="1" dirty="0" smtClean="0">
              <a:solidFill>
                <a:srgbClr val="000000"/>
              </a:solidFill>
              <a:latin typeface="Times New Roman"/>
            </a:endParaRPr>
          </a:p>
          <a:p>
            <a:r>
              <a:rPr lang="ru-RU" sz="2400" dirty="0" smtClean="0">
                <a:solidFill>
                  <a:srgbClr val="000000"/>
                </a:solidFill>
                <a:latin typeface="Times New Roman"/>
              </a:rPr>
              <a:t>Требования</a:t>
            </a:r>
            <a:r>
              <a:rPr lang="ru-RU" sz="2400" dirty="0">
                <a:solidFill>
                  <a:srgbClr val="000000"/>
                </a:solidFill>
                <a:latin typeface="Times New Roman"/>
              </a:rPr>
              <a:t>, предъявляемые к процессуальным документам. Протоколы следственных и других процессуальных действий, их виды, структура и содержание. Понятие и значение постановлений в уголовном процессе, их структура. </a:t>
            </a:r>
          </a:p>
          <a:p>
            <a:r>
              <a:rPr lang="ru-RU" sz="2400" dirty="0">
                <a:solidFill>
                  <a:srgbClr val="000000"/>
                </a:solidFill>
                <a:latin typeface="Times New Roman"/>
              </a:rPr>
              <a:t>Понятие процессуальных сроков, их виды и значение в </a:t>
            </a:r>
            <a:r>
              <a:rPr lang="ru-RU" sz="2400" dirty="0" smtClean="0">
                <a:solidFill>
                  <a:srgbClr val="000000"/>
                </a:solidFill>
                <a:latin typeface="Times New Roman"/>
              </a:rPr>
              <a:t>уголовном </a:t>
            </a:r>
            <a:r>
              <a:rPr lang="ru-RU" sz="2400" dirty="0" smtClean="0">
                <a:latin typeface="Times New Roman"/>
              </a:rPr>
              <a:t>процессе</a:t>
            </a:r>
            <a:r>
              <a:rPr lang="ru-RU" sz="2400" dirty="0">
                <a:latin typeface="Times New Roman"/>
              </a:rPr>
              <a:t>. Порядок исчисления процессуальных сроков. Основания и порядок восстановления и продления процессуальных сроков. </a:t>
            </a:r>
          </a:p>
          <a:p>
            <a:r>
              <a:rPr lang="ru-RU" sz="2400" dirty="0">
                <a:latin typeface="Times New Roman"/>
              </a:rPr>
              <a:t>Понятие процессуальных издержек, их структура и значение в уголовном процессе. Размеры и порядок возмещения понесенных расходов потерпевшим, свидетелям, гражданским истцам и их представителям, экспертам, специалистам, переводчикам и понятым. Порядок выплаты вознаграждения за выполнение обязанностей эксперта, специалиста, переводчика. Взыскание процессуальных издержек.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6993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ChangeArrowheads="1"/>
          </p:cNvSpPr>
          <p:nvPr/>
        </p:nvSpPr>
        <p:spPr bwMode="auto">
          <a:xfrm>
            <a:off x="508000" y="457202"/>
            <a:ext cx="113792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sz="4800" b="1" smtClean="0">
              <a:solidFill>
                <a:srgbClr val="FFFFFF"/>
              </a:solidFill>
            </a:endParaRP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08000" y="333378"/>
            <a:ext cx="11147188" cy="6524625"/>
          </a:xfrm>
        </p:spPr>
        <p:txBody>
          <a:bodyPr/>
          <a:lstStyle/>
          <a:p>
            <a:pPr eaLnBrk="1" hangingPunct="1"/>
            <a:r>
              <a:rPr lang="ru-RU" sz="4400" b="1" dirty="0" smtClean="0">
                <a:solidFill>
                  <a:srgbClr val="00002A"/>
                </a:solidFill>
                <a:cs typeface="Times New Roman" pitchFamily="18" charset="0"/>
              </a:rPr>
              <a:t>Процессуальные издержки – </a:t>
            </a:r>
            <a:r>
              <a:rPr lang="ru-RU" sz="4400" dirty="0" smtClean="0">
                <a:solidFill>
                  <a:srgbClr val="00002A"/>
                </a:solidFill>
                <a:cs typeface="Times New Roman" pitchFamily="18" charset="0"/>
              </a:rPr>
              <a:t>это часть материальных затрат государства, связанных с производством по материалам и уголовному делу, подлежащих взысканию судом с осужденного или в предусмотренных законом случаях с других лиц либо принимаемых на счет государства</a:t>
            </a:r>
            <a:r>
              <a:rPr lang="ru-RU" sz="480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05628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692150"/>
            <a:ext cx="10363200" cy="5403850"/>
          </a:xfrm>
        </p:spPr>
        <p:txBody>
          <a:bodyPr/>
          <a:lstStyle/>
          <a:p>
            <a:pPr eaLnBrk="1" hangingPunct="1"/>
            <a:endParaRPr lang="ru-RU" sz="3600" b="1" dirty="0" smtClean="0">
              <a:solidFill>
                <a:srgbClr val="00002A"/>
              </a:solidFill>
            </a:endParaRPr>
          </a:p>
          <a:p>
            <a:pPr marL="0" indent="0" eaLnBrk="1" hangingPunct="1">
              <a:buNone/>
            </a:pPr>
            <a:r>
              <a:rPr lang="ru-RU" sz="4000" b="1" dirty="0" smtClean="0">
                <a:solidFill>
                  <a:srgbClr val="00002A"/>
                </a:solidFill>
              </a:rPr>
              <a:t>Постановление Совета Министров Республики Беларусь от 30.12.06 № 1775 «Об отдельных суммах, подлежащих выплате в уголовном, гражданском, административном и хозяйственном процессах» (в </a:t>
            </a:r>
            <a:r>
              <a:rPr lang="ru-RU" sz="4000" b="1" dirty="0" smtClean="0">
                <a:solidFill>
                  <a:schemeClr val="bg2"/>
                </a:solidFill>
              </a:rPr>
              <a:t>редакции от 30.08.2021)</a:t>
            </a:r>
          </a:p>
        </p:txBody>
      </p:sp>
    </p:spTree>
    <p:extLst>
      <p:ext uri="{BB962C8B-B14F-4D97-AF65-F5344CB8AC3E}">
        <p14:creationId xmlns:p14="http://schemas.microsoft.com/office/powerpoint/2010/main" val="1732892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ChangeArrowheads="1"/>
          </p:cNvSpPr>
          <p:nvPr/>
        </p:nvSpPr>
        <p:spPr bwMode="auto">
          <a:xfrm>
            <a:off x="508000" y="457202"/>
            <a:ext cx="113792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sz="4800" b="1" smtClean="0">
              <a:solidFill>
                <a:srgbClr val="FFFFFF"/>
              </a:solidFill>
            </a:endParaRPr>
          </a:p>
        </p:txBody>
      </p:sp>
      <p:sp>
        <p:nvSpPr>
          <p:cNvPr id="46083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1500188"/>
          </a:xfrm>
        </p:spPr>
        <p:txBody>
          <a:bodyPr/>
          <a:lstStyle/>
          <a:p>
            <a:pPr eaLnBrk="1" hangingPunct="1"/>
            <a:r>
              <a:rPr lang="ru-RU" sz="3600" b="1" smtClean="0">
                <a:solidFill>
                  <a:srgbClr val="00002A"/>
                </a:solidFill>
                <a:cs typeface="Times New Roman" pitchFamily="18" charset="0"/>
              </a:rPr>
              <a:t>Структура процессуальных издержек</a:t>
            </a:r>
            <a:r>
              <a:rPr lang="ru-RU" sz="3600" b="1" smtClean="0">
                <a:solidFill>
                  <a:srgbClr val="00002A"/>
                </a:solidFill>
              </a:rPr>
              <a:t> </a:t>
            </a:r>
            <a:r>
              <a:rPr lang="ru-RU" sz="3600" b="1" smtClean="0">
                <a:solidFill>
                  <a:srgbClr val="00002A"/>
                </a:solidFill>
                <a:cs typeface="Times New Roman" pitchFamily="18" charset="0"/>
              </a:rPr>
              <a:t>(ст. 162 УПК)</a:t>
            </a:r>
          </a:p>
        </p:txBody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4149" y="1571627"/>
            <a:ext cx="10918210" cy="5057775"/>
          </a:xfrm>
        </p:spPr>
        <p:txBody>
          <a:bodyPr/>
          <a:lstStyle/>
          <a:p>
            <a:pPr marL="0" indent="476250" algn="just" eaLnBrk="1" hangingPunct="1">
              <a:buNone/>
            </a:pPr>
            <a:r>
              <a:rPr lang="ru-RU" sz="2800" dirty="0" smtClean="0">
                <a:solidFill>
                  <a:srgbClr val="00002A"/>
                </a:solidFill>
              </a:rPr>
              <a:t>1. Суммы</a:t>
            </a:r>
            <a:r>
              <a:rPr lang="ru-RU" sz="2800" dirty="0">
                <a:solidFill>
                  <a:srgbClr val="00002A"/>
                </a:solidFill>
              </a:rPr>
              <a:t>, выплачиваемые потерпевшим, гражданским истцам и их представителям, свидетелям, экспертам, специалистам, переводчикам, понятым на покрытие их расходов по явке к месту проведения процессуальных действий и обратно, по найму жилого помещения, а также в качестве суточных;</a:t>
            </a:r>
          </a:p>
          <a:p>
            <a:pPr marL="0" indent="0" algn="just" eaLnBrk="1" hangingPunct="1">
              <a:buNone/>
            </a:pPr>
            <a:endParaRPr lang="ru-RU" sz="2800" dirty="0" smtClean="0">
              <a:solidFill>
                <a:srgbClr val="00002A"/>
              </a:solidFill>
              <a:cs typeface="Times New Roman" pitchFamily="18" charset="0"/>
            </a:endParaRPr>
          </a:p>
          <a:p>
            <a:pPr marL="0" indent="476250" algn="just" eaLnBrk="1" hangingPunct="1">
              <a:buFontTx/>
              <a:buNone/>
            </a:pPr>
            <a:r>
              <a:rPr lang="ru-RU" sz="2800" dirty="0" smtClean="0">
                <a:solidFill>
                  <a:srgbClr val="00002A"/>
                </a:solidFill>
              </a:rPr>
              <a:t>2. </a:t>
            </a:r>
            <a:r>
              <a:rPr lang="ru-RU" sz="2800" dirty="0" smtClean="0">
                <a:solidFill>
                  <a:srgbClr val="00002A"/>
                </a:solidFill>
                <a:cs typeface="Times New Roman" pitchFamily="18" charset="0"/>
              </a:rPr>
              <a:t>Суммы, выплачиваемые потерпевшим, гражданским истцам и их представителям, свидетелям, экспертам, специалистам, переводчикам, понятым, не имеющим постоянного заработка, за отвлечение их от обычных занятий;</a:t>
            </a:r>
            <a:endParaRPr lang="ru-RU" sz="2800" dirty="0" smtClean="0">
              <a:solidFill>
                <a:srgbClr val="00002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31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ChangeArrowheads="1"/>
          </p:cNvSpPr>
          <p:nvPr/>
        </p:nvSpPr>
        <p:spPr bwMode="auto">
          <a:xfrm>
            <a:off x="508000" y="457202"/>
            <a:ext cx="113792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sz="4800" b="1" smtClean="0">
              <a:solidFill>
                <a:srgbClr val="FFFFFF"/>
              </a:solidFill>
            </a:endParaRP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title"/>
          </p:nvPr>
        </p:nvSpPr>
        <p:spPr>
          <a:xfrm>
            <a:off x="914400" y="609600"/>
            <a:ext cx="10972800" cy="1143000"/>
          </a:xfrm>
        </p:spPr>
        <p:txBody>
          <a:bodyPr/>
          <a:lstStyle/>
          <a:p>
            <a:pPr eaLnBrk="1" hangingPunct="1"/>
            <a:r>
              <a:rPr lang="ru-RU" sz="3600" b="1" smtClean="0">
                <a:solidFill>
                  <a:srgbClr val="00002A"/>
                </a:solidFill>
                <a:cs typeface="Times New Roman" pitchFamily="18" charset="0"/>
              </a:rPr>
              <a:t>Структура процессуальных издержек</a:t>
            </a:r>
            <a:r>
              <a:rPr lang="ru-RU" sz="3600" b="1" smtClean="0">
                <a:solidFill>
                  <a:srgbClr val="00002A"/>
                </a:solidFill>
              </a:rPr>
              <a:t> </a:t>
            </a:r>
            <a:r>
              <a:rPr lang="ru-RU" sz="3600" b="1" smtClean="0">
                <a:solidFill>
                  <a:srgbClr val="00002A"/>
                </a:solidFill>
                <a:cs typeface="Times New Roman" pitchFamily="18" charset="0"/>
              </a:rPr>
              <a:t>(ст. 162 УПК)</a:t>
            </a:r>
          </a:p>
        </p:txBody>
      </p:sp>
      <p:sp>
        <p:nvSpPr>
          <p:cNvPr id="4710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36271" y="1624940"/>
            <a:ext cx="10668000" cy="4648200"/>
          </a:xfrm>
        </p:spPr>
        <p:txBody>
          <a:bodyPr/>
          <a:lstStyle/>
          <a:p>
            <a:pPr marL="0" lvl="0" indent="476250" algn="just" eaLnBrk="1" hangingPunct="1">
              <a:lnSpc>
                <a:spcPct val="90000"/>
              </a:lnSpc>
              <a:buNone/>
            </a:pPr>
            <a:r>
              <a:rPr lang="ru-RU" sz="2800" dirty="0">
                <a:solidFill>
                  <a:srgbClr val="00002A"/>
                </a:solidFill>
              </a:rPr>
              <a:t>3. Суммы, выплачиваемые потерпевшим, гражданским истцам и их представителям, свидетелям, понятым, работающим и имеющим постоянный заработок, в возмещение недополученной ими заработной платы за все время, затраченное в связи с вызовом в орган, ведущий уголовный процесс</a:t>
            </a:r>
            <a:r>
              <a:rPr lang="ru-RU" sz="2800" dirty="0" smtClean="0">
                <a:solidFill>
                  <a:srgbClr val="00002A"/>
                </a:solidFill>
              </a:rPr>
              <a:t>;</a:t>
            </a:r>
          </a:p>
          <a:p>
            <a:pPr marL="0" lvl="0" indent="476250" algn="just" eaLnBrk="1" hangingPunct="1">
              <a:lnSpc>
                <a:spcPct val="90000"/>
              </a:lnSpc>
              <a:buNone/>
            </a:pPr>
            <a:endParaRPr lang="ru-RU" sz="2800" dirty="0">
              <a:solidFill>
                <a:srgbClr val="00002A"/>
              </a:solidFill>
            </a:endParaRPr>
          </a:p>
          <a:p>
            <a:pPr marL="0" lvl="0" indent="476250" algn="just" eaLnBrk="1" hangingPunct="1">
              <a:lnSpc>
                <a:spcPct val="90000"/>
              </a:lnSpc>
              <a:buNone/>
            </a:pPr>
            <a:r>
              <a:rPr lang="ru-RU" sz="2800" dirty="0">
                <a:solidFill>
                  <a:srgbClr val="00002A"/>
                </a:solidFill>
              </a:rPr>
              <a:t>3-1. Суммы, выплачиваемые лицам, оказывающим содействие в проведении следственного действия, в возмещение расходов, понесенных ими в связи с проведением такого следственного действия;</a:t>
            </a:r>
          </a:p>
        </p:txBody>
      </p:sp>
    </p:spTree>
    <p:extLst>
      <p:ext uri="{BB962C8B-B14F-4D97-AF65-F5344CB8AC3E}">
        <p14:creationId xmlns:p14="http://schemas.microsoft.com/office/powerpoint/2010/main" val="3788582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508000" y="457202"/>
            <a:ext cx="113792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sz="4800" b="1" smtClean="0">
              <a:solidFill>
                <a:srgbClr val="FFFFFF"/>
              </a:solidFill>
            </a:endParaRP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title"/>
          </p:nvPr>
        </p:nvSpPr>
        <p:spPr>
          <a:xfrm>
            <a:off x="914400" y="609600"/>
            <a:ext cx="10972800" cy="1143000"/>
          </a:xfrm>
        </p:spPr>
        <p:txBody>
          <a:bodyPr/>
          <a:lstStyle/>
          <a:p>
            <a:pPr eaLnBrk="1" hangingPunct="1"/>
            <a:r>
              <a:rPr lang="ru-RU" sz="3600" b="1" smtClean="0">
                <a:solidFill>
                  <a:srgbClr val="00002A"/>
                </a:solidFill>
                <a:cs typeface="Times New Roman" pitchFamily="18" charset="0"/>
              </a:rPr>
              <a:t>Структура процессуальных издержек</a:t>
            </a:r>
            <a:r>
              <a:rPr lang="ru-RU" sz="3600" b="1" smtClean="0">
                <a:solidFill>
                  <a:srgbClr val="00002A"/>
                </a:solidFill>
              </a:rPr>
              <a:t> </a:t>
            </a:r>
            <a:r>
              <a:rPr lang="ru-RU" sz="3600" b="1" smtClean="0">
                <a:solidFill>
                  <a:srgbClr val="00002A"/>
                </a:solidFill>
                <a:cs typeface="Times New Roman" pitchFamily="18" charset="0"/>
              </a:rPr>
              <a:t>(ст. 162 УПК)</a:t>
            </a:r>
          </a:p>
        </p:txBody>
      </p:sp>
      <p:sp>
        <p:nvSpPr>
          <p:cNvPr id="4813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914400" y="1981200"/>
            <a:ext cx="10668000" cy="4648200"/>
          </a:xfrm>
        </p:spPr>
        <p:txBody>
          <a:bodyPr/>
          <a:lstStyle/>
          <a:p>
            <a:pPr marL="0" lvl="0" indent="476250" algn="just" eaLnBrk="1" hangingPunct="1">
              <a:buNone/>
            </a:pPr>
            <a:r>
              <a:rPr lang="ru-RU" sz="2800" dirty="0">
                <a:solidFill>
                  <a:srgbClr val="00002A"/>
                </a:solidFill>
              </a:rPr>
              <a:t>4. </a:t>
            </a:r>
            <a:r>
              <a:rPr lang="ru-RU" sz="2800" dirty="0">
                <a:solidFill>
                  <a:srgbClr val="00002A"/>
                </a:solidFill>
                <a:cs typeface="Times New Roman" pitchFamily="18" charset="0"/>
              </a:rPr>
              <a:t>Вознаграждение, выплачиваемое экспертам, специалистам, переводчикам за выполнение ими своих обязанностей в уголовном процессе, кроме случаев, когда эти обязанности выполнялись в порядке служебного </a:t>
            </a:r>
            <a:r>
              <a:rPr lang="ru-RU" sz="2800" dirty="0" smtClean="0">
                <a:solidFill>
                  <a:srgbClr val="00002A"/>
                </a:solidFill>
                <a:cs typeface="Times New Roman" pitchFamily="18" charset="0"/>
              </a:rPr>
              <a:t>задания;</a:t>
            </a:r>
          </a:p>
          <a:p>
            <a:pPr marL="0" lvl="0" indent="476250" algn="just" eaLnBrk="1" hangingPunct="1">
              <a:buNone/>
            </a:pPr>
            <a:endParaRPr lang="ru-RU" sz="2800" dirty="0" smtClean="0">
              <a:solidFill>
                <a:srgbClr val="00002A"/>
              </a:solidFill>
              <a:cs typeface="Times New Roman" pitchFamily="18" charset="0"/>
            </a:endParaRPr>
          </a:p>
          <a:p>
            <a:pPr marL="0" lvl="0" indent="476250" algn="just" eaLnBrk="1" hangingPunct="1">
              <a:buNone/>
            </a:pPr>
            <a:r>
              <a:rPr lang="ru-RU" sz="2800" dirty="0" smtClean="0">
                <a:solidFill>
                  <a:srgbClr val="00002A"/>
                </a:solidFill>
                <a:cs typeface="Times New Roman" pitchFamily="18" charset="0"/>
              </a:rPr>
              <a:t>5. Суммы, выплачиваемые государством организации, в которой работал эксперт, специалист или переводчик, если они выполняли свои обязанности в порядке служебного задания;</a:t>
            </a:r>
            <a:endParaRPr lang="ru-RU" sz="2800" dirty="0">
              <a:solidFill>
                <a:srgbClr val="00002A"/>
              </a:solidFill>
              <a:cs typeface="Times New Roman" pitchFamily="18" charset="0"/>
            </a:endParaRPr>
          </a:p>
          <a:p>
            <a:pPr marL="0" indent="476250" algn="just" eaLnBrk="1" hangingPunct="1">
              <a:lnSpc>
                <a:spcPct val="90000"/>
              </a:lnSpc>
              <a:buFontTx/>
              <a:buNone/>
            </a:pPr>
            <a:endParaRPr lang="ru-RU" sz="3400" dirty="0" smtClean="0">
              <a:solidFill>
                <a:srgbClr val="00002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7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508000" y="457202"/>
            <a:ext cx="113792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sz="4800" b="1" smtClean="0">
              <a:solidFill>
                <a:srgbClr val="FFFFFF"/>
              </a:solidFill>
            </a:endParaRP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title"/>
          </p:nvPr>
        </p:nvSpPr>
        <p:spPr>
          <a:xfrm>
            <a:off x="914400" y="609600"/>
            <a:ext cx="10972800" cy="1143000"/>
          </a:xfrm>
        </p:spPr>
        <p:txBody>
          <a:bodyPr/>
          <a:lstStyle/>
          <a:p>
            <a:pPr eaLnBrk="1" hangingPunct="1"/>
            <a:r>
              <a:rPr lang="ru-RU" sz="3600" b="1" smtClean="0">
                <a:solidFill>
                  <a:srgbClr val="00002A"/>
                </a:solidFill>
                <a:cs typeface="Times New Roman" pitchFamily="18" charset="0"/>
              </a:rPr>
              <a:t>Структура процессуальных издержек</a:t>
            </a:r>
            <a:r>
              <a:rPr lang="ru-RU" sz="3600" b="1" smtClean="0">
                <a:solidFill>
                  <a:srgbClr val="00002A"/>
                </a:solidFill>
              </a:rPr>
              <a:t> </a:t>
            </a:r>
            <a:r>
              <a:rPr lang="ru-RU" sz="3600" b="1" smtClean="0">
                <a:solidFill>
                  <a:srgbClr val="00002A"/>
                </a:solidFill>
                <a:cs typeface="Times New Roman" pitchFamily="18" charset="0"/>
              </a:rPr>
              <a:t>(ст. 162 УПК)</a:t>
            </a:r>
          </a:p>
        </p:txBody>
      </p:sp>
      <p:sp>
        <p:nvSpPr>
          <p:cNvPr id="4813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914400" y="1981200"/>
            <a:ext cx="10668000" cy="4648200"/>
          </a:xfrm>
        </p:spPr>
        <p:txBody>
          <a:bodyPr/>
          <a:lstStyle/>
          <a:p>
            <a:pPr marL="0" lvl="0" indent="476250" algn="just" eaLnBrk="1" hangingPunct="1">
              <a:lnSpc>
                <a:spcPct val="90000"/>
              </a:lnSpc>
              <a:buNone/>
            </a:pPr>
            <a:r>
              <a:rPr lang="ru-RU" sz="2800" dirty="0">
                <a:solidFill>
                  <a:srgbClr val="00002A"/>
                </a:solidFill>
              </a:rPr>
              <a:t>6. </a:t>
            </a:r>
            <a:r>
              <a:rPr lang="ru-RU" sz="2800" dirty="0">
                <a:solidFill>
                  <a:srgbClr val="00002A"/>
                </a:solidFill>
                <a:cs typeface="Times New Roman" pitchFamily="18" charset="0"/>
              </a:rPr>
              <a:t>Суммы, выплачиваемые за оказание защитниками юридической помощи в случае освобождения подозреваемого, обвиняемого от ее оплаты либо участия адвоката при производстве дознания, предварительного следствия или в судебном заседании по назначению без заключения договора с </a:t>
            </a:r>
            <a:r>
              <a:rPr lang="ru-RU" sz="2800" dirty="0" smtClean="0">
                <a:solidFill>
                  <a:srgbClr val="00002A"/>
                </a:solidFill>
                <a:cs typeface="Times New Roman" pitchFamily="18" charset="0"/>
              </a:rPr>
              <a:t>клиентом;</a:t>
            </a:r>
          </a:p>
          <a:p>
            <a:pPr marL="0" lvl="0" indent="476250" algn="just" eaLnBrk="1" hangingPunct="1">
              <a:lnSpc>
                <a:spcPct val="90000"/>
              </a:lnSpc>
              <a:buNone/>
            </a:pPr>
            <a:endParaRPr lang="ru-RU" sz="2800" dirty="0">
              <a:solidFill>
                <a:srgbClr val="00002A"/>
              </a:solidFill>
              <a:cs typeface="Times New Roman" pitchFamily="18" charset="0"/>
            </a:endParaRPr>
          </a:p>
          <a:p>
            <a:pPr marL="0" lvl="0" indent="476250" algn="just" eaLnBrk="1" hangingPunct="1">
              <a:lnSpc>
                <a:spcPct val="90000"/>
              </a:lnSpc>
              <a:buNone/>
            </a:pPr>
            <a:r>
              <a:rPr lang="ru-RU" sz="2800" dirty="0" smtClean="0">
                <a:solidFill>
                  <a:srgbClr val="00002A"/>
                </a:solidFill>
                <a:cs typeface="Times New Roman" pitchFamily="18" charset="0"/>
              </a:rPr>
              <a:t>7. Суммы, израсходованные на хранение и пересылку вещественных доказательств и иные;</a:t>
            </a:r>
          </a:p>
          <a:p>
            <a:pPr marL="0" lvl="0" indent="476250" algn="just" eaLnBrk="1" hangingPunct="1">
              <a:lnSpc>
                <a:spcPct val="90000"/>
              </a:lnSpc>
              <a:buNone/>
            </a:pPr>
            <a:endParaRPr lang="ru-RU" sz="2800" b="1" dirty="0">
              <a:solidFill>
                <a:srgbClr val="00002A"/>
              </a:solidFill>
            </a:endParaRPr>
          </a:p>
          <a:p>
            <a:pPr marL="0" indent="476250" algn="just" eaLnBrk="1" hangingPunct="1">
              <a:lnSpc>
                <a:spcPct val="90000"/>
              </a:lnSpc>
              <a:buFontTx/>
              <a:buNone/>
            </a:pPr>
            <a:endParaRPr lang="ru-RU" sz="3400" b="1" dirty="0" smtClean="0">
              <a:solidFill>
                <a:srgbClr val="00002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40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ChangeArrowheads="1"/>
          </p:cNvSpPr>
          <p:nvPr/>
        </p:nvSpPr>
        <p:spPr bwMode="auto">
          <a:xfrm>
            <a:off x="508000" y="457202"/>
            <a:ext cx="113792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sz="4800" b="1" smtClean="0">
              <a:solidFill>
                <a:srgbClr val="FFFFFF"/>
              </a:solidFill>
            </a:endParaRP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title"/>
          </p:nvPr>
        </p:nvSpPr>
        <p:spPr>
          <a:xfrm>
            <a:off x="914400" y="609600"/>
            <a:ext cx="10972800" cy="1143000"/>
          </a:xfrm>
        </p:spPr>
        <p:txBody>
          <a:bodyPr/>
          <a:lstStyle/>
          <a:p>
            <a:pPr eaLnBrk="1" hangingPunct="1"/>
            <a:r>
              <a:rPr lang="ru-RU" sz="3600" b="1" smtClean="0">
                <a:solidFill>
                  <a:srgbClr val="00002A"/>
                </a:solidFill>
                <a:cs typeface="Times New Roman" pitchFamily="18" charset="0"/>
              </a:rPr>
              <a:t>Структура процессуальных </a:t>
            </a:r>
            <a:r>
              <a:rPr lang="ru-RU" sz="3600" b="1" smtClean="0">
                <a:solidFill>
                  <a:srgbClr val="00002A"/>
                </a:solidFill>
              </a:rPr>
              <a:t>и</a:t>
            </a:r>
            <a:r>
              <a:rPr lang="ru-RU" sz="3600" b="1" smtClean="0">
                <a:solidFill>
                  <a:srgbClr val="00002A"/>
                </a:solidFill>
                <a:cs typeface="Times New Roman" pitchFamily="18" charset="0"/>
              </a:rPr>
              <a:t>здержек</a:t>
            </a:r>
            <a:r>
              <a:rPr lang="ru-RU" sz="3600" b="1" smtClean="0">
                <a:solidFill>
                  <a:srgbClr val="00002A"/>
                </a:solidFill>
              </a:rPr>
              <a:t> </a:t>
            </a:r>
            <a:r>
              <a:rPr lang="ru-RU" sz="3600" b="1" smtClean="0">
                <a:solidFill>
                  <a:srgbClr val="00002A"/>
                </a:solidFill>
                <a:cs typeface="Times New Roman" pitchFamily="18" charset="0"/>
              </a:rPr>
              <a:t>(ст. 162 УПК)</a:t>
            </a:r>
          </a:p>
        </p:txBody>
      </p:sp>
      <p:sp>
        <p:nvSpPr>
          <p:cNvPr id="4915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914400" y="1981200"/>
            <a:ext cx="10668000" cy="4648200"/>
          </a:xfrm>
        </p:spPr>
        <p:txBody>
          <a:bodyPr/>
          <a:lstStyle/>
          <a:p>
            <a:pPr marL="0" indent="476250" algn="just" eaLnBrk="1" hangingPunct="1">
              <a:buFontTx/>
              <a:buNone/>
            </a:pPr>
            <a:r>
              <a:rPr lang="ru-RU" sz="2800" dirty="0" smtClean="0">
                <a:solidFill>
                  <a:srgbClr val="00002A"/>
                </a:solidFill>
              </a:rPr>
              <a:t>8. Суммы, израсходованные на проведение экспертизы в судебно-экспертных организациях, за исключением случаев проведения экспертизы в государственных судебно-экспертных организациях;</a:t>
            </a:r>
          </a:p>
          <a:p>
            <a:pPr marL="0" indent="476250" algn="just" eaLnBrk="1" hangingPunct="1">
              <a:buFontTx/>
              <a:buNone/>
            </a:pPr>
            <a:endParaRPr lang="ru-RU" sz="2800" dirty="0" smtClean="0">
              <a:solidFill>
                <a:srgbClr val="00002A"/>
              </a:solidFill>
            </a:endParaRPr>
          </a:p>
          <a:p>
            <a:pPr marL="0" indent="476250" algn="just" eaLnBrk="1" hangingPunct="1">
              <a:buFontTx/>
              <a:buNone/>
            </a:pPr>
            <a:r>
              <a:rPr lang="ru-RU" sz="2800" dirty="0" smtClean="0">
                <a:solidFill>
                  <a:srgbClr val="00002A"/>
                </a:solidFill>
              </a:rPr>
              <a:t>8-1. Суммы, израсходованные государственными судебно-экспертными организациями на приобретение расходных материалов, использовавшихся для проведения экспертизы, и текущий ремонт экспертного (специального) оборудования;</a:t>
            </a:r>
          </a:p>
          <a:p>
            <a:pPr marL="0" indent="476250" algn="just" eaLnBrk="1" hangingPunct="1">
              <a:buFontTx/>
              <a:buNone/>
            </a:pPr>
            <a:endParaRPr lang="ru-RU" sz="2800" b="1" dirty="0" smtClean="0">
              <a:solidFill>
                <a:srgbClr val="00002A"/>
              </a:solidFill>
            </a:endParaRPr>
          </a:p>
          <a:p>
            <a:pPr marL="0" indent="476250" algn="just" eaLnBrk="1" hangingPunct="1">
              <a:buFontTx/>
              <a:buNone/>
            </a:pPr>
            <a:endParaRPr lang="ru-RU" sz="3400" b="1" dirty="0" smtClean="0">
              <a:solidFill>
                <a:srgbClr val="00002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82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508000" y="457202"/>
            <a:ext cx="113792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sz="4800" b="1" smtClean="0">
              <a:solidFill>
                <a:srgbClr val="FFFFFF"/>
              </a:solidFill>
            </a:endParaRP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title"/>
          </p:nvPr>
        </p:nvSpPr>
        <p:spPr>
          <a:xfrm>
            <a:off x="527051" y="457200"/>
            <a:ext cx="10972800" cy="1143000"/>
          </a:xfrm>
        </p:spPr>
        <p:txBody>
          <a:bodyPr/>
          <a:lstStyle/>
          <a:p>
            <a:pPr eaLnBrk="1" hangingPunct="1"/>
            <a:r>
              <a:rPr lang="ru-RU" sz="3600" b="1" smtClean="0">
                <a:solidFill>
                  <a:srgbClr val="00002A"/>
                </a:solidFill>
                <a:cs typeface="Times New Roman" pitchFamily="18" charset="0"/>
              </a:rPr>
              <a:t>Структура процессуальных издержек</a:t>
            </a:r>
            <a:r>
              <a:rPr lang="ru-RU" sz="3600" b="1" smtClean="0">
                <a:solidFill>
                  <a:srgbClr val="00002A"/>
                </a:solidFill>
              </a:rPr>
              <a:t> </a:t>
            </a:r>
            <a:r>
              <a:rPr lang="ru-RU" sz="3600" b="1" smtClean="0">
                <a:solidFill>
                  <a:srgbClr val="00002A"/>
                </a:solidFill>
                <a:cs typeface="Times New Roman" pitchFamily="18" charset="0"/>
              </a:rPr>
              <a:t>(ст. 162 УПК)</a:t>
            </a:r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914400" y="1981200"/>
            <a:ext cx="10668000" cy="4648200"/>
          </a:xfrm>
        </p:spPr>
        <p:txBody>
          <a:bodyPr/>
          <a:lstStyle/>
          <a:p>
            <a:pPr marL="0" indent="476250" algn="just" eaLnBrk="1" hangingPunct="1">
              <a:buFontTx/>
              <a:buNone/>
            </a:pPr>
            <a:r>
              <a:rPr lang="ru-RU" sz="2800" dirty="0" smtClean="0">
                <a:solidFill>
                  <a:srgbClr val="00002A"/>
                </a:solidFill>
              </a:rPr>
              <a:t>9. Суммы, израсходованные государственными судебно-экспертными организациями на приобретение расходных материалов, использовавшихся для проведения экспертизы, и текущий ремонт экспертного (специального) оборудования;</a:t>
            </a:r>
          </a:p>
          <a:p>
            <a:pPr marL="0" indent="476250" algn="just" eaLnBrk="1" hangingPunct="1">
              <a:buFontTx/>
              <a:buNone/>
            </a:pPr>
            <a:r>
              <a:rPr lang="ru-RU" sz="2800" dirty="0" smtClean="0">
                <a:solidFill>
                  <a:srgbClr val="00002A"/>
                </a:solidFill>
              </a:rPr>
              <a:t>9-1. Суммы ежемесячного государственного пособия, выплачиваемого в случае, предусмотренном ч. 3 ст. 131 УПК;</a:t>
            </a:r>
          </a:p>
          <a:p>
            <a:pPr marL="0" indent="476250" algn="just" eaLnBrk="1" hangingPunct="1">
              <a:buFontTx/>
              <a:buNone/>
            </a:pPr>
            <a:r>
              <a:rPr lang="ru-RU" sz="2800" dirty="0" smtClean="0">
                <a:solidFill>
                  <a:srgbClr val="00002A"/>
                </a:solidFill>
              </a:rPr>
              <a:t>10. Иные расходы, понесенные при производстве по уголовному делу.</a:t>
            </a:r>
          </a:p>
          <a:p>
            <a:pPr marL="0" indent="476250" algn="just" eaLnBrk="1" hangingPunct="1">
              <a:buFontTx/>
              <a:buNone/>
            </a:pPr>
            <a:endParaRPr lang="ru-RU" sz="2800" b="1" dirty="0" smtClean="0">
              <a:solidFill>
                <a:srgbClr val="00002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96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624419" y="333375"/>
            <a:ext cx="11040533" cy="1079500"/>
          </a:xfrm>
        </p:spPr>
        <p:txBody>
          <a:bodyPr/>
          <a:lstStyle/>
          <a:p>
            <a:pPr eaLnBrk="1" hangingPunct="1"/>
            <a:r>
              <a:rPr lang="ru-RU" sz="3600" b="1" smtClean="0">
                <a:solidFill>
                  <a:srgbClr val="00002A"/>
                </a:solidFill>
              </a:rPr>
              <a:t>Издержки, принимаемые на счет государства: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9558" y="1294308"/>
            <a:ext cx="11013743" cy="5040312"/>
          </a:xfrm>
        </p:spPr>
        <p:txBody>
          <a:bodyPr/>
          <a:lstStyle/>
          <a:p>
            <a:pPr marL="457200" indent="-457200" eaLnBrk="1" hangingPunct="1">
              <a:buFontTx/>
              <a:buAutoNum type="arabicParenR"/>
            </a:pPr>
            <a:r>
              <a:rPr lang="ru-RU" sz="2200" dirty="0" smtClean="0">
                <a:solidFill>
                  <a:srgbClr val="00002A"/>
                </a:solidFill>
              </a:rPr>
              <a:t>связанные с участием в производстве по материалам и уголовному делу переводчика;</a:t>
            </a:r>
          </a:p>
          <a:p>
            <a:pPr marL="457200" indent="-457200" eaLnBrk="1" hangingPunct="1">
              <a:buFontTx/>
              <a:buAutoNum type="arabicParenR"/>
            </a:pPr>
            <a:r>
              <a:rPr lang="ru-RU" sz="2200" dirty="0" smtClean="0">
                <a:solidFill>
                  <a:srgbClr val="00002A"/>
                </a:solidFill>
              </a:rPr>
              <a:t>связанные </a:t>
            </a:r>
            <a:r>
              <a:rPr lang="ru-RU" sz="2200" dirty="0">
                <a:solidFill>
                  <a:srgbClr val="00002A"/>
                </a:solidFill>
              </a:rPr>
              <a:t>с участием в производстве по материалам и уголовному делу защитника, если подозреваемый, обвиняемый были освобождены от оплаты за услуги адвоката органом, ведущим уголовный процесс, а также при даче адвокатом юридической консультации подозреваемому, обвиняемому до начала первого допроса за счет средств местного бюджета (ч. 9 ст. 46 УПК</a:t>
            </a:r>
            <a:r>
              <a:rPr lang="ru-RU" sz="2200" dirty="0" smtClean="0">
                <a:solidFill>
                  <a:srgbClr val="00002A"/>
                </a:solidFill>
              </a:rPr>
              <a:t>);</a:t>
            </a:r>
          </a:p>
          <a:p>
            <a:pPr marL="457200" indent="-457200" eaLnBrk="1" hangingPunct="1">
              <a:buFontTx/>
              <a:buAutoNum type="arabicParenR"/>
            </a:pPr>
            <a:r>
              <a:rPr lang="ru-RU" sz="2200" dirty="0" smtClean="0">
                <a:solidFill>
                  <a:srgbClr val="00002A"/>
                </a:solidFill>
              </a:rPr>
              <a:t>в случае установления имущественной несостоятельности лица, с которого они должны быть взысканы;</a:t>
            </a:r>
          </a:p>
          <a:p>
            <a:pPr marL="457200" indent="-457200" eaLnBrk="1" hangingPunct="1">
              <a:buFontTx/>
              <a:buAutoNum type="arabicParenR"/>
            </a:pPr>
            <a:r>
              <a:rPr lang="ru-RU" sz="2200" dirty="0" smtClean="0">
                <a:solidFill>
                  <a:srgbClr val="00002A"/>
                </a:solidFill>
              </a:rPr>
              <a:t>в случае оправдания обвиняемого или прекращения производства по уголовному делу в соответствии с пп.1, 2, 7 и 10 ч.1 ст.29 УПК и ч.2 ст.250 УПК;</a:t>
            </a:r>
          </a:p>
          <a:p>
            <a:pPr marL="457200" indent="-457200" eaLnBrk="1" hangingPunct="1">
              <a:buFontTx/>
              <a:buAutoNum type="arabicParenR"/>
            </a:pPr>
            <a:r>
              <a:rPr lang="ru-RU" sz="2200" dirty="0" smtClean="0">
                <a:solidFill>
                  <a:srgbClr val="00002A"/>
                </a:solidFill>
              </a:rPr>
              <a:t>в случае применения принудительных мер безопасности и </a:t>
            </a:r>
            <a:r>
              <a:rPr lang="ru-RU" sz="2200" dirty="0" smtClean="0">
                <a:solidFill>
                  <a:schemeClr val="bg2"/>
                </a:solidFill>
              </a:rPr>
              <a:t>лечения к лицу, совершившему общественно опасное деяние в состоянии невменяемости.</a:t>
            </a:r>
          </a:p>
          <a:p>
            <a:pPr marL="514350" indent="-514350" eaLnBrk="1" hangingPunct="1">
              <a:buFontTx/>
              <a:buAutoNum type="arabicParenR" startAt="2"/>
            </a:pPr>
            <a:endParaRPr lang="ru-RU" sz="2000" dirty="0" smtClean="0">
              <a:solidFill>
                <a:srgbClr val="00002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752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1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1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1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endParaRPr lang="ru-RU" sz="4000" smtClean="0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333378"/>
            <a:ext cx="10363200" cy="5762625"/>
          </a:xfrm>
        </p:spPr>
        <p:txBody>
          <a:bodyPr/>
          <a:lstStyle/>
          <a:p>
            <a:pPr algn="ctr" eaLnBrk="1" hangingPunct="1">
              <a:buFontTx/>
              <a:buNone/>
            </a:pPr>
            <a:endParaRPr lang="ru-RU" b="1" dirty="0" smtClean="0">
              <a:solidFill>
                <a:srgbClr val="00002A"/>
              </a:solidFill>
            </a:endParaRPr>
          </a:p>
          <a:p>
            <a:pPr algn="ctr" eaLnBrk="1" hangingPunct="1">
              <a:buFontTx/>
              <a:buNone/>
            </a:pPr>
            <a:r>
              <a:rPr lang="ru-RU" b="1" dirty="0" smtClean="0">
                <a:solidFill>
                  <a:srgbClr val="00002A"/>
                </a:solidFill>
              </a:rPr>
              <a:t>	</a:t>
            </a:r>
          </a:p>
          <a:p>
            <a:pPr algn="just" eaLnBrk="1" hangingPunct="1">
              <a:buFontTx/>
              <a:buNone/>
            </a:pPr>
            <a:r>
              <a:rPr lang="ru-RU" sz="3600" dirty="0" smtClean="0">
                <a:solidFill>
                  <a:srgbClr val="00002A"/>
                </a:solidFill>
              </a:rPr>
              <a:t>   Решение о взыскании процессуальных издержек с осужденных или принятие их на счет государства выносится судом и должно быть отражено в резолютивной части приговора</a:t>
            </a:r>
          </a:p>
          <a:p>
            <a:pPr algn="just" eaLnBrk="1" hangingPunct="1">
              <a:buFontTx/>
              <a:buNone/>
            </a:pPr>
            <a:r>
              <a:rPr lang="ru-RU" sz="3600" dirty="0" smtClean="0">
                <a:solidFill>
                  <a:srgbClr val="00002A"/>
                </a:solidFill>
              </a:rPr>
              <a:t>   (ст. 364 УПК).</a:t>
            </a:r>
            <a:r>
              <a:rPr lang="ru-RU" dirty="0" smtClean="0">
                <a:solidFill>
                  <a:srgbClr val="00002A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95200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4966" y="0"/>
            <a:ext cx="11122927" cy="68580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endParaRPr lang="ru-RU" sz="4000" b="1" dirty="0" smtClean="0">
              <a:solidFill>
                <a:srgbClr val="00002A"/>
              </a:solidFill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ru-RU" sz="4000" b="1" dirty="0" smtClean="0">
                <a:solidFill>
                  <a:srgbClr val="00002A"/>
                </a:solidFill>
              </a:rPr>
              <a:t>Процессуальный документ –</a:t>
            </a:r>
          </a:p>
          <a:p>
            <a:pPr marL="0" indent="0" algn="just" eaLnBrk="1" hangingPunct="1">
              <a:lnSpc>
                <a:spcPct val="90000"/>
              </a:lnSpc>
              <a:buFontTx/>
              <a:buNone/>
            </a:pPr>
            <a:r>
              <a:rPr lang="ru-RU" sz="4000" dirty="0" smtClean="0">
                <a:solidFill>
                  <a:srgbClr val="00002A"/>
                </a:solidFill>
              </a:rPr>
              <a:t>приобщенный к материалу или уголовному делу бумажный носитель, на котором зафиксированы сведения, имеющие значение для правильного разрешения заявлений, сообщений о преступлениях и общественно опасных деяниях невменяемых, а также уголовного дела</a:t>
            </a:r>
          </a:p>
          <a:p>
            <a:pPr algn="just" eaLnBrk="1" hangingPunct="1">
              <a:lnSpc>
                <a:spcPct val="90000"/>
              </a:lnSpc>
            </a:pPr>
            <a:endParaRPr lang="ru-RU" sz="3400" b="1" dirty="0" smtClean="0">
              <a:solidFill>
                <a:srgbClr val="00002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60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smtClean="0"/>
              <a:t/>
            </a:r>
            <a:br>
              <a:rPr lang="ru-RU" sz="4000" smtClean="0"/>
            </a:br>
            <a:endParaRPr lang="ru-RU" sz="4000" smtClean="0"/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76250"/>
            <a:ext cx="10363200" cy="561975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b="1" dirty="0" smtClean="0">
                <a:solidFill>
                  <a:srgbClr val="00002A"/>
                </a:solidFill>
              </a:rPr>
              <a:t>	</a:t>
            </a:r>
          </a:p>
          <a:p>
            <a:pPr algn="just" eaLnBrk="1" hangingPunct="1">
              <a:buFontTx/>
              <a:buNone/>
            </a:pPr>
            <a:r>
              <a:rPr lang="ru-RU" dirty="0" smtClean="0">
                <a:solidFill>
                  <a:srgbClr val="00002A"/>
                </a:solidFill>
              </a:rPr>
              <a:t>   По делам о преступлениях несовершеннолетних, не имеющих имущества в собственности и самостоятельного заработка, суд может возложить выплату процессуальных издержек на родителей несовершеннолетнего или лиц, их заменяющих (усыновителей, попечителей, органы опеки и попечительства). </a:t>
            </a:r>
          </a:p>
        </p:txBody>
      </p:sp>
    </p:spTree>
    <p:extLst>
      <p:ext uri="{BB962C8B-B14F-4D97-AF65-F5344CB8AC3E}">
        <p14:creationId xmlns:p14="http://schemas.microsoft.com/office/powerpoint/2010/main" val="2310726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endParaRPr lang="ru-RU" sz="4000" smtClean="0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76250"/>
            <a:ext cx="10363200" cy="56197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dirty="0" smtClean="0">
                <a:solidFill>
                  <a:srgbClr val="00002A"/>
                </a:solidFill>
              </a:rPr>
              <a:t>		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b="1" dirty="0">
                <a:solidFill>
                  <a:srgbClr val="00002A"/>
                </a:solidFill>
              </a:rPr>
              <a:t> </a:t>
            </a:r>
            <a:r>
              <a:rPr lang="ru-RU" b="1" dirty="0" smtClean="0">
                <a:solidFill>
                  <a:srgbClr val="00002A"/>
                </a:solidFill>
              </a:rPr>
              <a:t>   По  уголовному делу частного обвинения процессуальные издержки полностью или частично взыскиваются: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ru-RU" b="1" dirty="0" smtClean="0">
              <a:solidFill>
                <a:srgbClr val="00002A"/>
              </a:solidFill>
            </a:endParaRPr>
          </a:p>
          <a:p>
            <a:pPr algn="just" eaLnBrk="1" hangingPunct="1">
              <a:lnSpc>
                <a:spcPct val="90000"/>
              </a:lnSpc>
            </a:pPr>
            <a:r>
              <a:rPr lang="ru-RU" dirty="0" smtClean="0">
                <a:solidFill>
                  <a:srgbClr val="00002A"/>
                </a:solidFill>
              </a:rPr>
              <a:t>- с лица, по заявлению которого было начато производство, - при оправдании обвиняемого;</a:t>
            </a:r>
          </a:p>
          <a:p>
            <a:pPr marL="0" indent="0" algn="just" eaLnBrk="1" hangingPunct="1">
              <a:lnSpc>
                <a:spcPct val="90000"/>
              </a:lnSpc>
              <a:buNone/>
            </a:pPr>
            <a:endParaRPr lang="ru-RU" dirty="0" smtClean="0">
              <a:solidFill>
                <a:srgbClr val="00002A"/>
              </a:solidFill>
            </a:endParaRPr>
          </a:p>
          <a:p>
            <a:pPr algn="just" eaLnBrk="1" hangingPunct="1">
              <a:lnSpc>
                <a:spcPct val="90000"/>
              </a:lnSpc>
            </a:pPr>
            <a:r>
              <a:rPr lang="ru-RU" dirty="0" smtClean="0">
                <a:solidFill>
                  <a:srgbClr val="00002A"/>
                </a:solidFill>
              </a:rPr>
              <a:t>- с частного обвинителя и обвиняемого или с одного из них – при прекращении производства по уголовному делу за примирением сторон.</a:t>
            </a:r>
          </a:p>
        </p:txBody>
      </p:sp>
    </p:spTree>
    <p:extLst>
      <p:ext uri="{BB962C8B-B14F-4D97-AF65-F5344CB8AC3E}">
        <p14:creationId xmlns:p14="http://schemas.microsoft.com/office/powerpoint/2010/main" val="1598564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912284" y="260350"/>
            <a:ext cx="10363200" cy="1295400"/>
          </a:xfrm>
        </p:spPr>
        <p:txBody>
          <a:bodyPr/>
          <a:lstStyle/>
          <a:p>
            <a:pPr eaLnBrk="1" hangingPunct="1"/>
            <a:r>
              <a:rPr lang="ru-RU" sz="3600" b="1" smtClean="0">
                <a:solidFill>
                  <a:srgbClr val="00002A"/>
                </a:solidFill>
              </a:rPr>
              <a:t>Виды процессуальных документов: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4435" y="1628778"/>
            <a:ext cx="11523133" cy="4467225"/>
          </a:xfrm>
        </p:spPr>
        <p:txBody>
          <a:bodyPr/>
          <a:lstStyle/>
          <a:p>
            <a:pPr eaLnBrk="1" hangingPunct="1"/>
            <a:r>
              <a:rPr lang="ru-RU" dirty="0" smtClean="0">
                <a:solidFill>
                  <a:srgbClr val="00002A"/>
                </a:solidFill>
              </a:rPr>
              <a:t>Составленные должностными лицами и органами, ведущими уголовный процесс</a:t>
            </a:r>
          </a:p>
          <a:p>
            <a:pPr eaLnBrk="1" hangingPunct="1"/>
            <a:r>
              <a:rPr lang="ru-RU" dirty="0" smtClean="0">
                <a:solidFill>
                  <a:srgbClr val="00002A"/>
                </a:solidFill>
              </a:rPr>
              <a:t>Составленные другими участниками уголовного процесса</a:t>
            </a:r>
          </a:p>
          <a:p>
            <a:pPr eaLnBrk="1" hangingPunct="1"/>
            <a:r>
              <a:rPr lang="ru-RU" dirty="0" smtClean="0">
                <a:solidFill>
                  <a:srgbClr val="00002A"/>
                </a:solidFill>
              </a:rPr>
              <a:t>Составленные иными лицами, не являющимися участниками уголовного процесса</a:t>
            </a:r>
          </a:p>
        </p:txBody>
      </p:sp>
    </p:spTree>
    <p:extLst>
      <p:ext uri="{BB962C8B-B14F-4D97-AF65-F5344CB8AC3E}">
        <p14:creationId xmlns:p14="http://schemas.microsoft.com/office/powerpoint/2010/main" val="382477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4435" y="188916"/>
            <a:ext cx="11523133" cy="6264275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sz="3600" b="1" dirty="0" smtClean="0">
                <a:solidFill>
                  <a:srgbClr val="00002A"/>
                </a:solidFill>
              </a:rPr>
              <a:t>По содержанию информации:</a:t>
            </a:r>
          </a:p>
          <a:p>
            <a:pPr eaLnBrk="1" hangingPunct="1">
              <a:buFontTx/>
              <a:buChar char="-"/>
            </a:pPr>
            <a:r>
              <a:rPr lang="ru-RU" sz="2800" dirty="0" smtClean="0">
                <a:solidFill>
                  <a:srgbClr val="00002A"/>
                </a:solidFill>
              </a:rPr>
              <a:t>являющиеся источниками доказательств:</a:t>
            </a:r>
          </a:p>
          <a:p>
            <a:pPr marL="0" indent="0" eaLnBrk="1" hangingPunct="1">
              <a:buNone/>
            </a:pPr>
            <a:r>
              <a:rPr lang="ru-RU" sz="2800" dirty="0" smtClean="0">
                <a:solidFill>
                  <a:srgbClr val="00002A"/>
                </a:solidFill>
              </a:rPr>
              <a:t>	заключение эксперта,</a:t>
            </a:r>
          </a:p>
          <a:p>
            <a:pPr marL="0" indent="0" eaLnBrk="1" hangingPunct="1">
              <a:buNone/>
            </a:pPr>
            <a:r>
              <a:rPr lang="ru-RU" sz="2800" dirty="0" smtClean="0">
                <a:solidFill>
                  <a:srgbClr val="00002A"/>
                </a:solidFill>
              </a:rPr>
              <a:t>	протоколы следственных действий, судебного заседания, </a:t>
            </a:r>
          </a:p>
          <a:p>
            <a:pPr marL="0" indent="0" eaLnBrk="1" hangingPunct="1">
              <a:buNone/>
            </a:pPr>
            <a:r>
              <a:rPr lang="ru-RU" sz="2800" dirty="0" smtClean="0">
                <a:solidFill>
                  <a:srgbClr val="00002A"/>
                </a:solidFill>
              </a:rPr>
              <a:t>	документы-вещественные доказательства,</a:t>
            </a:r>
          </a:p>
          <a:p>
            <a:pPr marL="0" indent="0" eaLnBrk="1" hangingPunct="1">
              <a:buNone/>
            </a:pPr>
            <a:r>
              <a:rPr lang="ru-RU" sz="2800" dirty="0" smtClean="0">
                <a:solidFill>
                  <a:srgbClr val="00002A"/>
                </a:solidFill>
              </a:rPr>
              <a:t>	иные документы в соответствии с ч. 1 ст. 100 УПК;</a:t>
            </a:r>
          </a:p>
          <a:p>
            <a:pPr eaLnBrk="1" hangingPunct="1">
              <a:buFontTx/>
              <a:buChar char="-"/>
            </a:pPr>
            <a:r>
              <a:rPr lang="ru-RU" sz="2800" dirty="0" smtClean="0">
                <a:solidFill>
                  <a:srgbClr val="00002A"/>
                </a:solidFill>
              </a:rPr>
              <a:t>не являющиеся источниками доказательств: </a:t>
            </a:r>
          </a:p>
          <a:p>
            <a:pPr marL="0" indent="0" eaLnBrk="1" hangingPunct="1">
              <a:buNone/>
            </a:pPr>
            <a:r>
              <a:rPr lang="ru-RU" sz="2800" dirty="0">
                <a:solidFill>
                  <a:srgbClr val="00002A"/>
                </a:solidFill>
              </a:rPr>
              <a:t>	</a:t>
            </a:r>
            <a:r>
              <a:rPr lang="ru-RU" sz="2800" dirty="0" smtClean="0">
                <a:solidFill>
                  <a:srgbClr val="00002A"/>
                </a:solidFill>
              </a:rPr>
              <a:t>уведомление,</a:t>
            </a:r>
          </a:p>
          <a:p>
            <a:pPr marL="0" indent="0" eaLnBrk="1" hangingPunct="1">
              <a:buNone/>
            </a:pPr>
            <a:r>
              <a:rPr lang="ru-RU" sz="2800" dirty="0" smtClean="0">
                <a:solidFill>
                  <a:srgbClr val="00002A"/>
                </a:solidFill>
              </a:rPr>
              <a:t>	представление,</a:t>
            </a:r>
          </a:p>
          <a:p>
            <a:pPr marL="0" indent="0" eaLnBrk="1" hangingPunct="1">
              <a:buNone/>
            </a:pPr>
            <a:r>
              <a:rPr lang="ru-RU" sz="2800" dirty="0" smtClean="0">
                <a:solidFill>
                  <a:srgbClr val="00002A"/>
                </a:solidFill>
              </a:rPr>
              <a:t>	повестка.</a:t>
            </a:r>
          </a:p>
        </p:txBody>
      </p:sp>
    </p:spTree>
    <p:extLst>
      <p:ext uri="{BB962C8B-B14F-4D97-AF65-F5344CB8AC3E}">
        <p14:creationId xmlns:p14="http://schemas.microsoft.com/office/powerpoint/2010/main" val="2318784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5910" y="142875"/>
            <a:ext cx="10945505" cy="6715125"/>
          </a:xfrm>
        </p:spPr>
        <p:txBody>
          <a:bodyPr/>
          <a:lstStyle/>
          <a:p>
            <a:pPr algn="ctr" eaLnBrk="1" hangingPunct="1">
              <a:buFontTx/>
              <a:buNone/>
            </a:pPr>
            <a:endParaRPr lang="ru-RU" sz="3600" b="1" dirty="0" smtClean="0">
              <a:solidFill>
                <a:srgbClr val="FFFF00"/>
              </a:solidFill>
            </a:endParaRPr>
          </a:p>
          <a:p>
            <a:pPr algn="ctr" eaLnBrk="1" hangingPunct="1">
              <a:buFontTx/>
              <a:buNone/>
            </a:pPr>
            <a:r>
              <a:rPr lang="ru-RU" sz="3600" b="1" dirty="0" smtClean="0">
                <a:solidFill>
                  <a:srgbClr val="00002A"/>
                </a:solidFill>
              </a:rPr>
              <a:t>По назначению:</a:t>
            </a:r>
          </a:p>
          <a:p>
            <a:pPr algn="ctr" eaLnBrk="1" hangingPunct="1">
              <a:buFontTx/>
              <a:buNone/>
            </a:pPr>
            <a:endParaRPr lang="ru-RU" sz="3600" b="1" dirty="0" smtClean="0">
              <a:solidFill>
                <a:srgbClr val="00002A"/>
              </a:solidFill>
            </a:endParaRPr>
          </a:p>
          <a:p>
            <a:pPr eaLnBrk="1" hangingPunct="1">
              <a:buFontTx/>
              <a:buNone/>
            </a:pPr>
            <a:r>
              <a:rPr lang="ru-RU" sz="2800" dirty="0" smtClean="0">
                <a:solidFill>
                  <a:srgbClr val="00002A"/>
                </a:solidFill>
              </a:rPr>
              <a:t>1. Информационно-удостоверительного характера: протоколы, сообщения, уведомления, извещения, заключения эксперта и др. </a:t>
            </a:r>
          </a:p>
          <a:p>
            <a:pPr eaLnBrk="1" hangingPunct="1">
              <a:buFontTx/>
              <a:buNone/>
            </a:pPr>
            <a:r>
              <a:rPr lang="ru-RU" sz="2800" dirty="0" smtClean="0">
                <a:solidFill>
                  <a:srgbClr val="00002A"/>
                </a:solidFill>
              </a:rPr>
              <a:t>2. Властно-распорядительного характера:</a:t>
            </a:r>
          </a:p>
          <a:p>
            <a:pPr eaLnBrk="1" hangingPunct="1">
              <a:buFontTx/>
              <a:buNone/>
            </a:pPr>
            <a:r>
              <a:rPr lang="ru-RU" sz="2800" dirty="0" smtClean="0">
                <a:solidFill>
                  <a:srgbClr val="00002A"/>
                </a:solidFill>
              </a:rPr>
              <a:t>приговор, постановление, определение, требование, поручение. </a:t>
            </a:r>
          </a:p>
          <a:p>
            <a:pPr eaLnBrk="1" hangingPunct="1">
              <a:buFontTx/>
              <a:buNone/>
            </a:pPr>
            <a:r>
              <a:rPr lang="ru-RU" sz="2800" dirty="0" smtClean="0">
                <a:solidFill>
                  <a:srgbClr val="00002A"/>
                </a:solidFill>
              </a:rPr>
              <a:t>3. Иные документы: жалобы, ходатайства, расписки, заявления и др.</a:t>
            </a:r>
          </a:p>
          <a:p>
            <a:pPr eaLnBrk="1" hangingPunct="1">
              <a:buFontTx/>
              <a:buNone/>
            </a:pPr>
            <a:endParaRPr lang="ru-RU" sz="2800" b="1" dirty="0" smtClean="0">
              <a:solidFill>
                <a:srgbClr val="00002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125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endParaRPr lang="ru-RU" sz="4000" smtClean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04816"/>
            <a:ext cx="10781731" cy="5691187"/>
          </a:xfrm>
        </p:spPr>
        <p:txBody>
          <a:bodyPr/>
          <a:lstStyle/>
          <a:p>
            <a:pPr eaLnBrk="1" hangingPunct="1">
              <a:buFontTx/>
              <a:buNone/>
            </a:pPr>
            <a:endParaRPr lang="ru-RU" dirty="0" smtClean="0">
              <a:solidFill>
                <a:srgbClr val="00002A"/>
              </a:solidFill>
            </a:endParaRPr>
          </a:p>
          <a:p>
            <a:pPr algn="just" eaLnBrk="1" hangingPunct="1">
              <a:buFontTx/>
              <a:buNone/>
            </a:pPr>
            <a:r>
              <a:rPr lang="ru-RU" dirty="0" smtClean="0">
                <a:solidFill>
                  <a:srgbClr val="00002A"/>
                </a:solidFill>
              </a:rPr>
              <a:t>	</a:t>
            </a:r>
          </a:p>
          <a:p>
            <a:pPr algn="just" eaLnBrk="1" hangingPunct="1">
              <a:buFontTx/>
              <a:buNone/>
            </a:pPr>
            <a:r>
              <a:rPr lang="ru-RU" sz="3600" b="1" dirty="0" smtClean="0">
                <a:solidFill>
                  <a:srgbClr val="00002A"/>
                </a:solidFill>
              </a:rPr>
              <a:t>   </a:t>
            </a:r>
            <a:r>
              <a:rPr lang="ru-RU" sz="3600" dirty="0" smtClean="0">
                <a:solidFill>
                  <a:srgbClr val="00002A"/>
                </a:solidFill>
              </a:rPr>
              <a:t>В соответствии с п. 34 ст. 6 УПК </a:t>
            </a:r>
            <a:r>
              <a:rPr lang="ru-RU" sz="3600" b="1" dirty="0" smtClean="0">
                <a:solidFill>
                  <a:srgbClr val="00002A"/>
                </a:solidFill>
              </a:rPr>
              <a:t>протокол</a:t>
            </a:r>
            <a:r>
              <a:rPr lang="ru-RU" sz="3600" dirty="0" smtClean="0">
                <a:solidFill>
                  <a:srgbClr val="00002A"/>
                </a:solidFill>
              </a:rPr>
              <a:t> –</a:t>
            </a:r>
          </a:p>
          <a:p>
            <a:pPr marL="0" indent="0" algn="just" eaLnBrk="1" hangingPunct="1">
              <a:buFontTx/>
              <a:buNone/>
            </a:pPr>
            <a:r>
              <a:rPr lang="ru-RU" sz="3600" dirty="0" smtClean="0">
                <a:solidFill>
                  <a:srgbClr val="00002A"/>
                </a:solidFill>
              </a:rPr>
              <a:t>это документ, удостоверяющий факт производства, содержание и результаты процессуальных действий.</a:t>
            </a:r>
            <a:endParaRPr lang="ru-RU" dirty="0" smtClean="0">
              <a:solidFill>
                <a:srgbClr val="00002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033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200151" y="188916"/>
            <a:ext cx="10363200" cy="936625"/>
          </a:xfrm>
        </p:spPr>
        <p:txBody>
          <a:bodyPr/>
          <a:lstStyle/>
          <a:p>
            <a:pPr eaLnBrk="1" hangingPunct="1"/>
            <a:r>
              <a:rPr lang="ru-RU" sz="3600" b="1" dirty="0" smtClean="0">
                <a:solidFill>
                  <a:srgbClr val="00002A"/>
                </a:solidFill>
              </a:rPr>
              <a:t>Структура протокола: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6854" y="968992"/>
            <a:ext cx="11095630" cy="5295330"/>
          </a:xfrm>
        </p:spPr>
        <p:txBody>
          <a:bodyPr/>
          <a:lstStyle/>
          <a:p>
            <a:pPr marL="0" indent="0" algn="just" eaLnBrk="1" hangingPunct="1">
              <a:buFontTx/>
              <a:buNone/>
            </a:pPr>
            <a:r>
              <a:rPr lang="ru-RU" sz="1800" dirty="0" smtClean="0">
                <a:solidFill>
                  <a:srgbClr val="00002A"/>
                </a:solidFill>
              </a:rPr>
              <a:t>1. </a:t>
            </a:r>
            <a:r>
              <a:rPr lang="ru-RU" sz="1800" b="1" dirty="0" smtClean="0">
                <a:solidFill>
                  <a:srgbClr val="00002A"/>
                </a:solidFill>
              </a:rPr>
              <a:t>Во </a:t>
            </a:r>
            <a:r>
              <a:rPr lang="ru-RU" sz="1800" b="1" dirty="0">
                <a:solidFill>
                  <a:srgbClr val="00002A"/>
                </a:solidFill>
              </a:rPr>
              <a:t>вводной части </a:t>
            </a:r>
            <a:r>
              <a:rPr lang="ru-RU" sz="1800" dirty="0">
                <a:solidFill>
                  <a:srgbClr val="00002A"/>
                </a:solidFill>
              </a:rPr>
              <a:t>протокола </a:t>
            </a:r>
            <a:r>
              <a:rPr lang="ru-RU" sz="1800" dirty="0" smtClean="0">
                <a:solidFill>
                  <a:srgbClr val="00002A"/>
                </a:solidFill>
              </a:rPr>
              <a:t>указываются: </a:t>
            </a:r>
            <a:r>
              <a:rPr lang="ru-RU" sz="1800" dirty="0">
                <a:solidFill>
                  <a:srgbClr val="00002A"/>
                </a:solidFill>
              </a:rPr>
              <a:t>наименование </a:t>
            </a:r>
            <a:r>
              <a:rPr lang="ru-RU" sz="1800" dirty="0" smtClean="0">
                <a:solidFill>
                  <a:srgbClr val="00002A"/>
                </a:solidFill>
              </a:rPr>
              <a:t>документа,  </a:t>
            </a:r>
            <a:r>
              <a:rPr lang="ru-RU" sz="1800" dirty="0">
                <a:solidFill>
                  <a:srgbClr val="00002A"/>
                </a:solidFill>
              </a:rPr>
              <a:t>установочная информация о месте, дате, времени проведения </a:t>
            </a:r>
            <a:r>
              <a:rPr lang="ru-RU" sz="1800" dirty="0" smtClean="0">
                <a:solidFill>
                  <a:srgbClr val="00002A"/>
                </a:solidFill>
              </a:rPr>
              <a:t>процессуального действия, данные </a:t>
            </a:r>
            <a:r>
              <a:rPr lang="ru-RU" sz="1800" dirty="0">
                <a:solidFill>
                  <a:srgbClr val="00002A"/>
                </a:solidFill>
              </a:rPr>
              <a:t>о должностном лице, его проводившим и </a:t>
            </a:r>
            <a:r>
              <a:rPr lang="ru-RU" sz="1800" dirty="0" smtClean="0">
                <a:solidFill>
                  <a:srgbClr val="00002A"/>
                </a:solidFill>
              </a:rPr>
              <a:t>составившим протокол </a:t>
            </a:r>
            <a:r>
              <a:rPr lang="ru-RU" sz="1800" dirty="0">
                <a:solidFill>
                  <a:srgbClr val="00002A"/>
                </a:solidFill>
              </a:rPr>
              <a:t>(должность, звание, классный чин, фамилия и инициалы), </a:t>
            </a:r>
            <a:r>
              <a:rPr lang="ru-RU" sz="1800" dirty="0" smtClean="0">
                <a:solidFill>
                  <a:srgbClr val="00002A"/>
                </a:solidFill>
              </a:rPr>
              <a:t>сведения о участниках процессуального действия, </a:t>
            </a:r>
            <a:r>
              <a:rPr lang="ru-RU" sz="1800" dirty="0">
                <a:solidFill>
                  <a:srgbClr val="00002A"/>
                </a:solidFill>
              </a:rPr>
              <a:t>факт разъяснения </a:t>
            </a:r>
            <a:r>
              <a:rPr lang="ru-RU" sz="1800" dirty="0" smtClean="0">
                <a:solidFill>
                  <a:srgbClr val="00002A"/>
                </a:solidFill>
              </a:rPr>
              <a:t>им их </a:t>
            </a:r>
            <a:r>
              <a:rPr lang="ru-RU" sz="1800" dirty="0">
                <a:solidFill>
                  <a:srgbClr val="00002A"/>
                </a:solidFill>
              </a:rPr>
              <a:t>прав, обязанностей и последствий их </a:t>
            </a:r>
            <a:r>
              <a:rPr lang="ru-RU" sz="1800" dirty="0" smtClean="0">
                <a:solidFill>
                  <a:srgbClr val="00002A"/>
                </a:solidFill>
              </a:rPr>
              <a:t>невыполнения. Если использованы </a:t>
            </a:r>
            <a:r>
              <a:rPr lang="ru-RU" sz="1800" dirty="0">
                <a:solidFill>
                  <a:srgbClr val="00002A"/>
                </a:solidFill>
              </a:rPr>
              <a:t>технические средства (фотосъемка, видео-, </a:t>
            </a:r>
            <a:r>
              <a:rPr lang="ru-RU" sz="1800" dirty="0" smtClean="0">
                <a:solidFill>
                  <a:srgbClr val="00002A"/>
                </a:solidFill>
              </a:rPr>
              <a:t>звукозапись</a:t>
            </a:r>
            <a:r>
              <a:rPr lang="ru-RU" sz="1800" dirty="0">
                <a:solidFill>
                  <a:srgbClr val="00002A"/>
                </a:solidFill>
              </a:rPr>
              <a:t>), </a:t>
            </a:r>
            <a:r>
              <a:rPr lang="ru-RU" sz="1800" dirty="0" smtClean="0">
                <a:solidFill>
                  <a:srgbClr val="00002A"/>
                </a:solidFill>
              </a:rPr>
              <a:t>об </a:t>
            </a:r>
            <a:r>
              <a:rPr lang="ru-RU" sz="1800" dirty="0">
                <a:solidFill>
                  <a:srgbClr val="00002A"/>
                </a:solidFill>
              </a:rPr>
              <a:t>этом </a:t>
            </a:r>
            <a:r>
              <a:rPr lang="ru-RU" sz="1800" dirty="0" smtClean="0">
                <a:solidFill>
                  <a:srgbClr val="00002A"/>
                </a:solidFill>
              </a:rPr>
              <a:t>предупреждаются участники </a:t>
            </a:r>
            <a:r>
              <a:rPr lang="ru-RU" sz="1800" dirty="0">
                <a:solidFill>
                  <a:srgbClr val="00002A"/>
                </a:solidFill>
              </a:rPr>
              <a:t>перед их </a:t>
            </a:r>
            <a:r>
              <a:rPr lang="ru-RU" sz="1800" dirty="0" smtClean="0">
                <a:solidFill>
                  <a:srgbClr val="00002A"/>
                </a:solidFill>
              </a:rPr>
              <a:t>применением;</a:t>
            </a:r>
          </a:p>
          <a:p>
            <a:pPr marL="0" indent="0" algn="just" eaLnBrk="1" hangingPunct="1">
              <a:buFontTx/>
              <a:buNone/>
            </a:pPr>
            <a:r>
              <a:rPr lang="ru-RU" sz="1800" dirty="0" smtClean="0">
                <a:solidFill>
                  <a:srgbClr val="00002A"/>
                </a:solidFill>
              </a:rPr>
              <a:t>2. </a:t>
            </a:r>
            <a:r>
              <a:rPr lang="ru-RU" sz="1800" b="1" dirty="0" smtClean="0">
                <a:solidFill>
                  <a:srgbClr val="00002A"/>
                </a:solidFill>
              </a:rPr>
              <a:t>В описательной части </a:t>
            </a:r>
            <a:r>
              <a:rPr lang="ru-RU" sz="1800" dirty="0" smtClean="0">
                <a:solidFill>
                  <a:srgbClr val="00002A"/>
                </a:solidFill>
              </a:rPr>
              <a:t>подробно </a:t>
            </a:r>
            <a:r>
              <a:rPr lang="ru-RU" sz="1800" dirty="0">
                <a:solidFill>
                  <a:srgbClr val="00002A"/>
                </a:solidFill>
              </a:rPr>
              <a:t>излагаются действия должностного лица, которое </a:t>
            </a:r>
            <a:r>
              <a:rPr lang="ru-RU" sz="1800" dirty="0" smtClean="0">
                <a:solidFill>
                  <a:srgbClr val="00002A"/>
                </a:solidFill>
              </a:rPr>
              <a:t>производит </a:t>
            </a:r>
            <a:r>
              <a:rPr lang="ru-RU" sz="1800" dirty="0">
                <a:solidFill>
                  <a:srgbClr val="00002A"/>
                </a:solidFill>
              </a:rPr>
              <a:t>следственное или иное процессуальное действие, в том порядке </a:t>
            </a:r>
            <a:r>
              <a:rPr lang="ru-RU" sz="1800" dirty="0" smtClean="0">
                <a:solidFill>
                  <a:srgbClr val="00002A"/>
                </a:solidFill>
              </a:rPr>
              <a:t>и последовательности</a:t>
            </a:r>
            <a:r>
              <a:rPr lang="ru-RU" sz="1800" dirty="0">
                <a:solidFill>
                  <a:srgbClr val="00002A"/>
                </a:solidFill>
              </a:rPr>
              <a:t>, в которых они </a:t>
            </a:r>
            <a:r>
              <a:rPr lang="ru-RU" sz="1800" dirty="0" smtClean="0">
                <a:solidFill>
                  <a:srgbClr val="00002A"/>
                </a:solidFill>
              </a:rPr>
              <a:t>осуществляются, фиксируются </a:t>
            </a:r>
            <a:r>
              <a:rPr lang="ru-RU" sz="1800" dirty="0">
                <a:solidFill>
                  <a:srgbClr val="00002A"/>
                </a:solidFill>
              </a:rPr>
              <a:t>выявленные обстоятельства, имеющие значение </a:t>
            </a:r>
            <a:r>
              <a:rPr lang="ru-RU" sz="1800" dirty="0" smtClean="0">
                <a:solidFill>
                  <a:srgbClr val="00002A"/>
                </a:solidFill>
              </a:rPr>
              <a:t>для уголовного </a:t>
            </a:r>
            <a:r>
              <a:rPr lang="ru-RU" sz="1800" dirty="0">
                <a:solidFill>
                  <a:srgbClr val="00002A"/>
                </a:solidFill>
              </a:rPr>
              <a:t>дела, а также заявления участвующих в </a:t>
            </a:r>
            <a:r>
              <a:rPr lang="ru-RU" sz="1800" dirty="0" smtClean="0">
                <a:solidFill>
                  <a:srgbClr val="00002A"/>
                </a:solidFill>
              </a:rPr>
              <a:t>процессуальном действии лиц, описываются </a:t>
            </a:r>
            <a:r>
              <a:rPr lang="ru-RU" sz="1800" dirty="0">
                <a:solidFill>
                  <a:srgbClr val="00002A"/>
                </a:solidFill>
              </a:rPr>
              <a:t>процесс и результаты применения </a:t>
            </a:r>
            <a:r>
              <a:rPr lang="ru-RU" sz="1800" dirty="0" smtClean="0">
                <a:solidFill>
                  <a:srgbClr val="00002A"/>
                </a:solidFill>
              </a:rPr>
              <a:t>научно-технических средств, фиксируются </a:t>
            </a:r>
            <a:r>
              <a:rPr lang="ru-RU" sz="1800" dirty="0">
                <a:solidFill>
                  <a:srgbClr val="00002A"/>
                </a:solidFill>
              </a:rPr>
              <a:t>обнаруженные и изымаемые следы и </a:t>
            </a:r>
            <a:r>
              <a:rPr lang="ru-RU" sz="1800" dirty="0" smtClean="0">
                <a:solidFill>
                  <a:srgbClr val="00002A"/>
                </a:solidFill>
              </a:rPr>
              <a:t>предметы, указываются </a:t>
            </a:r>
            <a:r>
              <a:rPr lang="ru-RU" sz="1800" dirty="0">
                <a:solidFill>
                  <a:srgbClr val="00002A"/>
                </a:solidFill>
              </a:rPr>
              <a:t>другие обстоятельства, выявленные в ходе </a:t>
            </a:r>
            <a:r>
              <a:rPr lang="ru-RU" sz="1800" dirty="0" smtClean="0">
                <a:solidFill>
                  <a:srgbClr val="00002A"/>
                </a:solidFill>
              </a:rPr>
              <a:t>производства </a:t>
            </a:r>
            <a:r>
              <a:rPr lang="ru-RU" sz="1800" dirty="0">
                <a:solidFill>
                  <a:srgbClr val="00002A"/>
                </a:solidFill>
              </a:rPr>
              <a:t>следственного или иного процессуального действия.</a:t>
            </a:r>
            <a:r>
              <a:rPr lang="ru-RU" sz="1800" dirty="0" smtClean="0">
                <a:solidFill>
                  <a:srgbClr val="00002A"/>
                </a:solidFill>
              </a:rPr>
              <a:t>   </a:t>
            </a:r>
          </a:p>
          <a:p>
            <a:pPr marL="0" indent="0" algn="just" eaLnBrk="1" hangingPunct="1">
              <a:buFontTx/>
              <a:buNone/>
            </a:pPr>
            <a:r>
              <a:rPr lang="ru-RU" sz="1800" dirty="0" smtClean="0">
                <a:solidFill>
                  <a:srgbClr val="00002A"/>
                </a:solidFill>
              </a:rPr>
              <a:t>3. </a:t>
            </a:r>
            <a:r>
              <a:rPr lang="ru-RU" sz="1800" b="1" dirty="0" smtClean="0">
                <a:solidFill>
                  <a:srgbClr val="00002A"/>
                </a:solidFill>
              </a:rPr>
              <a:t>В резолютивной части </a:t>
            </a:r>
            <a:r>
              <a:rPr lang="ru-RU" sz="1800" dirty="0" smtClean="0">
                <a:solidFill>
                  <a:srgbClr val="00002A"/>
                </a:solidFill>
              </a:rPr>
              <a:t>указывается, </a:t>
            </a:r>
            <a:r>
              <a:rPr lang="ru-RU" sz="1800" dirty="0">
                <a:solidFill>
                  <a:srgbClr val="00002A"/>
                </a:solidFill>
              </a:rPr>
              <a:t>какие </a:t>
            </a:r>
            <a:r>
              <a:rPr lang="ru-RU" sz="1800" dirty="0" smtClean="0">
                <a:solidFill>
                  <a:srgbClr val="00002A"/>
                </a:solidFill>
              </a:rPr>
              <a:t>предметы изъяты </a:t>
            </a:r>
            <a:r>
              <a:rPr lang="ru-RU" sz="1800" dirty="0">
                <a:solidFill>
                  <a:srgbClr val="00002A"/>
                </a:solidFill>
              </a:rPr>
              <a:t>и прилагаются к нему, а также какие фотоизображения, видео-</a:t>
            </a:r>
            <a:r>
              <a:rPr lang="ru-RU" sz="1800" dirty="0" smtClean="0">
                <a:solidFill>
                  <a:srgbClr val="00002A"/>
                </a:solidFill>
              </a:rPr>
              <a:t>, аудиозаписи</a:t>
            </a:r>
            <a:r>
              <a:rPr lang="ru-RU" sz="1800" dirty="0">
                <a:solidFill>
                  <a:srgbClr val="00002A"/>
                </a:solidFill>
              </a:rPr>
              <a:t>, чертежи, схемы и т. д. прилагаются к протоколу. </a:t>
            </a:r>
            <a:r>
              <a:rPr lang="ru-RU" sz="1800" dirty="0" smtClean="0">
                <a:solidFill>
                  <a:srgbClr val="00002A"/>
                </a:solidFill>
              </a:rPr>
              <a:t>Фиксируется </a:t>
            </a:r>
            <a:r>
              <a:rPr lang="ru-RU" sz="1800" dirty="0">
                <a:solidFill>
                  <a:srgbClr val="00002A"/>
                </a:solidFill>
              </a:rPr>
              <a:t>также факт предъявления протокола участвующим в </a:t>
            </a:r>
            <a:r>
              <a:rPr lang="ru-RU" sz="1800" dirty="0" smtClean="0">
                <a:solidFill>
                  <a:srgbClr val="00002A"/>
                </a:solidFill>
              </a:rPr>
              <a:t>процессуальном </a:t>
            </a:r>
            <a:r>
              <a:rPr lang="ru-RU" sz="1800" dirty="0">
                <a:solidFill>
                  <a:srgbClr val="00002A"/>
                </a:solidFill>
              </a:rPr>
              <a:t>действии лицам для ознакомления, разъяснения им прав делать </a:t>
            </a:r>
            <a:r>
              <a:rPr lang="ru-RU" sz="1800" dirty="0" smtClean="0">
                <a:solidFill>
                  <a:srgbClr val="00002A"/>
                </a:solidFill>
              </a:rPr>
              <a:t>заявления </a:t>
            </a:r>
            <a:r>
              <a:rPr lang="ru-RU" sz="1800" dirty="0">
                <a:solidFill>
                  <a:srgbClr val="00002A"/>
                </a:solidFill>
              </a:rPr>
              <a:t>и замечания, подлежащие занесению в протокол, с </a:t>
            </a:r>
            <a:r>
              <a:rPr lang="ru-RU" sz="1800" dirty="0" smtClean="0">
                <a:solidFill>
                  <a:srgbClr val="00002A"/>
                </a:solidFill>
              </a:rPr>
              <a:t>отражением в </a:t>
            </a:r>
            <a:r>
              <a:rPr lang="ru-RU" sz="1800" dirty="0">
                <a:solidFill>
                  <a:srgbClr val="00002A"/>
                </a:solidFill>
              </a:rPr>
              <a:t>нем сделанных замечаний и </a:t>
            </a:r>
            <a:r>
              <a:rPr lang="ru-RU" sz="1800" dirty="0" smtClean="0">
                <a:solidFill>
                  <a:srgbClr val="00002A"/>
                </a:solidFill>
              </a:rPr>
              <a:t>заявлений. Подписывается </a:t>
            </a:r>
            <a:r>
              <a:rPr lang="ru-RU" sz="1800" dirty="0">
                <a:solidFill>
                  <a:srgbClr val="00002A"/>
                </a:solidFill>
              </a:rPr>
              <a:t>протокол лицом, производящим следственное </a:t>
            </a:r>
            <a:r>
              <a:rPr lang="ru-RU" sz="1800" dirty="0" smtClean="0">
                <a:solidFill>
                  <a:srgbClr val="00002A"/>
                </a:solidFill>
              </a:rPr>
              <a:t>или иное </a:t>
            </a:r>
            <a:r>
              <a:rPr lang="ru-RU" sz="1800" dirty="0">
                <a:solidFill>
                  <a:srgbClr val="00002A"/>
                </a:solidFill>
              </a:rPr>
              <a:t>процессуальное действие, а также всеми лицами, </a:t>
            </a:r>
            <a:r>
              <a:rPr lang="ru-RU" sz="1800" dirty="0" smtClean="0">
                <a:solidFill>
                  <a:srgbClr val="00002A"/>
                </a:solidFill>
              </a:rPr>
              <a:t>участвовавшими в </a:t>
            </a:r>
            <a:r>
              <a:rPr lang="ru-RU" sz="1800" dirty="0">
                <a:solidFill>
                  <a:srgbClr val="00002A"/>
                </a:solidFill>
              </a:rPr>
              <a:t>его производстве</a:t>
            </a:r>
            <a:endParaRPr lang="ru-RU" sz="1800" dirty="0" smtClean="0">
              <a:solidFill>
                <a:srgbClr val="00002A"/>
              </a:solidFill>
            </a:endParaRPr>
          </a:p>
          <a:p>
            <a:pPr algn="just" eaLnBrk="1" hangingPunct="1">
              <a:buFontTx/>
              <a:buNone/>
            </a:pPr>
            <a:endParaRPr lang="ru-RU" sz="2000" b="1" dirty="0" smtClean="0">
              <a:solidFill>
                <a:srgbClr val="00002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734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r>
              <a:rPr lang="ru-RU" sz="4000" smtClean="0"/>
              <a:t/>
            </a:r>
            <a:br>
              <a:rPr lang="ru-RU" sz="4000" smtClean="0"/>
            </a:br>
            <a:endParaRPr lang="ru-RU" sz="4000" smtClean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260350"/>
            <a:ext cx="10363200" cy="5835650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ru-RU" sz="2400" dirty="0" smtClean="0"/>
              <a:t>	</a:t>
            </a:r>
            <a:r>
              <a:rPr lang="ru-RU" sz="2800" b="1" u="sng" dirty="0" smtClean="0">
                <a:solidFill>
                  <a:srgbClr val="00002A"/>
                </a:solidFill>
              </a:rPr>
              <a:t>Постановление</a:t>
            </a:r>
            <a:r>
              <a:rPr lang="ru-RU" sz="2800" b="1" dirty="0" smtClean="0">
                <a:solidFill>
                  <a:srgbClr val="00002A"/>
                </a:solidFill>
              </a:rPr>
              <a:t> - </a:t>
            </a:r>
            <a:r>
              <a:rPr lang="ru-RU" sz="2800" dirty="0" smtClean="0">
                <a:solidFill>
                  <a:srgbClr val="00002A"/>
                </a:solidFill>
              </a:rPr>
              <a:t>любое, помимо приговора и определения, решение, вынесенное судьей единолично либо судом или органом уголовного преследования при производстве по материалам и уголовному делу (п. 24 ст. 6 УПК).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sz="2800" b="1" dirty="0" smtClean="0">
                <a:solidFill>
                  <a:srgbClr val="00002A"/>
                </a:solidFill>
              </a:rPr>
              <a:t>	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sz="2800" b="1" dirty="0">
                <a:solidFill>
                  <a:srgbClr val="00002A"/>
                </a:solidFill>
              </a:rPr>
              <a:t> </a:t>
            </a:r>
            <a:r>
              <a:rPr lang="ru-RU" sz="2800" b="1" dirty="0" smtClean="0">
                <a:solidFill>
                  <a:srgbClr val="00002A"/>
                </a:solidFill>
              </a:rPr>
              <a:t>   Постановлением оформляются:</a:t>
            </a:r>
          </a:p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ru-RU" sz="2800" b="1" dirty="0" smtClean="0">
                <a:solidFill>
                  <a:srgbClr val="00002A"/>
                </a:solidFill>
              </a:rPr>
              <a:t>	</a:t>
            </a:r>
            <a:r>
              <a:rPr lang="ru-RU" sz="2800" dirty="0" smtClean="0">
                <a:solidFill>
                  <a:srgbClr val="00002A"/>
                </a:solidFill>
              </a:rPr>
              <a:t>1) решения судьи, принимаемые единолично на досудебных и судебных стадиях уголовного процесса, за исключением приговора;</a:t>
            </a:r>
          </a:p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ru-RU" sz="2800" dirty="0" smtClean="0">
                <a:solidFill>
                  <a:srgbClr val="00002A"/>
                </a:solidFill>
              </a:rPr>
              <a:t>	2) решения президиума суда и Пленума Верховного Суда Республики Беларусь при рассмотрении уголовных дел в порядке надзора, а также по вновь открывшимся обстоятельствам;</a:t>
            </a:r>
          </a:p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ru-RU" sz="2800" dirty="0" smtClean="0">
                <a:solidFill>
                  <a:srgbClr val="00002A"/>
                </a:solidFill>
              </a:rPr>
              <a:t>	3) решения органа уголовного преследования.</a:t>
            </a:r>
          </a:p>
        </p:txBody>
      </p:sp>
    </p:spTree>
    <p:extLst>
      <p:ext uri="{BB962C8B-B14F-4D97-AF65-F5344CB8AC3E}">
        <p14:creationId xmlns:p14="http://schemas.microsoft.com/office/powerpoint/2010/main" val="2349449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Ленты">
  <a:themeElements>
    <a:clrScheme name="">
      <a:dk1>
        <a:srgbClr val="000022"/>
      </a:dk1>
      <a:lt1>
        <a:srgbClr val="FFFFFF"/>
      </a:lt1>
      <a:dk2>
        <a:srgbClr val="000066"/>
      </a:dk2>
      <a:lt2>
        <a:srgbClr val="FFCC00"/>
      </a:lt2>
      <a:accent1>
        <a:srgbClr val="6600CC"/>
      </a:accent1>
      <a:accent2>
        <a:srgbClr val="000048"/>
      </a:accent2>
      <a:accent3>
        <a:srgbClr val="AAAAB8"/>
      </a:accent3>
      <a:accent4>
        <a:srgbClr val="DADADA"/>
      </a:accent4>
      <a:accent5>
        <a:srgbClr val="B8AAE2"/>
      </a:accent5>
      <a:accent6>
        <a:srgbClr val="000040"/>
      </a:accent6>
      <a:hlink>
        <a:srgbClr val="6666FF"/>
      </a:hlink>
      <a:folHlink>
        <a:srgbClr val="003300"/>
      </a:folHlink>
    </a:clrScheme>
    <a:fontScheme name="Ленты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ru-RU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ru-RU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Ленты 1">
        <a:dk1>
          <a:srgbClr val="220011"/>
        </a:dk1>
        <a:lt1>
          <a:srgbClr val="FFFFCC"/>
        </a:lt1>
        <a:dk2>
          <a:srgbClr val="660033"/>
        </a:dk2>
        <a:lt2>
          <a:srgbClr val="FFCC00"/>
        </a:lt2>
        <a:accent1>
          <a:srgbClr val="CC0099"/>
        </a:accent1>
        <a:accent2>
          <a:srgbClr val="56002B"/>
        </a:accent2>
        <a:accent3>
          <a:srgbClr val="B8AAAD"/>
        </a:accent3>
        <a:accent4>
          <a:srgbClr val="DADAAE"/>
        </a:accent4>
        <a:accent5>
          <a:srgbClr val="E2AACA"/>
        </a:accent5>
        <a:accent6>
          <a:srgbClr val="4D0026"/>
        </a:accent6>
        <a:hlink>
          <a:srgbClr val="9C004E"/>
        </a:hlink>
        <a:folHlink>
          <a:srgbClr val="FF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Ленты 2">
        <a:dk1>
          <a:srgbClr val="001600"/>
        </a:dk1>
        <a:lt1>
          <a:srgbClr val="669900"/>
        </a:lt1>
        <a:dk2>
          <a:srgbClr val="000000"/>
        </a:dk2>
        <a:lt2>
          <a:srgbClr val="006600"/>
        </a:lt2>
        <a:accent1>
          <a:srgbClr val="336600"/>
        </a:accent1>
        <a:accent2>
          <a:srgbClr val="89BA00"/>
        </a:accent2>
        <a:accent3>
          <a:srgbClr val="B8CAAA"/>
        </a:accent3>
        <a:accent4>
          <a:srgbClr val="001100"/>
        </a:accent4>
        <a:accent5>
          <a:srgbClr val="ADB8AA"/>
        </a:accent5>
        <a:accent6>
          <a:srgbClr val="7CA800"/>
        </a:accent6>
        <a:hlink>
          <a:srgbClr val="FFCC00"/>
        </a:hlink>
        <a:folHlink>
          <a:srgbClr val="FF7C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Ленты 3">
        <a:dk1>
          <a:srgbClr val="000000"/>
        </a:dk1>
        <a:lt1>
          <a:srgbClr val="B2B2B2"/>
        </a:lt1>
        <a:dk2>
          <a:srgbClr val="000000"/>
        </a:dk2>
        <a:lt2>
          <a:srgbClr val="777777"/>
        </a:lt2>
        <a:accent1>
          <a:srgbClr val="CBCBCB"/>
        </a:accent1>
        <a:accent2>
          <a:srgbClr val="969696"/>
        </a:accent2>
        <a:accent3>
          <a:srgbClr val="D5D5D5"/>
        </a:accent3>
        <a:accent4>
          <a:srgbClr val="000000"/>
        </a:accent4>
        <a:accent5>
          <a:srgbClr val="E2E2E2"/>
        </a:accent5>
        <a:accent6>
          <a:srgbClr val="878787"/>
        </a:accent6>
        <a:hlink>
          <a:srgbClr val="333333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Ленты 4">
        <a:dk1>
          <a:srgbClr val="000F1E"/>
        </a:dk1>
        <a:lt1>
          <a:srgbClr val="FFFFFF"/>
        </a:lt1>
        <a:dk2>
          <a:srgbClr val="003366"/>
        </a:dk2>
        <a:lt2>
          <a:srgbClr val="33CCCC"/>
        </a:lt2>
        <a:accent1>
          <a:srgbClr val="006699"/>
        </a:accent1>
        <a:accent2>
          <a:srgbClr val="003366"/>
        </a:accent2>
        <a:accent3>
          <a:srgbClr val="AAADB8"/>
        </a:accent3>
        <a:accent4>
          <a:srgbClr val="DADADA"/>
        </a:accent4>
        <a:accent5>
          <a:srgbClr val="AAB8CA"/>
        </a:accent5>
        <a:accent6>
          <a:srgbClr val="002D5C"/>
        </a:accent6>
        <a:hlink>
          <a:srgbClr val="0099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Ленты 5">
        <a:dk1>
          <a:srgbClr val="002F2E"/>
        </a:dk1>
        <a:lt1>
          <a:srgbClr val="FFFFFF"/>
        </a:lt1>
        <a:dk2>
          <a:srgbClr val="008080"/>
        </a:dk2>
        <a:lt2>
          <a:srgbClr val="66FFCC"/>
        </a:lt2>
        <a:accent1>
          <a:srgbClr val="0099CC"/>
        </a:accent1>
        <a:accent2>
          <a:srgbClr val="005250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4948"/>
        </a:accent6>
        <a:hlink>
          <a:srgbClr val="00CC99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Ленты 6">
        <a:dk1>
          <a:srgbClr val="000022"/>
        </a:dk1>
        <a:lt1>
          <a:srgbClr val="FFFFFF"/>
        </a:lt1>
        <a:dk2>
          <a:srgbClr val="000066"/>
        </a:dk2>
        <a:lt2>
          <a:srgbClr val="FFCC00"/>
        </a:lt2>
        <a:accent1>
          <a:srgbClr val="666699"/>
        </a:accent1>
        <a:accent2>
          <a:srgbClr val="000048"/>
        </a:accent2>
        <a:accent3>
          <a:srgbClr val="AAAAB8"/>
        </a:accent3>
        <a:accent4>
          <a:srgbClr val="DADADA"/>
        </a:accent4>
        <a:accent5>
          <a:srgbClr val="B8B8CA"/>
        </a:accent5>
        <a:accent6>
          <a:srgbClr val="000040"/>
        </a:accent6>
        <a:hlink>
          <a:srgbClr val="9999FF"/>
        </a:hlink>
        <a:folHlink>
          <a:srgbClr val="0000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1430</Words>
  <Application>Microsoft Office PowerPoint</Application>
  <PresentationFormat>Произвольный</PresentationFormat>
  <Paragraphs>127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31</vt:i4>
      </vt:variant>
    </vt:vector>
  </HeadingPairs>
  <TitlesOfParts>
    <vt:vector size="33" baseType="lpstr">
      <vt:lpstr>Тема Office</vt:lpstr>
      <vt:lpstr>Ленты</vt:lpstr>
      <vt:lpstr>Презентация PowerPoint</vt:lpstr>
      <vt:lpstr>Презентация PowerPoint</vt:lpstr>
      <vt:lpstr>Презентация PowerPoint</vt:lpstr>
      <vt:lpstr>Виды процессуальных документов:</vt:lpstr>
      <vt:lpstr>Презентация PowerPoint</vt:lpstr>
      <vt:lpstr>Презентация PowerPoint</vt:lpstr>
      <vt:lpstr>  </vt:lpstr>
      <vt:lpstr>Структура протокола:</vt:lpstr>
      <vt:lpstr>   </vt:lpstr>
      <vt:lpstr>Структура постановления:</vt:lpstr>
      <vt:lpstr>Презентация PowerPoint</vt:lpstr>
      <vt:lpstr>УПК предусматривает: </vt:lpstr>
      <vt:lpstr>По длительности </vt:lpstr>
      <vt:lpstr>По правовым последствиям истечения </vt:lpstr>
      <vt:lpstr>Исчисление процессуальных сроков (ст. 158)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Структура процессуальных издержек (ст. 162 УПК)</vt:lpstr>
      <vt:lpstr>Структура процессуальных издержек (ст. 162 УПК)</vt:lpstr>
      <vt:lpstr>Структура процессуальных издержек (ст. 162 УПК)</vt:lpstr>
      <vt:lpstr>Структура процессуальных издержек (ст. 162 УПК)</vt:lpstr>
      <vt:lpstr>Структура процессуальных издержек (ст. 162 УПК)</vt:lpstr>
      <vt:lpstr>Структура процессуальных издержек (ст. 162 УПК)</vt:lpstr>
      <vt:lpstr>Издержки, принимаемые на счет государства:</vt:lpstr>
      <vt:lpstr>  </vt:lpstr>
      <vt:lpstr> </vt:lpstr>
      <vt:lpstr>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Сташкевич</dc:creator>
  <cp:lastModifiedBy>Левченкова А.Ю.</cp:lastModifiedBy>
  <cp:revision>27</cp:revision>
  <dcterms:created xsi:type="dcterms:W3CDTF">2022-12-16T07:17:24Z</dcterms:created>
  <dcterms:modified xsi:type="dcterms:W3CDTF">2023-09-13T09:49:01Z</dcterms:modified>
</cp:coreProperties>
</file>