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E4240C-CC95-4C2F-A97A-6FA2B12A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1C772C1-4678-4CFB-A74B-B2638BE8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F707CE-0AB0-44B8-969D-7125DBA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9C34BB-3D01-4E25-A4F2-E80D1A0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FD3A2D-DC28-4C07-A937-55D5676B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81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3597-1F32-4698-9BDE-8E631F7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472DA1-11B8-4739-8E24-E2F0F8162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BD0A6A-39E8-49C2-AFF4-C7AFF64E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5E0812-8B5D-4670-854B-38BF050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9AD31C-2096-4F6F-B4F3-FB90865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7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9976321-285C-4582-9891-31AB5CD52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6E10EEE-F370-4BED-B541-03B70B10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BA45FB-8304-490A-B959-395281C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5406C7-4F9A-4609-A7DE-74D0158B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D2DD6-53DC-4FF2-A92F-9697BB3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7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29593-A4E1-4D75-BC7F-54CB5BC8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9F4842-5152-44E6-8054-9982A1C1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9D1E2E-16C2-42B2-8EAB-66A45B17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73875D-CFAE-4977-A36B-0A3ED8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49FECA-C5CE-48F7-A602-3D7114F1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139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C5DAC4-711D-4B58-B188-C5D0D109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531BE9-4B75-4A38-A0E5-CF0553FE0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AF353F-B806-4CC6-A5EA-433F171B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047749-AEAE-48F5-AD82-22CAF9C2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96AF2C-0E3C-42C8-A969-F167C75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42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BC0430-372C-4C7E-BE54-E85DA239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AC72A0-4556-42F6-BEF0-5E2057D1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AE37C9-C884-4CEF-B69A-A559DC28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98B30B-D9D5-4F89-9937-EAA7511C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F382B91-C5E0-4CA5-89D7-498980D3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ED0975-462A-4CAC-ABB1-27A6FB9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D0512-D327-4F96-9525-59E11D6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0D12CF-6C2C-4240-9BD3-C878782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97A65F9-23AF-4E1C-9ED3-28AE3F66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12A5D67-C142-4AD2-9A84-5AF97D26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23DBDE4-8377-4EE7-B840-01B95E8E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F96A42E-F827-483E-90B6-4DE7408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E0F88BB-2AD2-4ACF-BDDC-2A277A3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729EA2-6630-4261-9A5C-65C495DF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44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42ACA8-70DE-405E-9121-76165EA4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4EC39F-DFFB-41CA-B31A-5A75DCF7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C21B2EF-525A-4DB2-A2C6-8A3EF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AB6A6F3-ACF4-4598-82CD-FB980360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38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12FDA40-F20F-4B48-A9CD-7F94DF7E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BC2ED1-D74F-4B44-A842-2068AEA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932609-DD06-4387-AB9A-B7791C9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27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EEEF12-86CF-4A27-9079-0BBD61BC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B4B339-2111-48A3-8899-C5C6F5BA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2EFAF5-4774-4B19-9A8C-9CC15389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997F2F-BBE1-4675-B31E-7EBD04D4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D07FB2B-CC03-42CD-8A51-47919F3D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8C1337-6593-4609-A6DC-FC582ABD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2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15B6D-0428-4E8D-B8A8-CD92821A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6745572-8A72-4DEC-8B33-EB534E8D5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2F0EC1-F192-42AD-8F2E-255F263A9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0FC694-C894-4F3D-ADC1-A62C365A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0698B4-821D-425F-993C-03DCCF43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67ED75-FE03-4DC3-8B8C-7F90132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5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D0645-0B42-44B8-BA60-62CC2AC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C55ACB-1FDD-4AB8-A7DD-218B3EFB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A1BB73-DB9D-477E-9644-6B1191A94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781B-4A78-4975-BC09-4D71B78225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42026D-785B-4679-B89C-5CEB909E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41AB2B-D4C0-4093-AC8B-ACF212EA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2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712397" y="1"/>
            <a:ext cx="10479603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48549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>
            <a:off x="-25625" y="0"/>
            <a:ext cx="12217625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2" y="512010"/>
            <a:ext cx="1826349" cy="19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501444" y="3429000"/>
            <a:ext cx="11189110" cy="4862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/>
            <a:r>
              <a:rPr lang="ru-RU" sz="5400" b="1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Судоустройство</a:t>
            </a:r>
          </a:p>
          <a:p>
            <a:pPr algn="ctr"/>
            <a:r>
              <a:rPr lang="ru-RU" sz="5400" b="1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Тема 8. Адвокатура Республики Беларусь. </a:t>
            </a:r>
          </a:p>
          <a:p>
            <a:pPr algn="r"/>
            <a:r>
              <a:rPr lang="ru-RU" sz="4000" b="1" i="1" dirty="0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Подготовил </a:t>
            </a:r>
            <a:r>
              <a:rPr lang="ru-RU" sz="4000" b="1" i="1" dirty="0" err="1">
                <a:gradFill flip="none" rotWithShape="1">
                  <a:gsLst>
                    <a:gs pos="0">
                      <a:schemeClr val="accent4">
                        <a:lumMod val="50000"/>
                      </a:schemeClr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П.В.Мытник</a:t>
            </a:r>
            <a:endParaRPr lang="ru-RU" sz="4000" b="1" i="1" dirty="0"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74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6200000" scaled="1"/>
                <a:tileRect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5400" b="1" dirty="0"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74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6200000" scaled="1"/>
                <a:tileRect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x-none" sz="5400" b="1" dirty="0"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74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6200000" scaled="1"/>
                <a:tileRect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988FCF-D184-4999-B514-AA486588743B}"/>
              </a:ext>
            </a:extLst>
          </p:cNvPr>
          <p:cNvSpPr txBox="1"/>
          <p:nvPr/>
        </p:nvSpPr>
        <p:spPr>
          <a:xfrm>
            <a:off x="3174273" y="6791226"/>
            <a:ext cx="6109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310ADD-D201-4E3F-A691-CD61B4AEC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50" y="103203"/>
            <a:ext cx="1859098" cy="2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9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КК: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1)проверяет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претен-тов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соотв-ие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треб-ям;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2)принимает решение о допуске (отказе) в допуске претендента к сдаче КЭ;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3)принимает у претендентов КЭ;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проводит аттестацию адвоката либо поручает ее проведение территориальной коллегии адвокатов;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5)принимает решение о включении или об отказе во включении адвоката иностранного государства в Реестр адвокатов и иные.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14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Права адвоката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представлять права и интересы клиентов, обратившихся за юридической помощью, в судах, государственных органах, иных организациях и перед физическими лицами;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привлекать в связи с оказанием ЮП клиенту с его согласия переводчиков, патентных поверенных и других специалистов;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самостоятельно собирать и представлять сведения, касающиеся обстоятельств дела;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запрашивать справки, характеристики и иные документы госорганов и иных организациях и др.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3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Обязанности адвоката: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 и неукоснительно соблюдать законодательство, уставы коллегий адвокатов, использовать все предусмотренные законом средства и способы защиты прав, свобод и интересов клиентов;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оказывать ЮП по назначению через ТКА по требованию органа, ведущего уголовный процесс, другие виды ЮП за счет средств коллегий адвокатов,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(или) местного бюджетов;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собл-ать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 проф. этики адвоката;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отчислять средства в форме взносов на содержание ТКА;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совершен-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 знания и повышать  квалификацию;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исполнять решения БРКА и ТКА, принятые в пределах их компетенции;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обеспечивать условия соблюдения адвокатской тайны.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9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Адвокаты подлежат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5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дисц.ответ-ти</a:t>
            </a: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за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совершение деяний, противоречащих Закону, Правилам профессиональной этики адвоката и иным актам законодательства об адвокатуре, а также уставам коллегий адвокатов, решениям БРКА и ТКА.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Взыскания: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замечание;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выговор;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из территориальной коллегии адвокатов.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Юридическая консультация -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форма осуществления АД. Образуется ТКА в районах, городах, районах в городах для оказания ЮП Ф  и ЮЛ и обеспечения ее доступности. Руководство ЮК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-й.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ЮК не являются ЮЛ.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Материально-техническое, финансовое и кадровое обеспечение ЮК осуществляют ТКА.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 консультации могут быть специализированными в соответствующих отраслях права и (или) направлениях деятельности.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7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Виды ЮП, оказываемой адвокатами: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дают консультации и разъяснения по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юридвопросам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составляют заявления, жалобы и другие документы правового характера;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представляют интересы клиентов в судах, госорганах, иных организациях и перед физическими лицами;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участвуют в досудебном производстве и суде по УД в качестве защитника, а также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-ля потерпевших, ГИ, ГО;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участвуют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 процессе в качестве защитника, представителя потерпевшего, иных лиц;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проводят правовую оценку документов и деятельности и др.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3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Юридическая помощь оказывается на основании договора на оказание юридической помощи.</a:t>
            </a:r>
            <a:endParaRPr lang="x-none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ЮП: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 возмездной основе (как правило);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за  счет средств коллегий адвокатов;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за счет средств республиканского бюджета;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за счет местного бюджета.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9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Органы адвокатского самоуправления:</a:t>
            </a:r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съезд адвокатов; общее собрание (конференция);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коллегии адвокатов.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РБ образуются Республиканская (РКА) и территориальные (Минская городская и областные) коллегии адвокатов (ТКА).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Территориальная коллегия адвокатов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некоммерческая организация, основанная на обязательном членстве адвокатов отдельной админ.-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-ой единицы, имеющая самостоятельный баланс.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Коллегия адвокатов – это ЮЛ, имеющее печать и штампы со своим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расчетный счет в банке.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71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РКА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некоммерческой организацией, основанной на обязательном членстве ТКА, имеет самостоятельный баланс, вправе открывать счета в банках и (или) небанковских кредитно-финансовых организациях, иметь печать, штампы и бланки с адресом и наименованием коллегии адвокатов.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3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УЧЕБНОГО МАТЕРИАЛА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Понятие, образование и развитие адвокатуры. Правовая основа деятельности. Задачи адвокатуры и виды юридической помощи, оказываемой адвокатами. Принципы организации и деятельности адвокатуры. Условия и порядок допуска к адвокатской деятельности. Ограничения к занятию адвокатской деятельностью. Лицензия на право заниматься адвокатской деятельностью. Статус адвокатов. Гарантии адвокатской деятельности. Адвокатская тайна. Организационная форма деятельности адвокатуры. Органы адвокатского самоуправления. 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08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Заключение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адвокатуры – оказание юридической помощи на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основе.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9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Адвокатура -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правовой институт, призванный оказывать в соответствии с Конституцией Республики Беларусь на профессиональной основе юридическую помощь в целях осуществления и защиты прав, свобод и интересов физических и юридических лиц.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негосуд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-е, добр-е объединение лиц, имеющих статус адвокатов, целью которых является оказание ЮП.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74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Адвокатская деятельность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юридическая помощь, оказываемая на профессиональной основе адвокатами в порядке, предусмотренном Законом, физическим лицам, в том числе индивидуальным предпринимателям, юридическим лицам, а также государству (клиентам) в целях осуществления и защиты их прав, свобод и интересов, а также обеспечения доступа к правосудию.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85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задачи А.: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основе ЮП клиентам в целях осуществления и защиты их прав, свобод и интересов.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ЮП - деятельность по оказанию содействия клиентам в понимании, правильном использовании и соблюдении законодательства, которая направлена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осущ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защиту прав, свобод и интересов клиентов, а также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клиентов в судах, госорганах, иных организациях и перед ФЛ;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правовом воспитании граждан.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4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Принципы организации А и АД: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обеспечения гарант. Конституцией РБ права на ЮП;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законность;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доступность ЮП;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независимость адвокатов при осуществлении своей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деят-сти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адвокатская тайна;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использования всех не запрещенных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 средств и способов защиты прав, свобод и интересов клиента;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86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Принципы организации А и АД: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обеспечение качества ЮП (надо бы – профессионализм);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недопустимость вмешательства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деят-ть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адвокатов со стороны госорганов, иных орг.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лиц;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соблюдение Правил проф. этики адвоката;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самоуправление и самофинансирование.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00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Адвокат</a:t>
            </a:r>
            <a:endParaRPr lang="x-none" sz="7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юрист, представляющий права и интересы клиентов, обратившихся за юридической помощью, в судах, государственных органах, иных организациях и перед физическими лицами.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Адвокат в РБ - гражданин Республики Беларусь, имеющий высшее юридическое образование и стаж работы по специальности не менее трех лет, порядок исчисления которого устанавливается Советом Министров Республики Беларусь или уполномоченным им органом, прошедшее в установленных Законом случаях стажировку и сдавшее квалификационный экзамен, получившее специальное разрешение (лицензию) на осуществление адвокатской деятельности.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8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00ACB6-8F45-4D76-8BE8-14330548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Состав Квалификационной комиссии </a:t>
            </a:r>
            <a:endParaRPr lang="x-none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D0CE1-8B2E-450E-8400-419B01E1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1828800"/>
            <a:ext cx="11015911" cy="4770312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-председатель Белорусской республиканской коллегии адвокатов, по одному представителю от территориальных коллегий адвокатов;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 одному представителю от Верховного Суда Республики Беларусь, Генеральной прокуратуры, иных государственных органов;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-пять представителей от Министерства юстиции;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-два представителя от научных организаций.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– зам Минюста.</a:t>
            </a:r>
          </a:p>
          <a:p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ECACC1-DD5D-4642-B02C-EE526B8B2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226875"/>
            <a:ext cx="1096149" cy="11791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ADB3C45-1FF0-4694-8517-313A567FF0C4}"/>
              </a:ext>
            </a:extLst>
          </p:cNvPr>
          <p:cNvCxnSpPr/>
          <p:nvPr/>
        </p:nvCxnSpPr>
        <p:spPr>
          <a:xfrm>
            <a:off x="1494503" y="1514168"/>
            <a:ext cx="9370142" cy="0"/>
          </a:xfrm>
          <a:prstGeom prst="line">
            <a:avLst/>
          </a:prstGeom>
          <a:ln w="381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872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1138</Words>
  <Application>Microsoft Office PowerPoint</Application>
  <PresentationFormat>Произвольный</PresentationFormat>
  <Paragraphs>94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СОДЕРЖАНИЕ УЧЕБНОГО МАТЕРИАЛА</vt:lpstr>
      <vt:lpstr>Адвокатура -</vt:lpstr>
      <vt:lpstr>Адвокатская деятельность</vt:lpstr>
      <vt:lpstr>Основные задачи А.:</vt:lpstr>
      <vt:lpstr>Принципы организации А и АД:</vt:lpstr>
      <vt:lpstr>Принципы организации А и АД:</vt:lpstr>
      <vt:lpstr>Адвокат</vt:lpstr>
      <vt:lpstr>Состав Квалификационной комиссии </vt:lpstr>
      <vt:lpstr>КК:</vt:lpstr>
      <vt:lpstr>Права адвоката</vt:lpstr>
      <vt:lpstr>Обязанности адвоката:</vt:lpstr>
      <vt:lpstr>Адвокаты подлежат  дисц.ответ-ти за </vt:lpstr>
      <vt:lpstr>Юридическая консультация -</vt:lpstr>
      <vt:lpstr>Виды ЮП, оказываемой адвокатами: </vt:lpstr>
      <vt:lpstr>Юридическая помощь оказывается на основании договора на оказание юридической помощи.</vt:lpstr>
      <vt:lpstr> Органы адвокатского самоуправления: </vt:lpstr>
      <vt:lpstr>Территориальная коллегия адвокатов</vt:lpstr>
      <vt:lpstr>РКА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Сташкевич</dc:creator>
  <cp:lastModifiedBy>Мытник </cp:lastModifiedBy>
  <cp:revision>11</cp:revision>
  <dcterms:created xsi:type="dcterms:W3CDTF">2022-12-16T07:17:24Z</dcterms:created>
  <dcterms:modified xsi:type="dcterms:W3CDTF">2024-08-26T11:13:40Z</dcterms:modified>
</cp:coreProperties>
</file>