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8" r:id="rId22"/>
    <p:sldId id="279" r:id="rId23"/>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54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DE4240C-CC95-4C2F-A97A-6FA2B12A9271}"/>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x-none"/>
          </a:p>
        </p:txBody>
      </p:sp>
      <p:sp>
        <p:nvSpPr>
          <p:cNvPr id="3" name="Подзаголовок 2">
            <a:extLst>
              <a:ext uri="{FF2B5EF4-FFF2-40B4-BE49-F238E27FC236}">
                <a16:creationId xmlns:a16="http://schemas.microsoft.com/office/drawing/2014/main" xmlns="" id="{A1C772C1-4678-4CFB-A74B-B2638BE83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x-none"/>
          </a:p>
        </p:txBody>
      </p:sp>
      <p:sp>
        <p:nvSpPr>
          <p:cNvPr id="4" name="Дата 3">
            <a:extLst>
              <a:ext uri="{FF2B5EF4-FFF2-40B4-BE49-F238E27FC236}">
                <a16:creationId xmlns:a16="http://schemas.microsoft.com/office/drawing/2014/main" xmlns="" id="{6EF707CE-0AB0-44B8-969D-7125DBAD78AB}"/>
              </a:ext>
            </a:extLst>
          </p:cNvPr>
          <p:cNvSpPr>
            <a:spLocks noGrp="1"/>
          </p:cNvSpPr>
          <p:nvPr>
            <p:ph type="dt" sz="half" idx="10"/>
          </p:nvPr>
        </p:nvSpPr>
        <p:spPr/>
        <p:txBody>
          <a:bodyPr/>
          <a:lstStyle/>
          <a:p>
            <a:fld id="{F553781B-4A78-4975-BC09-4D71B78225FE}" type="datetimeFigureOut">
              <a:rPr lang="x-none" smtClean="0"/>
              <a:t>26.08.2024</a:t>
            </a:fld>
            <a:endParaRPr lang="x-none"/>
          </a:p>
        </p:txBody>
      </p:sp>
      <p:sp>
        <p:nvSpPr>
          <p:cNvPr id="5" name="Нижний колонтитул 4">
            <a:extLst>
              <a:ext uri="{FF2B5EF4-FFF2-40B4-BE49-F238E27FC236}">
                <a16:creationId xmlns:a16="http://schemas.microsoft.com/office/drawing/2014/main" xmlns="" id="{CB9C34BB-3D01-4E25-A4F2-E80D1A0E5ED9}"/>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43FD3A2D-DC28-4C07-A937-55D5676B90DE}"/>
              </a:ext>
            </a:extLst>
          </p:cNvPr>
          <p:cNvSpPr>
            <a:spLocks noGrp="1"/>
          </p:cNvSpPr>
          <p:nvPr>
            <p:ph type="sldNum" sz="quarter" idx="12"/>
          </p:nvPr>
        </p:nvSpPr>
        <p:spPr/>
        <p:txBody>
          <a:bodyPr/>
          <a:lstStyle/>
          <a:p>
            <a:fld id="{617B0357-2A2A-4506-A73B-A1FABC9E02DE}" type="slidenum">
              <a:rPr lang="x-none" smtClean="0"/>
              <a:t>‹#›</a:t>
            </a:fld>
            <a:endParaRPr lang="x-none"/>
          </a:p>
        </p:txBody>
      </p:sp>
    </p:spTree>
    <p:extLst>
      <p:ext uri="{BB962C8B-B14F-4D97-AF65-F5344CB8AC3E}">
        <p14:creationId xmlns:p14="http://schemas.microsoft.com/office/powerpoint/2010/main" val="2565817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7773597-1F32-4698-9BDE-8E631F7A2B56}"/>
              </a:ext>
            </a:extLst>
          </p:cNvPr>
          <p:cNvSpPr>
            <a:spLocks noGrp="1"/>
          </p:cNvSpPr>
          <p:nvPr>
            <p:ph type="title"/>
          </p:nvPr>
        </p:nvSpPr>
        <p:spPr/>
        <p:txBody>
          <a:bodyPr/>
          <a:lstStyle/>
          <a:p>
            <a:r>
              <a:rPr lang="ru-RU"/>
              <a:t>Образец заголовка</a:t>
            </a:r>
            <a:endParaRPr lang="x-none"/>
          </a:p>
        </p:txBody>
      </p:sp>
      <p:sp>
        <p:nvSpPr>
          <p:cNvPr id="3" name="Вертикальный текст 2">
            <a:extLst>
              <a:ext uri="{FF2B5EF4-FFF2-40B4-BE49-F238E27FC236}">
                <a16:creationId xmlns:a16="http://schemas.microsoft.com/office/drawing/2014/main" xmlns="" id="{1F472DA1-11B8-4739-8E24-E2F0F8162BF1}"/>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69BD0A6A-39E8-49C2-AFF4-C7AFF64E2BE0}"/>
              </a:ext>
            </a:extLst>
          </p:cNvPr>
          <p:cNvSpPr>
            <a:spLocks noGrp="1"/>
          </p:cNvSpPr>
          <p:nvPr>
            <p:ph type="dt" sz="half" idx="10"/>
          </p:nvPr>
        </p:nvSpPr>
        <p:spPr/>
        <p:txBody>
          <a:bodyPr/>
          <a:lstStyle/>
          <a:p>
            <a:fld id="{F553781B-4A78-4975-BC09-4D71B78225FE}" type="datetimeFigureOut">
              <a:rPr lang="x-none" smtClean="0"/>
              <a:t>26.08.2024</a:t>
            </a:fld>
            <a:endParaRPr lang="x-none"/>
          </a:p>
        </p:txBody>
      </p:sp>
      <p:sp>
        <p:nvSpPr>
          <p:cNvPr id="5" name="Нижний колонтитул 4">
            <a:extLst>
              <a:ext uri="{FF2B5EF4-FFF2-40B4-BE49-F238E27FC236}">
                <a16:creationId xmlns:a16="http://schemas.microsoft.com/office/drawing/2014/main" xmlns="" id="{CD5E0812-8B5D-4670-854B-38BF050FFE3C}"/>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409AD31C-2096-4F6F-B4F3-FB90865C13F9}"/>
              </a:ext>
            </a:extLst>
          </p:cNvPr>
          <p:cNvSpPr>
            <a:spLocks noGrp="1"/>
          </p:cNvSpPr>
          <p:nvPr>
            <p:ph type="sldNum" sz="quarter" idx="12"/>
          </p:nvPr>
        </p:nvSpPr>
        <p:spPr/>
        <p:txBody>
          <a:bodyPr/>
          <a:lstStyle/>
          <a:p>
            <a:fld id="{617B0357-2A2A-4506-A73B-A1FABC9E02DE}" type="slidenum">
              <a:rPr lang="x-none" smtClean="0"/>
              <a:t>‹#›</a:t>
            </a:fld>
            <a:endParaRPr lang="x-none"/>
          </a:p>
        </p:txBody>
      </p:sp>
    </p:spTree>
    <p:extLst>
      <p:ext uri="{BB962C8B-B14F-4D97-AF65-F5344CB8AC3E}">
        <p14:creationId xmlns:p14="http://schemas.microsoft.com/office/powerpoint/2010/main" val="3560729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E9976321-285C-4582-9891-31AB5CD52908}"/>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x-none"/>
          </a:p>
        </p:txBody>
      </p:sp>
      <p:sp>
        <p:nvSpPr>
          <p:cNvPr id="3" name="Вертикальный текст 2">
            <a:extLst>
              <a:ext uri="{FF2B5EF4-FFF2-40B4-BE49-F238E27FC236}">
                <a16:creationId xmlns:a16="http://schemas.microsoft.com/office/drawing/2014/main" xmlns="" id="{A6E10EEE-F370-4BED-B541-03B70B10A10E}"/>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C6BA45FB-8304-490A-B959-395281CCE5EB}"/>
              </a:ext>
            </a:extLst>
          </p:cNvPr>
          <p:cNvSpPr>
            <a:spLocks noGrp="1"/>
          </p:cNvSpPr>
          <p:nvPr>
            <p:ph type="dt" sz="half" idx="10"/>
          </p:nvPr>
        </p:nvSpPr>
        <p:spPr/>
        <p:txBody>
          <a:bodyPr/>
          <a:lstStyle/>
          <a:p>
            <a:fld id="{F553781B-4A78-4975-BC09-4D71B78225FE}" type="datetimeFigureOut">
              <a:rPr lang="x-none" smtClean="0"/>
              <a:t>26.08.2024</a:t>
            </a:fld>
            <a:endParaRPr lang="x-none"/>
          </a:p>
        </p:txBody>
      </p:sp>
      <p:sp>
        <p:nvSpPr>
          <p:cNvPr id="5" name="Нижний колонтитул 4">
            <a:extLst>
              <a:ext uri="{FF2B5EF4-FFF2-40B4-BE49-F238E27FC236}">
                <a16:creationId xmlns:a16="http://schemas.microsoft.com/office/drawing/2014/main" xmlns="" id="{565406C7-4F9A-4609-A7DE-74D0158BAF07}"/>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D0CD2DD6-53DC-4FF2-A92F-9697BB3A454E}"/>
              </a:ext>
            </a:extLst>
          </p:cNvPr>
          <p:cNvSpPr>
            <a:spLocks noGrp="1"/>
          </p:cNvSpPr>
          <p:nvPr>
            <p:ph type="sldNum" sz="quarter" idx="12"/>
          </p:nvPr>
        </p:nvSpPr>
        <p:spPr/>
        <p:txBody>
          <a:bodyPr/>
          <a:lstStyle/>
          <a:p>
            <a:fld id="{617B0357-2A2A-4506-A73B-A1FABC9E02DE}" type="slidenum">
              <a:rPr lang="x-none" smtClean="0"/>
              <a:t>‹#›</a:t>
            </a:fld>
            <a:endParaRPr lang="x-none"/>
          </a:p>
        </p:txBody>
      </p:sp>
    </p:spTree>
    <p:extLst>
      <p:ext uri="{BB962C8B-B14F-4D97-AF65-F5344CB8AC3E}">
        <p14:creationId xmlns:p14="http://schemas.microsoft.com/office/powerpoint/2010/main" val="1720175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F729593-A4E1-4D75-BC7F-54CB5BC8EC7A}"/>
              </a:ext>
            </a:extLst>
          </p:cNvPr>
          <p:cNvSpPr>
            <a:spLocks noGrp="1"/>
          </p:cNvSpPr>
          <p:nvPr>
            <p:ph type="title"/>
          </p:nvPr>
        </p:nvSpPr>
        <p:spPr/>
        <p:txBody>
          <a:bodyPr/>
          <a:lstStyle/>
          <a:p>
            <a:r>
              <a:rPr lang="ru-RU"/>
              <a:t>Образец заголовка</a:t>
            </a:r>
            <a:endParaRPr lang="x-none"/>
          </a:p>
        </p:txBody>
      </p:sp>
      <p:sp>
        <p:nvSpPr>
          <p:cNvPr id="3" name="Объект 2">
            <a:extLst>
              <a:ext uri="{FF2B5EF4-FFF2-40B4-BE49-F238E27FC236}">
                <a16:creationId xmlns:a16="http://schemas.microsoft.com/office/drawing/2014/main" xmlns="" id="{F39F4842-5152-44E6-8054-9982A1C1732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D19D1E2E-16C2-42B2-8EAB-66A45B17B2AF}"/>
              </a:ext>
            </a:extLst>
          </p:cNvPr>
          <p:cNvSpPr>
            <a:spLocks noGrp="1"/>
          </p:cNvSpPr>
          <p:nvPr>
            <p:ph type="dt" sz="half" idx="10"/>
          </p:nvPr>
        </p:nvSpPr>
        <p:spPr/>
        <p:txBody>
          <a:bodyPr/>
          <a:lstStyle/>
          <a:p>
            <a:fld id="{F553781B-4A78-4975-BC09-4D71B78225FE}" type="datetimeFigureOut">
              <a:rPr lang="x-none" smtClean="0"/>
              <a:t>26.08.2024</a:t>
            </a:fld>
            <a:endParaRPr lang="x-none"/>
          </a:p>
        </p:txBody>
      </p:sp>
      <p:sp>
        <p:nvSpPr>
          <p:cNvPr id="5" name="Нижний колонтитул 4">
            <a:extLst>
              <a:ext uri="{FF2B5EF4-FFF2-40B4-BE49-F238E27FC236}">
                <a16:creationId xmlns:a16="http://schemas.microsoft.com/office/drawing/2014/main" xmlns="" id="{5A73875D-CFAE-4977-A36B-0A3ED83507DB}"/>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9F49FECA-C5CE-48F7-A602-3D7114F1D017}"/>
              </a:ext>
            </a:extLst>
          </p:cNvPr>
          <p:cNvSpPr>
            <a:spLocks noGrp="1"/>
          </p:cNvSpPr>
          <p:nvPr>
            <p:ph type="sldNum" sz="quarter" idx="12"/>
          </p:nvPr>
        </p:nvSpPr>
        <p:spPr/>
        <p:txBody>
          <a:bodyPr/>
          <a:lstStyle/>
          <a:p>
            <a:fld id="{617B0357-2A2A-4506-A73B-A1FABC9E02DE}" type="slidenum">
              <a:rPr lang="x-none" smtClean="0"/>
              <a:t>‹#›</a:t>
            </a:fld>
            <a:endParaRPr lang="x-none"/>
          </a:p>
        </p:txBody>
      </p:sp>
    </p:spTree>
    <p:extLst>
      <p:ext uri="{BB962C8B-B14F-4D97-AF65-F5344CB8AC3E}">
        <p14:creationId xmlns:p14="http://schemas.microsoft.com/office/powerpoint/2010/main" val="3261390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2C5DAC4-711D-4B58-B188-C5D0D109514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x-none"/>
          </a:p>
        </p:txBody>
      </p:sp>
      <p:sp>
        <p:nvSpPr>
          <p:cNvPr id="3" name="Текст 2">
            <a:extLst>
              <a:ext uri="{FF2B5EF4-FFF2-40B4-BE49-F238E27FC236}">
                <a16:creationId xmlns:a16="http://schemas.microsoft.com/office/drawing/2014/main" xmlns="" id="{77531BE9-4B75-4A38-A0E5-CF0553FE00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93AF353F-B806-4CC6-A5EA-433F171B530B}"/>
              </a:ext>
            </a:extLst>
          </p:cNvPr>
          <p:cNvSpPr>
            <a:spLocks noGrp="1"/>
          </p:cNvSpPr>
          <p:nvPr>
            <p:ph type="dt" sz="half" idx="10"/>
          </p:nvPr>
        </p:nvSpPr>
        <p:spPr/>
        <p:txBody>
          <a:bodyPr/>
          <a:lstStyle/>
          <a:p>
            <a:fld id="{F553781B-4A78-4975-BC09-4D71B78225FE}" type="datetimeFigureOut">
              <a:rPr lang="x-none" smtClean="0"/>
              <a:t>26.08.2024</a:t>
            </a:fld>
            <a:endParaRPr lang="x-none"/>
          </a:p>
        </p:txBody>
      </p:sp>
      <p:sp>
        <p:nvSpPr>
          <p:cNvPr id="5" name="Нижний колонтитул 4">
            <a:extLst>
              <a:ext uri="{FF2B5EF4-FFF2-40B4-BE49-F238E27FC236}">
                <a16:creationId xmlns:a16="http://schemas.microsoft.com/office/drawing/2014/main" xmlns="" id="{07047749-AEAE-48F5-AD82-22CAF9C22CF9}"/>
              </a:ext>
            </a:extLst>
          </p:cNvPr>
          <p:cNvSpPr>
            <a:spLocks noGrp="1"/>
          </p:cNvSpPr>
          <p:nvPr>
            <p:ph type="ftr" sz="quarter" idx="11"/>
          </p:nvPr>
        </p:nvSpPr>
        <p:spPr/>
        <p:txBody>
          <a:bodyPr/>
          <a:lstStyle/>
          <a:p>
            <a:endParaRPr lang="x-none"/>
          </a:p>
        </p:txBody>
      </p:sp>
      <p:sp>
        <p:nvSpPr>
          <p:cNvPr id="6" name="Номер слайда 5">
            <a:extLst>
              <a:ext uri="{FF2B5EF4-FFF2-40B4-BE49-F238E27FC236}">
                <a16:creationId xmlns:a16="http://schemas.microsoft.com/office/drawing/2014/main" xmlns="" id="{A296AF2C-0E3C-42C8-A969-F167C7542046}"/>
              </a:ext>
            </a:extLst>
          </p:cNvPr>
          <p:cNvSpPr>
            <a:spLocks noGrp="1"/>
          </p:cNvSpPr>
          <p:nvPr>
            <p:ph type="sldNum" sz="quarter" idx="12"/>
          </p:nvPr>
        </p:nvSpPr>
        <p:spPr/>
        <p:txBody>
          <a:bodyPr/>
          <a:lstStyle/>
          <a:p>
            <a:fld id="{617B0357-2A2A-4506-A73B-A1FABC9E02DE}" type="slidenum">
              <a:rPr lang="x-none" smtClean="0"/>
              <a:t>‹#›</a:t>
            </a:fld>
            <a:endParaRPr lang="x-none"/>
          </a:p>
        </p:txBody>
      </p:sp>
    </p:spTree>
    <p:extLst>
      <p:ext uri="{BB962C8B-B14F-4D97-AF65-F5344CB8AC3E}">
        <p14:creationId xmlns:p14="http://schemas.microsoft.com/office/powerpoint/2010/main" val="2495424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0BC0430-372C-4C7E-BE54-E85DA23909CD}"/>
              </a:ext>
            </a:extLst>
          </p:cNvPr>
          <p:cNvSpPr>
            <a:spLocks noGrp="1"/>
          </p:cNvSpPr>
          <p:nvPr>
            <p:ph type="title"/>
          </p:nvPr>
        </p:nvSpPr>
        <p:spPr/>
        <p:txBody>
          <a:bodyPr/>
          <a:lstStyle/>
          <a:p>
            <a:r>
              <a:rPr lang="ru-RU"/>
              <a:t>Образец заголовка</a:t>
            </a:r>
            <a:endParaRPr lang="x-none"/>
          </a:p>
        </p:txBody>
      </p:sp>
      <p:sp>
        <p:nvSpPr>
          <p:cNvPr id="3" name="Объект 2">
            <a:extLst>
              <a:ext uri="{FF2B5EF4-FFF2-40B4-BE49-F238E27FC236}">
                <a16:creationId xmlns:a16="http://schemas.microsoft.com/office/drawing/2014/main" xmlns="" id="{CDAC72A0-4556-42F6-BEF0-5E2057D138AE}"/>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Объект 3">
            <a:extLst>
              <a:ext uri="{FF2B5EF4-FFF2-40B4-BE49-F238E27FC236}">
                <a16:creationId xmlns:a16="http://schemas.microsoft.com/office/drawing/2014/main" xmlns="" id="{FAAE37C9-C884-4CEF-B69A-A559DC28D00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Дата 4">
            <a:extLst>
              <a:ext uri="{FF2B5EF4-FFF2-40B4-BE49-F238E27FC236}">
                <a16:creationId xmlns:a16="http://schemas.microsoft.com/office/drawing/2014/main" xmlns="" id="{6C98B30B-D9D5-4F89-9937-EAA7511CC65A}"/>
              </a:ext>
            </a:extLst>
          </p:cNvPr>
          <p:cNvSpPr>
            <a:spLocks noGrp="1"/>
          </p:cNvSpPr>
          <p:nvPr>
            <p:ph type="dt" sz="half" idx="10"/>
          </p:nvPr>
        </p:nvSpPr>
        <p:spPr/>
        <p:txBody>
          <a:bodyPr/>
          <a:lstStyle/>
          <a:p>
            <a:fld id="{F553781B-4A78-4975-BC09-4D71B78225FE}" type="datetimeFigureOut">
              <a:rPr lang="x-none" smtClean="0"/>
              <a:t>26.08.2024</a:t>
            </a:fld>
            <a:endParaRPr lang="x-none"/>
          </a:p>
        </p:txBody>
      </p:sp>
      <p:sp>
        <p:nvSpPr>
          <p:cNvPr id="6" name="Нижний колонтитул 5">
            <a:extLst>
              <a:ext uri="{FF2B5EF4-FFF2-40B4-BE49-F238E27FC236}">
                <a16:creationId xmlns:a16="http://schemas.microsoft.com/office/drawing/2014/main" xmlns="" id="{7F382B91-C5E0-4CA5-89D7-498980D39EDE}"/>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a16="http://schemas.microsoft.com/office/drawing/2014/main" xmlns="" id="{F0ED0975-462A-4CAC-ABB1-27A6FB934E41}"/>
              </a:ext>
            </a:extLst>
          </p:cNvPr>
          <p:cNvSpPr>
            <a:spLocks noGrp="1"/>
          </p:cNvSpPr>
          <p:nvPr>
            <p:ph type="sldNum" sz="quarter" idx="12"/>
          </p:nvPr>
        </p:nvSpPr>
        <p:spPr/>
        <p:txBody>
          <a:bodyPr/>
          <a:lstStyle/>
          <a:p>
            <a:fld id="{617B0357-2A2A-4506-A73B-A1FABC9E02DE}" type="slidenum">
              <a:rPr lang="x-none" smtClean="0"/>
              <a:t>‹#›</a:t>
            </a:fld>
            <a:endParaRPr lang="x-none"/>
          </a:p>
        </p:txBody>
      </p:sp>
    </p:spTree>
    <p:extLst>
      <p:ext uri="{BB962C8B-B14F-4D97-AF65-F5344CB8AC3E}">
        <p14:creationId xmlns:p14="http://schemas.microsoft.com/office/powerpoint/2010/main" val="50967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2CD0512-D327-4F96-9525-59E11D6CD486}"/>
              </a:ext>
            </a:extLst>
          </p:cNvPr>
          <p:cNvSpPr>
            <a:spLocks noGrp="1"/>
          </p:cNvSpPr>
          <p:nvPr>
            <p:ph type="title"/>
          </p:nvPr>
        </p:nvSpPr>
        <p:spPr>
          <a:xfrm>
            <a:off x="839788" y="365125"/>
            <a:ext cx="10515600" cy="1325563"/>
          </a:xfrm>
        </p:spPr>
        <p:txBody>
          <a:bodyPr/>
          <a:lstStyle/>
          <a:p>
            <a:r>
              <a:rPr lang="ru-RU"/>
              <a:t>Образец заголовка</a:t>
            </a:r>
            <a:endParaRPr lang="x-none"/>
          </a:p>
        </p:txBody>
      </p:sp>
      <p:sp>
        <p:nvSpPr>
          <p:cNvPr id="3" name="Текст 2">
            <a:extLst>
              <a:ext uri="{FF2B5EF4-FFF2-40B4-BE49-F238E27FC236}">
                <a16:creationId xmlns:a16="http://schemas.microsoft.com/office/drawing/2014/main" xmlns="" id="{6C0D12CF-6C2C-4240-9BD3-C8787821DB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997A65F9-23AF-4E1C-9ED3-28AE3F66F0E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Текст 4">
            <a:extLst>
              <a:ext uri="{FF2B5EF4-FFF2-40B4-BE49-F238E27FC236}">
                <a16:creationId xmlns:a16="http://schemas.microsoft.com/office/drawing/2014/main" xmlns="" id="{F12A5D67-C142-4AD2-9A84-5AF97D2693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923DBDE4-8377-4EE7-B840-01B95E8E348B}"/>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7" name="Дата 6">
            <a:extLst>
              <a:ext uri="{FF2B5EF4-FFF2-40B4-BE49-F238E27FC236}">
                <a16:creationId xmlns:a16="http://schemas.microsoft.com/office/drawing/2014/main" xmlns="" id="{EF96A42E-F827-483E-90B6-4DE740821809}"/>
              </a:ext>
            </a:extLst>
          </p:cNvPr>
          <p:cNvSpPr>
            <a:spLocks noGrp="1"/>
          </p:cNvSpPr>
          <p:nvPr>
            <p:ph type="dt" sz="half" idx="10"/>
          </p:nvPr>
        </p:nvSpPr>
        <p:spPr/>
        <p:txBody>
          <a:bodyPr/>
          <a:lstStyle/>
          <a:p>
            <a:fld id="{F553781B-4A78-4975-BC09-4D71B78225FE}" type="datetimeFigureOut">
              <a:rPr lang="x-none" smtClean="0"/>
              <a:t>26.08.2024</a:t>
            </a:fld>
            <a:endParaRPr lang="x-none"/>
          </a:p>
        </p:txBody>
      </p:sp>
      <p:sp>
        <p:nvSpPr>
          <p:cNvPr id="8" name="Нижний колонтитул 7">
            <a:extLst>
              <a:ext uri="{FF2B5EF4-FFF2-40B4-BE49-F238E27FC236}">
                <a16:creationId xmlns:a16="http://schemas.microsoft.com/office/drawing/2014/main" xmlns="" id="{0E0F88BB-2AD2-4ACF-BDDC-2A277A31F6E9}"/>
              </a:ext>
            </a:extLst>
          </p:cNvPr>
          <p:cNvSpPr>
            <a:spLocks noGrp="1"/>
          </p:cNvSpPr>
          <p:nvPr>
            <p:ph type="ftr" sz="quarter" idx="11"/>
          </p:nvPr>
        </p:nvSpPr>
        <p:spPr/>
        <p:txBody>
          <a:bodyPr/>
          <a:lstStyle/>
          <a:p>
            <a:endParaRPr lang="x-none"/>
          </a:p>
        </p:txBody>
      </p:sp>
      <p:sp>
        <p:nvSpPr>
          <p:cNvPr id="9" name="Номер слайда 8">
            <a:extLst>
              <a:ext uri="{FF2B5EF4-FFF2-40B4-BE49-F238E27FC236}">
                <a16:creationId xmlns:a16="http://schemas.microsoft.com/office/drawing/2014/main" xmlns="" id="{5F729EA2-6630-4261-9A5C-65C495DF2B4D}"/>
              </a:ext>
            </a:extLst>
          </p:cNvPr>
          <p:cNvSpPr>
            <a:spLocks noGrp="1"/>
          </p:cNvSpPr>
          <p:nvPr>
            <p:ph type="sldNum" sz="quarter" idx="12"/>
          </p:nvPr>
        </p:nvSpPr>
        <p:spPr/>
        <p:txBody>
          <a:bodyPr/>
          <a:lstStyle/>
          <a:p>
            <a:fld id="{617B0357-2A2A-4506-A73B-A1FABC9E02DE}" type="slidenum">
              <a:rPr lang="x-none" smtClean="0"/>
              <a:t>‹#›</a:t>
            </a:fld>
            <a:endParaRPr lang="x-none"/>
          </a:p>
        </p:txBody>
      </p:sp>
    </p:spTree>
    <p:extLst>
      <p:ext uri="{BB962C8B-B14F-4D97-AF65-F5344CB8AC3E}">
        <p14:creationId xmlns:p14="http://schemas.microsoft.com/office/powerpoint/2010/main" val="3454438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D42ACA8-70DE-405E-9121-76165EA4C530}"/>
              </a:ext>
            </a:extLst>
          </p:cNvPr>
          <p:cNvSpPr>
            <a:spLocks noGrp="1"/>
          </p:cNvSpPr>
          <p:nvPr>
            <p:ph type="title"/>
          </p:nvPr>
        </p:nvSpPr>
        <p:spPr/>
        <p:txBody>
          <a:bodyPr/>
          <a:lstStyle/>
          <a:p>
            <a:r>
              <a:rPr lang="ru-RU"/>
              <a:t>Образец заголовка</a:t>
            </a:r>
            <a:endParaRPr lang="x-none"/>
          </a:p>
        </p:txBody>
      </p:sp>
      <p:sp>
        <p:nvSpPr>
          <p:cNvPr id="3" name="Дата 2">
            <a:extLst>
              <a:ext uri="{FF2B5EF4-FFF2-40B4-BE49-F238E27FC236}">
                <a16:creationId xmlns:a16="http://schemas.microsoft.com/office/drawing/2014/main" xmlns="" id="{104EC39F-DFFB-41CA-B31A-5A75DCF7BBC4}"/>
              </a:ext>
            </a:extLst>
          </p:cNvPr>
          <p:cNvSpPr>
            <a:spLocks noGrp="1"/>
          </p:cNvSpPr>
          <p:nvPr>
            <p:ph type="dt" sz="half" idx="10"/>
          </p:nvPr>
        </p:nvSpPr>
        <p:spPr/>
        <p:txBody>
          <a:bodyPr/>
          <a:lstStyle/>
          <a:p>
            <a:fld id="{F553781B-4A78-4975-BC09-4D71B78225FE}" type="datetimeFigureOut">
              <a:rPr lang="x-none" smtClean="0"/>
              <a:t>26.08.2024</a:t>
            </a:fld>
            <a:endParaRPr lang="x-none"/>
          </a:p>
        </p:txBody>
      </p:sp>
      <p:sp>
        <p:nvSpPr>
          <p:cNvPr id="4" name="Нижний колонтитул 3">
            <a:extLst>
              <a:ext uri="{FF2B5EF4-FFF2-40B4-BE49-F238E27FC236}">
                <a16:creationId xmlns:a16="http://schemas.microsoft.com/office/drawing/2014/main" xmlns="" id="{FC21B2EF-525A-4DB2-A2C6-8A3EF0502899}"/>
              </a:ext>
            </a:extLst>
          </p:cNvPr>
          <p:cNvSpPr>
            <a:spLocks noGrp="1"/>
          </p:cNvSpPr>
          <p:nvPr>
            <p:ph type="ftr" sz="quarter" idx="11"/>
          </p:nvPr>
        </p:nvSpPr>
        <p:spPr/>
        <p:txBody>
          <a:bodyPr/>
          <a:lstStyle/>
          <a:p>
            <a:endParaRPr lang="x-none"/>
          </a:p>
        </p:txBody>
      </p:sp>
      <p:sp>
        <p:nvSpPr>
          <p:cNvPr id="5" name="Номер слайда 4">
            <a:extLst>
              <a:ext uri="{FF2B5EF4-FFF2-40B4-BE49-F238E27FC236}">
                <a16:creationId xmlns:a16="http://schemas.microsoft.com/office/drawing/2014/main" xmlns="" id="{3AB6A6F3-ACF4-4598-82CD-FB98036063CA}"/>
              </a:ext>
            </a:extLst>
          </p:cNvPr>
          <p:cNvSpPr>
            <a:spLocks noGrp="1"/>
          </p:cNvSpPr>
          <p:nvPr>
            <p:ph type="sldNum" sz="quarter" idx="12"/>
          </p:nvPr>
        </p:nvSpPr>
        <p:spPr/>
        <p:txBody>
          <a:bodyPr/>
          <a:lstStyle/>
          <a:p>
            <a:fld id="{617B0357-2A2A-4506-A73B-A1FABC9E02DE}" type="slidenum">
              <a:rPr lang="x-none" smtClean="0"/>
              <a:t>‹#›</a:t>
            </a:fld>
            <a:endParaRPr lang="x-none"/>
          </a:p>
        </p:txBody>
      </p:sp>
    </p:spTree>
    <p:extLst>
      <p:ext uri="{BB962C8B-B14F-4D97-AF65-F5344CB8AC3E}">
        <p14:creationId xmlns:p14="http://schemas.microsoft.com/office/powerpoint/2010/main" val="1241389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C12FDA40-F20F-4B48-A9CD-7F94DF7E3B65}"/>
              </a:ext>
            </a:extLst>
          </p:cNvPr>
          <p:cNvSpPr>
            <a:spLocks noGrp="1"/>
          </p:cNvSpPr>
          <p:nvPr>
            <p:ph type="dt" sz="half" idx="10"/>
          </p:nvPr>
        </p:nvSpPr>
        <p:spPr/>
        <p:txBody>
          <a:bodyPr/>
          <a:lstStyle/>
          <a:p>
            <a:fld id="{F553781B-4A78-4975-BC09-4D71B78225FE}" type="datetimeFigureOut">
              <a:rPr lang="x-none" smtClean="0"/>
              <a:t>26.08.2024</a:t>
            </a:fld>
            <a:endParaRPr lang="x-none"/>
          </a:p>
        </p:txBody>
      </p:sp>
      <p:sp>
        <p:nvSpPr>
          <p:cNvPr id="3" name="Нижний колонтитул 2">
            <a:extLst>
              <a:ext uri="{FF2B5EF4-FFF2-40B4-BE49-F238E27FC236}">
                <a16:creationId xmlns:a16="http://schemas.microsoft.com/office/drawing/2014/main" xmlns="" id="{89BC2ED1-D74F-4B44-A842-2068AEA34AA9}"/>
              </a:ext>
            </a:extLst>
          </p:cNvPr>
          <p:cNvSpPr>
            <a:spLocks noGrp="1"/>
          </p:cNvSpPr>
          <p:nvPr>
            <p:ph type="ftr" sz="quarter" idx="11"/>
          </p:nvPr>
        </p:nvSpPr>
        <p:spPr/>
        <p:txBody>
          <a:bodyPr/>
          <a:lstStyle/>
          <a:p>
            <a:endParaRPr lang="x-none"/>
          </a:p>
        </p:txBody>
      </p:sp>
      <p:sp>
        <p:nvSpPr>
          <p:cNvPr id="4" name="Номер слайда 3">
            <a:extLst>
              <a:ext uri="{FF2B5EF4-FFF2-40B4-BE49-F238E27FC236}">
                <a16:creationId xmlns:a16="http://schemas.microsoft.com/office/drawing/2014/main" xmlns="" id="{AF932609-DD06-4387-AB9A-B7791C90892E}"/>
              </a:ext>
            </a:extLst>
          </p:cNvPr>
          <p:cNvSpPr>
            <a:spLocks noGrp="1"/>
          </p:cNvSpPr>
          <p:nvPr>
            <p:ph type="sldNum" sz="quarter" idx="12"/>
          </p:nvPr>
        </p:nvSpPr>
        <p:spPr/>
        <p:txBody>
          <a:bodyPr/>
          <a:lstStyle/>
          <a:p>
            <a:fld id="{617B0357-2A2A-4506-A73B-A1FABC9E02DE}" type="slidenum">
              <a:rPr lang="x-none" smtClean="0"/>
              <a:t>‹#›</a:t>
            </a:fld>
            <a:endParaRPr lang="x-none"/>
          </a:p>
        </p:txBody>
      </p:sp>
    </p:spTree>
    <p:extLst>
      <p:ext uri="{BB962C8B-B14F-4D97-AF65-F5344CB8AC3E}">
        <p14:creationId xmlns:p14="http://schemas.microsoft.com/office/powerpoint/2010/main" val="3518274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3EEEF12-86CF-4A27-9079-0BBD61BCE68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x-none"/>
          </a:p>
        </p:txBody>
      </p:sp>
      <p:sp>
        <p:nvSpPr>
          <p:cNvPr id="3" name="Объект 2">
            <a:extLst>
              <a:ext uri="{FF2B5EF4-FFF2-40B4-BE49-F238E27FC236}">
                <a16:creationId xmlns:a16="http://schemas.microsoft.com/office/drawing/2014/main" xmlns="" id="{20B4B339-2111-48A3-8899-C5C6F5BA7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Текст 3">
            <a:extLst>
              <a:ext uri="{FF2B5EF4-FFF2-40B4-BE49-F238E27FC236}">
                <a16:creationId xmlns:a16="http://schemas.microsoft.com/office/drawing/2014/main" xmlns="" id="{332EFAF5-4774-4B19-9A8C-9CC153890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C4997F2F-BBE1-4675-B31E-7EBD04D40196}"/>
              </a:ext>
            </a:extLst>
          </p:cNvPr>
          <p:cNvSpPr>
            <a:spLocks noGrp="1"/>
          </p:cNvSpPr>
          <p:nvPr>
            <p:ph type="dt" sz="half" idx="10"/>
          </p:nvPr>
        </p:nvSpPr>
        <p:spPr/>
        <p:txBody>
          <a:bodyPr/>
          <a:lstStyle/>
          <a:p>
            <a:fld id="{F553781B-4A78-4975-BC09-4D71B78225FE}" type="datetimeFigureOut">
              <a:rPr lang="x-none" smtClean="0"/>
              <a:t>26.08.2024</a:t>
            </a:fld>
            <a:endParaRPr lang="x-none"/>
          </a:p>
        </p:txBody>
      </p:sp>
      <p:sp>
        <p:nvSpPr>
          <p:cNvPr id="6" name="Нижний колонтитул 5">
            <a:extLst>
              <a:ext uri="{FF2B5EF4-FFF2-40B4-BE49-F238E27FC236}">
                <a16:creationId xmlns:a16="http://schemas.microsoft.com/office/drawing/2014/main" xmlns="" id="{8D07FB2B-CC03-42CD-8A51-47919F3DBF19}"/>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a16="http://schemas.microsoft.com/office/drawing/2014/main" xmlns="" id="{828C1337-6593-4609-A6DC-FC582ABDB309}"/>
              </a:ext>
            </a:extLst>
          </p:cNvPr>
          <p:cNvSpPr>
            <a:spLocks noGrp="1"/>
          </p:cNvSpPr>
          <p:nvPr>
            <p:ph type="sldNum" sz="quarter" idx="12"/>
          </p:nvPr>
        </p:nvSpPr>
        <p:spPr/>
        <p:txBody>
          <a:bodyPr/>
          <a:lstStyle/>
          <a:p>
            <a:fld id="{617B0357-2A2A-4506-A73B-A1FABC9E02DE}" type="slidenum">
              <a:rPr lang="x-none" smtClean="0"/>
              <a:t>‹#›</a:t>
            </a:fld>
            <a:endParaRPr lang="x-none"/>
          </a:p>
        </p:txBody>
      </p:sp>
    </p:spTree>
    <p:extLst>
      <p:ext uri="{BB962C8B-B14F-4D97-AF65-F5344CB8AC3E}">
        <p14:creationId xmlns:p14="http://schemas.microsoft.com/office/powerpoint/2010/main" val="3649246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BD15B6D-0428-4E8D-B8A8-CD92821AD00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x-none"/>
          </a:p>
        </p:txBody>
      </p:sp>
      <p:sp>
        <p:nvSpPr>
          <p:cNvPr id="3" name="Рисунок 2">
            <a:extLst>
              <a:ext uri="{FF2B5EF4-FFF2-40B4-BE49-F238E27FC236}">
                <a16:creationId xmlns:a16="http://schemas.microsoft.com/office/drawing/2014/main" xmlns="" id="{06745572-8A72-4DEC-8B33-EB534E8D50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Текст 3">
            <a:extLst>
              <a:ext uri="{FF2B5EF4-FFF2-40B4-BE49-F238E27FC236}">
                <a16:creationId xmlns:a16="http://schemas.microsoft.com/office/drawing/2014/main" xmlns="" id="{CB2F0EC1-F192-42AD-8F2E-255F263A9A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650FC694-C894-4F3D-ADC1-A62C365A4231}"/>
              </a:ext>
            </a:extLst>
          </p:cNvPr>
          <p:cNvSpPr>
            <a:spLocks noGrp="1"/>
          </p:cNvSpPr>
          <p:nvPr>
            <p:ph type="dt" sz="half" idx="10"/>
          </p:nvPr>
        </p:nvSpPr>
        <p:spPr/>
        <p:txBody>
          <a:bodyPr/>
          <a:lstStyle/>
          <a:p>
            <a:fld id="{F553781B-4A78-4975-BC09-4D71B78225FE}" type="datetimeFigureOut">
              <a:rPr lang="x-none" smtClean="0"/>
              <a:t>26.08.2024</a:t>
            </a:fld>
            <a:endParaRPr lang="x-none"/>
          </a:p>
        </p:txBody>
      </p:sp>
      <p:sp>
        <p:nvSpPr>
          <p:cNvPr id="6" name="Нижний колонтитул 5">
            <a:extLst>
              <a:ext uri="{FF2B5EF4-FFF2-40B4-BE49-F238E27FC236}">
                <a16:creationId xmlns:a16="http://schemas.microsoft.com/office/drawing/2014/main" xmlns="" id="{680698B4-821D-425F-993C-03DCCF438019}"/>
              </a:ext>
            </a:extLst>
          </p:cNvPr>
          <p:cNvSpPr>
            <a:spLocks noGrp="1"/>
          </p:cNvSpPr>
          <p:nvPr>
            <p:ph type="ftr" sz="quarter" idx="11"/>
          </p:nvPr>
        </p:nvSpPr>
        <p:spPr/>
        <p:txBody>
          <a:bodyPr/>
          <a:lstStyle/>
          <a:p>
            <a:endParaRPr lang="x-none"/>
          </a:p>
        </p:txBody>
      </p:sp>
      <p:sp>
        <p:nvSpPr>
          <p:cNvPr id="7" name="Номер слайда 6">
            <a:extLst>
              <a:ext uri="{FF2B5EF4-FFF2-40B4-BE49-F238E27FC236}">
                <a16:creationId xmlns:a16="http://schemas.microsoft.com/office/drawing/2014/main" xmlns="" id="{1767ED75-FE03-4DC3-8B8C-7F901328A1CD}"/>
              </a:ext>
            </a:extLst>
          </p:cNvPr>
          <p:cNvSpPr>
            <a:spLocks noGrp="1"/>
          </p:cNvSpPr>
          <p:nvPr>
            <p:ph type="sldNum" sz="quarter" idx="12"/>
          </p:nvPr>
        </p:nvSpPr>
        <p:spPr/>
        <p:txBody>
          <a:bodyPr/>
          <a:lstStyle/>
          <a:p>
            <a:fld id="{617B0357-2A2A-4506-A73B-A1FABC9E02DE}" type="slidenum">
              <a:rPr lang="x-none" smtClean="0"/>
              <a:t>‹#›</a:t>
            </a:fld>
            <a:endParaRPr lang="x-none"/>
          </a:p>
        </p:txBody>
      </p:sp>
    </p:spTree>
    <p:extLst>
      <p:ext uri="{BB962C8B-B14F-4D97-AF65-F5344CB8AC3E}">
        <p14:creationId xmlns:p14="http://schemas.microsoft.com/office/powerpoint/2010/main" val="121952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B6D0645-0B42-44B8-BA60-62CC2ACD30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x-none"/>
          </a:p>
        </p:txBody>
      </p:sp>
      <p:sp>
        <p:nvSpPr>
          <p:cNvPr id="3" name="Текст 2">
            <a:extLst>
              <a:ext uri="{FF2B5EF4-FFF2-40B4-BE49-F238E27FC236}">
                <a16:creationId xmlns:a16="http://schemas.microsoft.com/office/drawing/2014/main" xmlns="" id="{BDC55ACB-1FDD-4AB8-A7DD-218B3EFBB4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0BA1BB73-DB9D-477E-9644-6B1191A94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53781B-4A78-4975-BC09-4D71B78225FE}" type="datetimeFigureOut">
              <a:rPr lang="x-none" smtClean="0"/>
              <a:t>26.08.2024</a:t>
            </a:fld>
            <a:endParaRPr lang="x-none"/>
          </a:p>
        </p:txBody>
      </p:sp>
      <p:sp>
        <p:nvSpPr>
          <p:cNvPr id="5" name="Нижний колонтитул 4">
            <a:extLst>
              <a:ext uri="{FF2B5EF4-FFF2-40B4-BE49-F238E27FC236}">
                <a16:creationId xmlns:a16="http://schemas.microsoft.com/office/drawing/2014/main" xmlns="" id="{E042026D-785B-4679-B89C-5CEB909EA8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Номер слайда 5">
            <a:extLst>
              <a:ext uri="{FF2B5EF4-FFF2-40B4-BE49-F238E27FC236}">
                <a16:creationId xmlns:a16="http://schemas.microsoft.com/office/drawing/2014/main" xmlns="" id="{9341AB2B-D4C0-4093-AC8B-ACF212EA17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B0357-2A2A-4506-A73B-A1FABC9E02DE}" type="slidenum">
              <a:rPr lang="x-none" smtClean="0"/>
              <a:t>‹#›</a:t>
            </a:fld>
            <a:endParaRPr lang="x-none"/>
          </a:p>
        </p:txBody>
      </p:sp>
    </p:spTree>
    <p:extLst>
      <p:ext uri="{BB962C8B-B14F-4D97-AF65-F5344CB8AC3E}">
        <p14:creationId xmlns:p14="http://schemas.microsoft.com/office/powerpoint/2010/main" val="3006292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8ED8E4DA-6DAE-45A2-99AB-57F81DC7E198}"/>
              </a:ext>
            </a:extLst>
          </p:cNvPr>
          <p:cNvPicPr>
            <a:picLocks noChangeAspect="1"/>
          </p:cNvPicPr>
          <p:nvPr/>
        </p:nvPicPr>
        <p:blipFill rotWithShape="1">
          <a:blip r:embed="rId2">
            <a:extLst>
              <a:ext uri="{28A0092B-C50C-407E-A947-70E740481C1C}">
                <a14:useLocalDpi xmlns:a14="http://schemas.microsoft.com/office/drawing/2010/main" val="0"/>
              </a:ext>
            </a:extLst>
          </a:blip>
          <a:srcRect l="24897" t="16739" r="10398" b="16738"/>
          <a:stretch/>
        </p:blipFill>
        <p:spPr>
          <a:xfrm>
            <a:off x="1712397" y="1"/>
            <a:ext cx="10479603" cy="6857999"/>
          </a:xfrm>
          <a:prstGeom prst="rect">
            <a:avLst/>
          </a:prstGeom>
        </p:spPr>
      </p:pic>
      <p:pic>
        <p:nvPicPr>
          <p:cNvPr id="7" name="Рисунок 6">
            <a:extLst>
              <a:ext uri="{FF2B5EF4-FFF2-40B4-BE49-F238E27FC236}">
                <a16:creationId xmlns:a16="http://schemas.microsoft.com/office/drawing/2014/main" xmlns="" id="{419F817A-46A0-4B21-90B1-11235B156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6348549" cy="6858153"/>
          </a:xfrm>
          <a:prstGeom prst="rect">
            <a:avLst/>
          </a:prstGeom>
        </p:spPr>
      </p:pic>
      <p:sp>
        <p:nvSpPr>
          <p:cNvPr id="8" name="Прямоугольник 7">
            <a:extLst>
              <a:ext uri="{FF2B5EF4-FFF2-40B4-BE49-F238E27FC236}">
                <a16:creationId xmlns:a16="http://schemas.microsoft.com/office/drawing/2014/main" xmlns="" id="{2039ADC0-5510-4642-BF4E-E8D72D9E62DB}"/>
              </a:ext>
            </a:extLst>
          </p:cNvPr>
          <p:cNvSpPr/>
          <p:nvPr/>
        </p:nvSpPr>
        <p:spPr>
          <a:xfrm>
            <a:off x="-25625" y="0"/>
            <a:ext cx="12217625" cy="685800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x-none"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Рисунок 9">
            <a:extLst>
              <a:ext uri="{FF2B5EF4-FFF2-40B4-BE49-F238E27FC236}">
                <a16:creationId xmlns:a16="http://schemas.microsoft.com/office/drawing/2014/main" xmlns="" id="{2FE3FFF5-DB3D-4AB1-8F7C-B7B95237CF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7042" y="512010"/>
            <a:ext cx="1826349" cy="196462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xmlns="" id="{0559546B-D670-4ED8-B7B6-0986EFE0A683}"/>
              </a:ext>
            </a:extLst>
          </p:cNvPr>
          <p:cNvSpPr txBox="1"/>
          <p:nvPr/>
        </p:nvSpPr>
        <p:spPr>
          <a:xfrm>
            <a:off x="501444" y="3429000"/>
            <a:ext cx="11189110" cy="4031873"/>
          </a:xfrm>
          <a:prstGeom prst="rect">
            <a:avLst/>
          </a:prstGeom>
          <a:noFill/>
        </p:spPr>
        <p:txBody>
          <a:bodyPr wrap="square" rtlCol="0">
            <a:spAutoFit/>
            <a:scene3d>
              <a:camera prst="orthographicFront"/>
              <a:lightRig rig="freezing" dir="t"/>
            </a:scene3d>
            <a:sp3d prstMaterial="dkEdge">
              <a:bevelT w="38100" h="38100"/>
            </a:sp3d>
          </a:bodyPr>
          <a:lstStyle/>
          <a:p>
            <a:pPr algn="ctr"/>
            <a:r>
              <a:rPr lang="ru-RU" sz="5400" b="1" dirty="0">
                <a:gradFill flip="none" rotWithShape="1">
                  <a:gsLst>
                    <a:gs pos="0">
                      <a:schemeClr val="accent4">
                        <a:lumMod val="50000"/>
                      </a:schemeClr>
                    </a:gs>
                    <a:gs pos="74000">
                      <a:schemeClr val="accent4">
                        <a:lumMod val="60000"/>
                        <a:lumOff val="40000"/>
                      </a:schemeClr>
                    </a:gs>
                    <a:gs pos="100000">
                      <a:schemeClr val="accent4">
                        <a:lumMod val="75000"/>
                      </a:schemeClr>
                    </a:gs>
                  </a:gsLst>
                  <a:lin ang="16200000" scaled="1"/>
                  <a:tileRect/>
                </a:gradFill>
                <a:latin typeface="Cambria" panose="02040503050406030204" pitchFamily="18" charset="0"/>
                <a:ea typeface="Cambria" panose="02040503050406030204" pitchFamily="18" charset="0"/>
              </a:rPr>
              <a:t>Судоустройство</a:t>
            </a:r>
          </a:p>
          <a:p>
            <a:pPr algn="ctr"/>
            <a:r>
              <a:rPr lang="ru-RU" sz="5400" b="1" dirty="0">
                <a:gradFill flip="none" rotWithShape="1">
                  <a:gsLst>
                    <a:gs pos="0">
                      <a:schemeClr val="accent4">
                        <a:lumMod val="50000"/>
                      </a:schemeClr>
                    </a:gs>
                    <a:gs pos="74000">
                      <a:schemeClr val="accent4">
                        <a:lumMod val="60000"/>
                        <a:lumOff val="40000"/>
                      </a:schemeClr>
                    </a:gs>
                    <a:gs pos="100000">
                      <a:schemeClr val="accent4">
                        <a:lumMod val="75000"/>
                      </a:schemeClr>
                    </a:gs>
                  </a:gsLst>
                  <a:lin ang="16200000" scaled="1"/>
                  <a:tileRect/>
                </a:gradFill>
                <a:latin typeface="Cambria" panose="02040503050406030204" pitchFamily="18" charset="0"/>
                <a:ea typeface="Cambria" panose="02040503050406030204" pitchFamily="18" charset="0"/>
              </a:rPr>
              <a:t>Тема 4. Статус судьи и народного заседателя. </a:t>
            </a:r>
          </a:p>
          <a:p>
            <a:pPr algn="r"/>
            <a:r>
              <a:rPr lang="ru-RU" sz="4000" b="1" i="1" dirty="0">
                <a:gradFill flip="none" rotWithShape="1">
                  <a:gsLst>
                    <a:gs pos="0">
                      <a:schemeClr val="accent4">
                        <a:lumMod val="50000"/>
                      </a:schemeClr>
                    </a:gs>
                    <a:gs pos="74000">
                      <a:schemeClr val="accent4">
                        <a:lumMod val="60000"/>
                        <a:lumOff val="40000"/>
                      </a:schemeClr>
                    </a:gs>
                    <a:gs pos="100000">
                      <a:schemeClr val="accent4">
                        <a:lumMod val="75000"/>
                      </a:schemeClr>
                    </a:gs>
                  </a:gsLst>
                  <a:lin ang="16200000" scaled="1"/>
                  <a:tileRect/>
                </a:gradFill>
                <a:latin typeface="Cambria" panose="02040503050406030204" pitchFamily="18" charset="0"/>
                <a:ea typeface="Cambria" panose="02040503050406030204" pitchFamily="18" charset="0"/>
              </a:rPr>
              <a:t>Подготовил </a:t>
            </a:r>
            <a:r>
              <a:rPr lang="ru-RU" sz="4000" b="1" i="1" dirty="0" err="1">
                <a:gradFill flip="none" rotWithShape="1">
                  <a:gsLst>
                    <a:gs pos="0">
                      <a:schemeClr val="accent4">
                        <a:lumMod val="50000"/>
                      </a:schemeClr>
                    </a:gs>
                    <a:gs pos="74000">
                      <a:schemeClr val="accent4">
                        <a:lumMod val="60000"/>
                        <a:lumOff val="40000"/>
                      </a:schemeClr>
                    </a:gs>
                    <a:gs pos="100000">
                      <a:schemeClr val="accent4">
                        <a:lumMod val="75000"/>
                      </a:schemeClr>
                    </a:gs>
                  </a:gsLst>
                  <a:lin ang="16200000" scaled="1"/>
                  <a:tileRect/>
                </a:gradFill>
                <a:latin typeface="Cambria" panose="02040503050406030204" pitchFamily="18" charset="0"/>
                <a:ea typeface="Cambria" panose="02040503050406030204" pitchFamily="18" charset="0"/>
              </a:rPr>
              <a:t>П.В.Мытник</a:t>
            </a:r>
            <a:endParaRPr lang="ru-RU" sz="4000" b="1" i="1" dirty="0">
              <a:gradFill flip="none" rotWithShape="1">
                <a:gsLst>
                  <a:gs pos="0">
                    <a:schemeClr val="accent4">
                      <a:lumMod val="50000"/>
                    </a:schemeClr>
                  </a:gs>
                  <a:gs pos="74000">
                    <a:schemeClr val="accent4">
                      <a:lumMod val="60000"/>
                      <a:lumOff val="40000"/>
                    </a:schemeClr>
                  </a:gs>
                  <a:gs pos="100000">
                    <a:schemeClr val="accent4">
                      <a:lumMod val="75000"/>
                    </a:schemeClr>
                  </a:gs>
                </a:gsLst>
                <a:lin ang="16200000" scaled="1"/>
                <a:tileRect/>
              </a:gradFill>
              <a:latin typeface="Cambria" panose="02040503050406030204" pitchFamily="18" charset="0"/>
              <a:ea typeface="Cambria" panose="02040503050406030204" pitchFamily="18" charset="0"/>
            </a:endParaRPr>
          </a:p>
          <a:p>
            <a:pPr algn="ctr"/>
            <a:endParaRPr lang="x-none" sz="5400" b="1" dirty="0">
              <a:gradFill flip="none" rotWithShape="1">
                <a:gsLst>
                  <a:gs pos="0">
                    <a:schemeClr val="accent4">
                      <a:lumMod val="50000"/>
                    </a:schemeClr>
                  </a:gs>
                  <a:gs pos="74000">
                    <a:schemeClr val="accent4">
                      <a:lumMod val="60000"/>
                      <a:lumOff val="40000"/>
                    </a:schemeClr>
                  </a:gs>
                  <a:gs pos="100000">
                    <a:schemeClr val="accent4">
                      <a:lumMod val="75000"/>
                    </a:schemeClr>
                  </a:gs>
                </a:gsLst>
                <a:lin ang="16200000" scaled="1"/>
                <a:tileRect/>
              </a:gra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5B988FCF-D184-4999-B514-AA486588743B}"/>
              </a:ext>
            </a:extLst>
          </p:cNvPr>
          <p:cNvSpPr txBox="1"/>
          <p:nvPr/>
        </p:nvSpPr>
        <p:spPr>
          <a:xfrm>
            <a:off x="3370216" y="7097881"/>
            <a:ext cx="6109062" cy="338554"/>
          </a:xfrm>
          <a:prstGeom prst="rect">
            <a:avLst/>
          </a:prstGeom>
          <a:noFill/>
        </p:spPr>
        <p:txBody>
          <a:bodyPr wrap="square">
            <a:spAutoFit/>
          </a:bodyPr>
          <a:lstStyle/>
          <a:p>
            <a:pPr lvl="0" algn="ctr">
              <a:defRPr/>
            </a:pPr>
            <a:r>
              <a:rPr kumimoji="0" lang="ru-RU" sz="16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2023</a:t>
            </a:r>
            <a:endParaRPr kumimoji="0" lang="x-none" sz="16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pic>
        <p:nvPicPr>
          <p:cNvPr id="12" name="Рисунок 11">
            <a:extLst>
              <a:ext uri="{FF2B5EF4-FFF2-40B4-BE49-F238E27FC236}">
                <a16:creationId xmlns:a16="http://schemas.microsoft.com/office/drawing/2014/main" xmlns="" id="{37310ADD-D201-4E3F-A691-CD61B4AECC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6450" y="103203"/>
            <a:ext cx="1859098" cy="2782236"/>
          </a:xfrm>
          <a:prstGeom prst="rect">
            <a:avLst/>
          </a:prstGeom>
        </p:spPr>
      </p:pic>
    </p:spTree>
    <p:extLst>
      <p:ext uri="{BB962C8B-B14F-4D97-AF65-F5344CB8AC3E}">
        <p14:creationId xmlns:p14="http://schemas.microsoft.com/office/powerpoint/2010/main" val="3801993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00ACB6-8F45-4D76-8BE8-143305484638}"/>
              </a:ext>
            </a:extLst>
          </p:cNvPr>
          <p:cNvSpPr>
            <a:spLocks noGrp="1"/>
          </p:cNvSpPr>
          <p:nvPr>
            <p:ph type="title"/>
          </p:nvPr>
        </p:nvSpPr>
        <p:spPr>
          <a:xfrm>
            <a:off x="838200" y="188605"/>
            <a:ext cx="10515600" cy="1325563"/>
          </a:xfrm>
        </p:spPr>
        <p:txBody>
          <a:bodyPr>
            <a:normAutofit/>
          </a:bodyPr>
          <a:lstStyle/>
          <a:p>
            <a:pPr algn="ctr"/>
            <a:r>
              <a:rPr lang="ru-RU" sz="7200" dirty="0">
                <a:solidFill>
                  <a:schemeClr val="tx1">
                    <a:lumMod val="65000"/>
                    <a:lumOff val="35000"/>
                  </a:schemeClr>
                </a:solidFill>
              </a:rPr>
              <a:t>Кандидат на должность:</a:t>
            </a:r>
            <a:endParaRPr lang="x-none" sz="7200" dirty="0">
              <a:solidFill>
                <a:schemeClr val="tx1">
                  <a:lumMod val="65000"/>
                  <a:lumOff val="35000"/>
                </a:schemeClr>
              </a:solidFill>
            </a:endParaRPr>
          </a:p>
        </p:txBody>
      </p:sp>
      <p:sp>
        <p:nvSpPr>
          <p:cNvPr id="3" name="Объект 2">
            <a:extLst>
              <a:ext uri="{FF2B5EF4-FFF2-40B4-BE49-F238E27FC236}">
                <a16:creationId xmlns:a16="http://schemas.microsoft.com/office/drawing/2014/main" xmlns="" id="{47ED0CE1-8B2E-450E-8400-419B01E1E1D1}"/>
              </a:ext>
            </a:extLst>
          </p:cNvPr>
          <p:cNvSpPr>
            <a:spLocks noGrp="1"/>
          </p:cNvSpPr>
          <p:nvPr>
            <p:ph idx="1"/>
          </p:nvPr>
        </p:nvSpPr>
        <p:spPr>
          <a:xfrm>
            <a:off x="285135" y="1828800"/>
            <a:ext cx="11015911" cy="4770312"/>
          </a:xfrm>
        </p:spPr>
        <p:txBody>
          <a:bodyPr>
            <a:normAutofit/>
          </a:bodyPr>
          <a:lstStyle/>
          <a:p>
            <a:r>
              <a:rPr lang="ru-RU" sz="3200" dirty="0">
                <a:latin typeface="Times New Roman" panose="02020603050405020304" pitchFamily="18" charset="0"/>
                <a:cs typeface="Times New Roman" panose="02020603050405020304" pitchFamily="18" charset="0"/>
              </a:rPr>
              <a:t>судьи АЭС, областного (МГС)  - стаж не менее 3 лет;</a:t>
            </a:r>
          </a:p>
          <a:p>
            <a:r>
              <a:rPr lang="ru-RU" sz="3200" dirty="0">
                <a:latin typeface="Times New Roman" panose="02020603050405020304" pitchFamily="18" charset="0"/>
                <a:cs typeface="Times New Roman" panose="02020603050405020304" pitchFamily="18" charset="0"/>
              </a:rPr>
              <a:t>судьи ВС РБ - не менее 5 лет.</a:t>
            </a:r>
          </a:p>
          <a:p>
            <a:r>
              <a:rPr lang="ru-RU" sz="3200" dirty="0">
                <a:latin typeface="Times New Roman" panose="02020603050405020304" pitchFamily="18" charset="0"/>
                <a:cs typeface="Times New Roman" panose="02020603050405020304" pitchFamily="18" charset="0"/>
              </a:rPr>
              <a:t>Судьёй </a:t>
            </a:r>
            <a:r>
              <a:rPr lang="ru-RU" sz="3200" dirty="0" err="1">
                <a:latin typeface="Times New Roman" panose="02020603050405020304" pitchFamily="18" charset="0"/>
                <a:cs typeface="Times New Roman" panose="02020603050405020304" pitchFamily="18" charset="0"/>
              </a:rPr>
              <a:t>СКпДИС</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м.б</a:t>
            </a:r>
            <a:r>
              <a:rPr lang="ru-RU" sz="3200" dirty="0">
                <a:latin typeface="Times New Roman" panose="02020603050405020304" pitchFamily="18" charset="0"/>
                <a:cs typeface="Times New Roman" panose="02020603050405020304" pitchFamily="18" charset="0"/>
              </a:rPr>
              <a:t>. лицо, имеющее ВЮО и стаж </a:t>
            </a:r>
            <a:r>
              <a:rPr lang="ru-RU" sz="3200" dirty="0" smtClean="0">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5 лет либо стаж работы в области </a:t>
            </a:r>
            <a:r>
              <a:rPr lang="ru-RU" sz="3200" dirty="0" err="1">
                <a:latin typeface="Times New Roman" panose="02020603050405020304" pitchFamily="18" charset="0"/>
                <a:cs typeface="Times New Roman" panose="02020603050405020304" pitchFamily="18" charset="0"/>
              </a:rPr>
              <a:t>патентоведения</a:t>
            </a:r>
            <a:r>
              <a:rPr lang="ru-RU" sz="3200" dirty="0">
                <a:latin typeface="Times New Roman" panose="02020603050405020304" pitchFamily="18" charset="0"/>
                <a:cs typeface="Times New Roman" panose="02020603050405020304" pitchFamily="18" charset="0"/>
              </a:rPr>
              <a:t> </a:t>
            </a:r>
            <a:r>
              <a:rPr lang="ru-RU" sz="3200" dirty="0" smtClean="0">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5 лет, а также лицо, имеющее высшее техн. или высшее </a:t>
            </a:r>
            <a:r>
              <a:rPr lang="ru-RU" sz="3200" dirty="0" err="1">
                <a:latin typeface="Times New Roman" panose="02020603050405020304" pitchFamily="18" charset="0"/>
                <a:cs typeface="Times New Roman" panose="02020603050405020304" pitchFamily="18" charset="0"/>
              </a:rPr>
              <a:t>естественнонауч</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обр</a:t>
            </a:r>
            <a:r>
              <a:rPr lang="ru-RU" sz="3200" dirty="0">
                <a:latin typeface="Times New Roman" panose="02020603050405020304" pitchFamily="18" charset="0"/>
                <a:cs typeface="Times New Roman" panose="02020603050405020304" pitchFamily="18" charset="0"/>
              </a:rPr>
              <a:t>-е и стаж работы в области </a:t>
            </a:r>
            <a:r>
              <a:rPr lang="ru-RU" sz="3200" dirty="0" err="1">
                <a:latin typeface="Times New Roman" panose="02020603050405020304" pitchFamily="18" charset="0"/>
                <a:cs typeface="Times New Roman" panose="02020603050405020304" pitchFamily="18" charset="0"/>
              </a:rPr>
              <a:t>патентоведения</a:t>
            </a:r>
            <a:r>
              <a:rPr lang="ru-RU" sz="3200" dirty="0">
                <a:latin typeface="Times New Roman" panose="02020603050405020304" pitchFamily="18" charset="0"/>
                <a:cs typeface="Times New Roman" panose="02020603050405020304" pitchFamily="18" charset="0"/>
              </a:rPr>
              <a:t> </a:t>
            </a:r>
            <a:r>
              <a:rPr lang="ru-RU" sz="3200" dirty="0" smtClean="0">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5 лет.</a:t>
            </a:r>
          </a:p>
          <a:p>
            <a:endParaRPr lang="x-none" sz="32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BBECACC1-DD5D-4642-B02C-EE526B8B2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29" y="226875"/>
            <a:ext cx="1096149" cy="1179138"/>
          </a:xfrm>
          <a:prstGeom prst="rect">
            <a:avLst/>
          </a:prstGeom>
          <a:ln>
            <a:noFill/>
          </a:ln>
          <a:effectLst/>
        </p:spPr>
      </p:pic>
      <p:cxnSp>
        <p:nvCxnSpPr>
          <p:cNvPr id="7" name="Прямая соединительная линия 6">
            <a:extLst>
              <a:ext uri="{FF2B5EF4-FFF2-40B4-BE49-F238E27FC236}">
                <a16:creationId xmlns:a16="http://schemas.microsoft.com/office/drawing/2014/main" xmlns="" id="{8ADB3C45-1FF0-4694-8517-313A567FF0C4}"/>
              </a:ext>
            </a:extLst>
          </p:cNvPr>
          <p:cNvCxnSpPr/>
          <p:nvPr/>
        </p:nvCxnSpPr>
        <p:spPr>
          <a:xfrm>
            <a:off x="1494503" y="1514168"/>
            <a:ext cx="9370142" cy="0"/>
          </a:xfrm>
          <a:prstGeom prst="line">
            <a:avLst/>
          </a:prstGeom>
          <a:ln w="38100" cap="rnd">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75836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00ACB6-8F45-4D76-8BE8-143305484638}"/>
              </a:ext>
            </a:extLst>
          </p:cNvPr>
          <p:cNvSpPr>
            <a:spLocks noGrp="1"/>
          </p:cNvSpPr>
          <p:nvPr>
            <p:ph type="title"/>
          </p:nvPr>
        </p:nvSpPr>
        <p:spPr>
          <a:xfrm>
            <a:off x="838200" y="188605"/>
            <a:ext cx="10515600" cy="1325563"/>
          </a:xfrm>
        </p:spPr>
        <p:txBody>
          <a:bodyPr>
            <a:normAutofit/>
          </a:bodyPr>
          <a:lstStyle/>
          <a:p>
            <a:pPr algn="ctr"/>
            <a:r>
              <a:rPr lang="ru-RU" sz="7200" dirty="0">
                <a:solidFill>
                  <a:schemeClr val="tx1">
                    <a:lumMod val="65000"/>
                    <a:lumOff val="35000"/>
                  </a:schemeClr>
                </a:solidFill>
              </a:rPr>
              <a:t>Судьи</a:t>
            </a:r>
            <a:endParaRPr lang="x-none" sz="7200" dirty="0">
              <a:solidFill>
                <a:schemeClr val="tx1">
                  <a:lumMod val="65000"/>
                  <a:lumOff val="35000"/>
                </a:schemeClr>
              </a:solidFill>
            </a:endParaRPr>
          </a:p>
        </p:txBody>
      </p:sp>
      <p:sp>
        <p:nvSpPr>
          <p:cNvPr id="3" name="Объект 2">
            <a:extLst>
              <a:ext uri="{FF2B5EF4-FFF2-40B4-BE49-F238E27FC236}">
                <a16:creationId xmlns:a16="http://schemas.microsoft.com/office/drawing/2014/main" xmlns="" id="{47ED0CE1-8B2E-450E-8400-419B01E1E1D1}"/>
              </a:ext>
            </a:extLst>
          </p:cNvPr>
          <p:cNvSpPr>
            <a:spLocks noGrp="1"/>
          </p:cNvSpPr>
          <p:nvPr>
            <p:ph idx="1"/>
          </p:nvPr>
        </p:nvSpPr>
        <p:spPr>
          <a:xfrm>
            <a:off x="285135" y="1828800"/>
            <a:ext cx="11015911" cy="4770312"/>
          </a:xfrm>
        </p:spPr>
        <p:txBody>
          <a:bodyPr>
            <a:normAutofit/>
          </a:bodyPr>
          <a:lstStyle/>
          <a:p>
            <a:r>
              <a:rPr lang="ru-RU" sz="3200" dirty="0">
                <a:latin typeface="Times New Roman" panose="02020603050405020304" pitchFamily="18" charset="0"/>
                <a:cs typeface="Times New Roman" panose="02020603050405020304" pitchFamily="18" charset="0"/>
              </a:rPr>
              <a:t>районных (городских), специализированных, областных (Минского городского) судов, экономических судов областей (города Минска), Апелляционного экономического суда назначаются Президентом Республики Беларусь по представлению Председателя Верховного Суда Республики Беларусь на 5 лет.</a:t>
            </a:r>
          </a:p>
          <a:p>
            <a:endParaRPr lang="x-none" sz="32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BBECACC1-DD5D-4642-B02C-EE526B8B2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29" y="226875"/>
            <a:ext cx="1096149" cy="1179138"/>
          </a:xfrm>
          <a:prstGeom prst="rect">
            <a:avLst/>
          </a:prstGeom>
          <a:ln>
            <a:noFill/>
          </a:ln>
          <a:effectLst/>
        </p:spPr>
      </p:pic>
      <p:cxnSp>
        <p:nvCxnSpPr>
          <p:cNvPr id="7" name="Прямая соединительная линия 6">
            <a:extLst>
              <a:ext uri="{FF2B5EF4-FFF2-40B4-BE49-F238E27FC236}">
                <a16:creationId xmlns:a16="http://schemas.microsoft.com/office/drawing/2014/main" xmlns="" id="{8ADB3C45-1FF0-4694-8517-313A567FF0C4}"/>
              </a:ext>
            </a:extLst>
          </p:cNvPr>
          <p:cNvCxnSpPr/>
          <p:nvPr/>
        </p:nvCxnSpPr>
        <p:spPr>
          <a:xfrm>
            <a:off x="1494503" y="1514168"/>
            <a:ext cx="9370142" cy="0"/>
          </a:xfrm>
          <a:prstGeom prst="line">
            <a:avLst/>
          </a:prstGeom>
          <a:ln w="38100" cap="rnd">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68399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00ACB6-8F45-4D76-8BE8-143305484638}"/>
              </a:ext>
            </a:extLst>
          </p:cNvPr>
          <p:cNvSpPr>
            <a:spLocks noGrp="1"/>
          </p:cNvSpPr>
          <p:nvPr>
            <p:ph type="title"/>
          </p:nvPr>
        </p:nvSpPr>
        <p:spPr>
          <a:xfrm>
            <a:off x="838200" y="188605"/>
            <a:ext cx="10515600" cy="1325563"/>
          </a:xfrm>
        </p:spPr>
        <p:txBody>
          <a:bodyPr>
            <a:noAutofit/>
          </a:bodyPr>
          <a:lstStyle/>
          <a:p>
            <a:pPr algn="ctr"/>
            <a:r>
              <a:rPr lang="ru-RU" sz="5400" dirty="0">
                <a:solidFill>
                  <a:schemeClr val="tx1">
                    <a:lumMod val="65000"/>
                    <a:lumOff val="35000"/>
                  </a:schemeClr>
                </a:solidFill>
              </a:rPr>
              <a:t>Всебелорусское народное собрание </a:t>
            </a:r>
            <a:endParaRPr lang="x-none" sz="5400" dirty="0">
              <a:solidFill>
                <a:schemeClr val="tx1">
                  <a:lumMod val="65000"/>
                  <a:lumOff val="35000"/>
                </a:schemeClr>
              </a:solidFill>
            </a:endParaRPr>
          </a:p>
        </p:txBody>
      </p:sp>
      <p:sp>
        <p:nvSpPr>
          <p:cNvPr id="3" name="Объект 2">
            <a:extLst>
              <a:ext uri="{FF2B5EF4-FFF2-40B4-BE49-F238E27FC236}">
                <a16:creationId xmlns:a16="http://schemas.microsoft.com/office/drawing/2014/main" xmlns="" id="{47ED0CE1-8B2E-450E-8400-419B01E1E1D1}"/>
              </a:ext>
            </a:extLst>
          </p:cNvPr>
          <p:cNvSpPr>
            <a:spLocks noGrp="1"/>
          </p:cNvSpPr>
          <p:nvPr>
            <p:ph idx="1"/>
          </p:nvPr>
        </p:nvSpPr>
        <p:spPr>
          <a:xfrm>
            <a:off x="285135" y="1828800"/>
            <a:ext cx="11015911" cy="4770312"/>
          </a:xfrm>
        </p:spPr>
        <p:txBody>
          <a:bodyPr>
            <a:normAutofit/>
          </a:bodyPr>
          <a:lstStyle/>
          <a:p>
            <a:r>
              <a:rPr lang="ru-RU" sz="3200" dirty="0">
                <a:latin typeface="Times New Roman" panose="02020603050405020304" pitchFamily="18" charset="0"/>
                <a:cs typeface="Times New Roman" panose="02020603050405020304" pitchFamily="18" charset="0"/>
              </a:rPr>
              <a:t>по предложению Президента, предварительно согласованному с Президиумом Всебелорусского народного собрания:</a:t>
            </a:r>
          </a:p>
          <a:p>
            <a:r>
              <a:rPr lang="ru-RU" sz="3200" dirty="0">
                <a:latin typeface="Times New Roman" panose="02020603050405020304" pitchFamily="18" charset="0"/>
                <a:cs typeface="Times New Roman" panose="02020603050405020304" pitchFamily="18" charset="0"/>
              </a:rPr>
              <a:t>избирает Председателя, заместителей Председателя и судей Верховного Суда и освобождает их от должности по основаниям, предусмотренным законом.</a:t>
            </a:r>
          </a:p>
          <a:p>
            <a:endParaRPr lang="x-none" sz="32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BBECACC1-DD5D-4642-B02C-EE526B8B2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29" y="226875"/>
            <a:ext cx="1096149" cy="1179138"/>
          </a:xfrm>
          <a:prstGeom prst="rect">
            <a:avLst/>
          </a:prstGeom>
          <a:ln>
            <a:noFill/>
          </a:ln>
          <a:effectLst/>
        </p:spPr>
      </p:pic>
      <p:cxnSp>
        <p:nvCxnSpPr>
          <p:cNvPr id="7" name="Прямая соединительная линия 6">
            <a:extLst>
              <a:ext uri="{FF2B5EF4-FFF2-40B4-BE49-F238E27FC236}">
                <a16:creationId xmlns:a16="http://schemas.microsoft.com/office/drawing/2014/main" xmlns="" id="{8ADB3C45-1FF0-4694-8517-313A567FF0C4}"/>
              </a:ext>
            </a:extLst>
          </p:cNvPr>
          <p:cNvCxnSpPr/>
          <p:nvPr/>
        </p:nvCxnSpPr>
        <p:spPr>
          <a:xfrm>
            <a:off x="1494503" y="1514168"/>
            <a:ext cx="9370142" cy="0"/>
          </a:xfrm>
          <a:prstGeom prst="line">
            <a:avLst/>
          </a:prstGeom>
          <a:ln w="38100" cap="rnd">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7911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00ACB6-8F45-4D76-8BE8-143305484638}"/>
              </a:ext>
            </a:extLst>
          </p:cNvPr>
          <p:cNvSpPr>
            <a:spLocks noGrp="1"/>
          </p:cNvSpPr>
          <p:nvPr>
            <p:ph type="title"/>
          </p:nvPr>
        </p:nvSpPr>
        <p:spPr>
          <a:xfrm>
            <a:off x="838200" y="188605"/>
            <a:ext cx="10515600" cy="1325563"/>
          </a:xfrm>
        </p:spPr>
        <p:txBody>
          <a:bodyPr>
            <a:normAutofit/>
          </a:bodyPr>
          <a:lstStyle/>
          <a:p>
            <a:pPr algn="ctr"/>
            <a:r>
              <a:rPr lang="ru-RU" sz="7200" dirty="0">
                <a:latin typeface="Times New Roman" panose="02020603050405020304" pitchFamily="18" charset="0"/>
                <a:cs typeface="Times New Roman" panose="02020603050405020304" pitchFamily="18" charset="0"/>
              </a:rPr>
              <a:t>Судья </a:t>
            </a:r>
            <a:endParaRPr lang="x-none" sz="7200" dirty="0">
              <a:solidFill>
                <a:schemeClr val="tx1">
                  <a:lumMod val="65000"/>
                  <a:lumOff val="35000"/>
                </a:schemeClr>
              </a:solidFill>
            </a:endParaRPr>
          </a:p>
        </p:txBody>
      </p:sp>
      <p:sp>
        <p:nvSpPr>
          <p:cNvPr id="3" name="Объект 2">
            <a:extLst>
              <a:ext uri="{FF2B5EF4-FFF2-40B4-BE49-F238E27FC236}">
                <a16:creationId xmlns:a16="http://schemas.microsoft.com/office/drawing/2014/main" xmlns="" id="{47ED0CE1-8B2E-450E-8400-419B01E1E1D1}"/>
              </a:ext>
            </a:extLst>
          </p:cNvPr>
          <p:cNvSpPr>
            <a:spLocks noGrp="1"/>
          </p:cNvSpPr>
          <p:nvPr>
            <p:ph idx="1"/>
          </p:nvPr>
        </p:nvSpPr>
        <p:spPr>
          <a:xfrm>
            <a:off x="285135" y="1828800"/>
            <a:ext cx="11015911" cy="4770312"/>
          </a:xfrm>
        </p:spPr>
        <p:txBody>
          <a:bodyPr>
            <a:normAutofit/>
          </a:bodyPr>
          <a:lstStyle/>
          <a:p>
            <a:r>
              <a:rPr lang="ru-RU" sz="3200" dirty="0">
                <a:latin typeface="Times New Roman" panose="02020603050405020304" pitchFamily="18" charset="0"/>
                <a:cs typeface="Times New Roman" panose="02020603050405020304" pitchFamily="18" charset="0"/>
              </a:rPr>
              <a:t>- лицо, назначенное (избранное) на должность судьи в установленном </a:t>
            </a:r>
          </a:p>
          <a:p>
            <a:r>
              <a:rPr lang="ru-RU" sz="3200" dirty="0">
                <a:latin typeface="Times New Roman" panose="02020603050405020304" pitchFamily="18" charset="0"/>
                <a:cs typeface="Times New Roman" panose="02020603050405020304" pitchFamily="18" charset="0"/>
              </a:rPr>
              <a:t>Конституцией и </a:t>
            </a:r>
            <a:r>
              <a:rPr lang="ru-RU" sz="3200" dirty="0" err="1">
                <a:latin typeface="Times New Roman" panose="02020603050405020304" pitchFamily="18" charset="0"/>
                <a:cs typeface="Times New Roman" panose="02020603050405020304" pitchFamily="18" charset="0"/>
              </a:rPr>
              <a:t>КоСиСС</a:t>
            </a:r>
            <a:r>
              <a:rPr lang="ru-RU" sz="3200" dirty="0">
                <a:latin typeface="Times New Roman" panose="02020603050405020304" pitchFamily="18" charset="0"/>
                <a:cs typeface="Times New Roman" panose="02020603050405020304" pitchFamily="18" charset="0"/>
              </a:rPr>
              <a:t> порядке для осуществления обязанностей судьи на профессиональной основе.</a:t>
            </a:r>
          </a:p>
          <a:p>
            <a:endParaRPr lang="x-none" sz="32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BBECACC1-DD5D-4642-B02C-EE526B8B2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29" y="226875"/>
            <a:ext cx="1096149" cy="1179138"/>
          </a:xfrm>
          <a:prstGeom prst="rect">
            <a:avLst/>
          </a:prstGeom>
          <a:ln>
            <a:noFill/>
          </a:ln>
          <a:effectLst/>
        </p:spPr>
      </p:pic>
      <p:cxnSp>
        <p:nvCxnSpPr>
          <p:cNvPr id="7" name="Прямая соединительная линия 6">
            <a:extLst>
              <a:ext uri="{FF2B5EF4-FFF2-40B4-BE49-F238E27FC236}">
                <a16:creationId xmlns:a16="http://schemas.microsoft.com/office/drawing/2014/main" xmlns="" id="{8ADB3C45-1FF0-4694-8517-313A567FF0C4}"/>
              </a:ext>
            </a:extLst>
          </p:cNvPr>
          <p:cNvCxnSpPr/>
          <p:nvPr/>
        </p:nvCxnSpPr>
        <p:spPr>
          <a:xfrm>
            <a:off x="1494503" y="1514168"/>
            <a:ext cx="9370142" cy="0"/>
          </a:xfrm>
          <a:prstGeom prst="line">
            <a:avLst/>
          </a:prstGeom>
          <a:ln w="38100" cap="rnd">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68771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00ACB6-8F45-4D76-8BE8-143305484638}"/>
              </a:ext>
            </a:extLst>
          </p:cNvPr>
          <p:cNvSpPr>
            <a:spLocks noGrp="1"/>
          </p:cNvSpPr>
          <p:nvPr>
            <p:ph type="title"/>
          </p:nvPr>
        </p:nvSpPr>
        <p:spPr>
          <a:xfrm>
            <a:off x="838200" y="188605"/>
            <a:ext cx="10515600" cy="1325563"/>
          </a:xfrm>
        </p:spPr>
        <p:txBody>
          <a:bodyPr>
            <a:normAutofit/>
          </a:bodyPr>
          <a:lstStyle/>
          <a:p>
            <a:pPr algn="ctr"/>
            <a:r>
              <a:rPr lang="ru-RU" sz="7200" dirty="0">
                <a:solidFill>
                  <a:schemeClr val="tx1">
                    <a:lumMod val="65000"/>
                    <a:lumOff val="35000"/>
                  </a:schemeClr>
                </a:solidFill>
              </a:rPr>
              <a:t>Элементы статуса судьи</a:t>
            </a:r>
            <a:endParaRPr lang="x-none" sz="7200" dirty="0">
              <a:solidFill>
                <a:schemeClr val="tx1">
                  <a:lumMod val="65000"/>
                  <a:lumOff val="35000"/>
                </a:schemeClr>
              </a:solidFill>
            </a:endParaRPr>
          </a:p>
        </p:txBody>
      </p:sp>
      <p:sp>
        <p:nvSpPr>
          <p:cNvPr id="3" name="Объект 2">
            <a:extLst>
              <a:ext uri="{FF2B5EF4-FFF2-40B4-BE49-F238E27FC236}">
                <a16:creationId xmlns:a16="http://schemas.microsoft.com/office/drawing/2014/main" xmlns="" id="{47ED0CE1-8B2E-450E-8400-419B01E1E1D1}"/>
              </a:ext>
            </a:extLst>
          </p:cNvPr>
          <p:cNvSpPr>
            <a:spLocks noGrp="1"/>
          </p:cNvSpPr>
          <p:nvPr>
            <p:ph idx="1"/>
          </p:nvPr>
        </p:nvSpPr>
        <p:spPr>
          <a:xfrm>
            <a:off x="285135" y="1828800"/>
            <a:ext cx="11015911" cy="4770312"/>
          </a:xfrm>
        </p:spPr>
        <p:txBody>
          <a:bodyPr>
            <a:normAutofit/>
          </a:bodyPr>
          <a:lstStyle/>
          <a:p>
            <a:r>
              <a:rPr lang="ru-RU" sz="3200" dirty="0">
                <a:latin typeface="Times New Roman" panose="02020603050405020304" pitchFamily="18" charset="0"/>
                <a:cs typeface="Times New Roman" panose="02020603050405020304" pitchFamily="18" charset="0"/>
              </a:rPr>
              <a:t>1) независимость, </a:t>
            </a:r>
          </a:p>
          <a:p>
            <a:r>
              <a:rPr lang="ru-RU" sz="3200" dirty="0">
                <a:latin typeface="Times New Roman" panose="02020603050405020304" pitchFamily="18" charset="0"/>
                <a:cs typeface="Times New Roman" panose="02020603050405020304" pitchFamily="18" charset="0"/>
              </a:rPr>
              <a:t>2) несменяемость, </a:t>
            </a:r>
          </a:p>
          <a:p>
            <a:r>
              <a:rPr lang="ru-RU" sz="3200" dirty="0">
                <a:latin typeface="Times New Roman" panose="02020603050405020304" pitchFamily="18" charset="0"/>
                <a:cs typeface="Times New Roman" panose="02020603050405020304" pitchFamily="18" charset="0"/>
              </a:rPr>
              <a:t>3) неприкосновенность; </a:t>
            </a:r>
          </a:p>
          <a:p>
            <a:r>
              <a:rPr lang="ru-RU" sz="3200" dirty="0">
                <a:latin typeface="Times New Roman" panose="02020603050405020304" pitchFamily="18" charset="0"/>
                <a:cs typeface="Times New Roman" panose="02020603050405020304" pitchFamily="18" charset="0"/>
              </a:rPr>
              <a:t>4) запрет на отдельные виды деятельности;</a:t>
            </a:r>
          </a:p>
          <a:p>
            <a:r>
              <a:rPr lang="ru-RU" sz="3200" dirty="0">
                <a:latin typeface="Times New Roman" panose="02020603050405020304" pitchFamily="18" charset="0"/>
                <a:cs typeface="Times New Roman" panose="02020603050405020304" pitchFamily="18" charset="0"/>
              </a:rPr>
              <a:t>5) права и </a:t>
            </a:r>
            <a:r>
              <a:rPr lang="ru-RU" sz="3200" dirty="0" err="1">
                <a:latin typeface="Times New Roman" panose="02020603050405020304" pitchFamily="18" charset="0"/>
                <a:cs typeface="Times New Roman" panose="02020603050405020304" pitchFamily="18" charset="0"/>
              </a:rPr>
              <a:t>обяз</a:t>
            </a:r>
            <a:r>
              <a:rPr lang="ru-RU" sz="3200" dirty="0">
                <a:latin typeface="Times New Roman" panose="02020603050405020304" pitchFamily="18" charset="0"/>
                <a:cs typeface="Times New Roman" panose="02020603050405020304" pitchFamily="18" charset="0"/>
              </a:rPr>
              <a:t>-и.</a:t>
            </a:r>
          </a:p>
          <a:p>
            <a:endParaRPr lang="x-none" sz="32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BBECACC1-DD5D-4642-B02C-EE526B8B2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29" y="226875"/>
            <a:ext cx="1096149" cy="1179138"/>
          </a:xfrm>
          <a:prstGeom prst="rect">
            <a:avLst/>
          </a:prstGeom>
          <a:ln>
            <a:noFill/>
          </a:ln>
          <a:effectLst/>
        </p:spPr>
      </p:pic>
      <p:cxnSp>
        <p:nvCxnSpPr>
          <p:cNvPr id="7" name="Прямая соединительная линия 6">
            <a:extLst>
              <a:ext uri="{FF2B5EF4-FFF2-40B4-BE49-F238E27FC236}">
                <a16:creationId xmlns:a16="http://schemas.microsoft.com/office/drawing/2014/main" xmlns="" id="{8ADB3C45-1FF0-4694-8517-313A567FF0C4}"/>
              </a:ext>
            </a:extLst>
          </p:cNvPr>
          <p:cNvCxnSpPr/>
          <p:nvPr/>
        </p:nvCxnSpPr>
        <p:spPr>
          <a:xfrm>
            <a:off x="1494503" y="1514168"/>
            <a:ext cx="9370142" cy="0"/>
          </a:xfrm>
          <a:prstGeom prst="line">
            <a:avLst/>
          </a:prstGeom>
          <a:ln w="38100" cap="rnd">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75836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00ACB6-8F45-4D76-8BE8-143305484638}"/>
              </a:ext>
            </a:extLst>
          </p:cNvPr>
          <p:cNvSpPr>
            <a:spLocks noGrp="1"/>
          </p:cNvSpPr>
          <p:nvPr>
            <p:ph type="title"/>
          </p:nvPr>
        </p:nvSpPr>
        <p:spPr>
          <a:xfrm>
            <a:off x="838200" y="188605"/>
            <a:ext cx="10515600" cy="1325563"/>
          </a:xfrm>
        </p:spPr>
        <p:txBody>
          <a:bodyPr>
            <a:noAutofit/>
          </a:bodyPr>
          <a:lstStyle/>
          <a:p>
            <a:pPr algn="ctr"/>
            <a:r>
              <a:rPr lang="ru-RU" sz="5400" dirty="0">
                <a:solidFill>
                  <a:schemeClr val="tx1">
                    <a:lumMod val="65000"/>
                    <a:lumOff val="35000"/>
                  </a:schemeClr>
                </a:solidFill>
              </a:rPr>
              <a:t>Деятельность, несовместимая </a:t>
            </a:r>
            <a:br>
              <a:rPr lang="ru-RU" sz="5400" dirty="0">
                <a:solidFill>
                  <a:schemeClr val="tx1">
                    <a:lumMod val="65000"/>
                    <a:lumOff val="35000"/>
                  </a:schemeClr>
                </a:solidFill>
              </a:rPr>
            </a:br>
            <a:r>
              <a:rPr lang="ru-RU" sz="5400" dirty="0">
                <a:solidFill>
                  <a:schemeClr val="tx1">
                    <a:lumMod val="65000"/>
                    <a:lumOff val="35000"/>
                  </a:schemeClr>
                </a:solidFill>
              </a:rPr>
              <a:t>с должностью судьи</a:t>
            </a:r>
            <a:endParaRPr lang="x-none" sz="5400" dirty="0">
              <a:solidFill>
                <a:schemeClr val="tx1">
                  <a:lumMod val="65000"/>
                  <a:lumOff val="35000"/>
                </a:schemeClr>
              </a:solidFill>
            </a:endParaRPr>
          </a:p>
        </p:txBody>
      </p:sp>
      <p:sp>
        <p:nvSpPr>
          <p:cNvPr id="3" name="Объект 2">
            <a:extLst>
              <a:ext uri="{FF2B5EF4-FFF2-40B4-BE49-F238E27FC236}">
                <a16:creationId xmlns:a16="http://schemas.microsoft.com/office/drawing/2014/main" xmlns="" id="{47ED0CE1-8B2E-450E-8400-419B01E1E1D1}"/>
              </a:ext>
            </a:extLst>
          </p:cNvPr>
          <p:cNvSpPr>
            <a:spLocks noGrp="1"/>
          </p:cNvSpPr>
          <p:nvPr>
            <p:ph idx="1"/>
          </p:nvPr>
        </p:nvSpPr>
        <p:spPr>
          <a:xfrm>
            <a:off x="285135" y="1828800"/>
            <a:ext cx="11015911" cy="4770312"/>
          </a:xfrm>
        </p:spPr>
        <p:txBody>
          <a:bodyPr>
            <a:normAutofit/>
          </a:bodyPr>
          <a:lstStyle/>
          <a:p>
            <a:r>
              <a:rPr lang="ru-RU" sz="3200" dirty="0">
                <a:latin typeface="Times New Roman" panose="02020603050405020304" pitchFamily="18" charset="0"/>
                <a:cs typeface="Times New Roman" panose="02020603050405020304" pitchFamily="18" charset="0"/>
              </a:rPr>
              <a:t>Судьи не могут быть депутатами Палаты представителей Национального собрания Республики Беларусь, членами Совета Республики Национального собрания Республики Беларусь, депутатами местных Советов депутатов, членами Центральной избирательной комиссии, избирательных комиссий, комиссий по референдуму, по проведению голосования об отзыве депутата, а также членами политических партий.</a:t>
            </a:r>
            <a:endParaRPr lang="x-none" sz="32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BBECACC1-DD5D-4642-B02C-EE526B8B2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29" y="226875"/>
            <a:ext cx="1096149" cy="1179138"/>
          </a:xfrm>
          <a:prstGeom prst="rect">
            <a:avLst/>
          </a:prstGeom>
          <a:ln>
            <a:noFill/>
          </a:ln>
          <a:effectLst/>
        </p:spPr>
      </p:pic>
      <p:cxnSp>
        <p:nvCxnSpPr>
          <p:cNvPr id="7" name="Прямая соединительная линия 6">
            <a:extLst>
              <a:ext uri="{FF2B5EF4-FFF2-40B4-BE49-F238E27FC236}">
                <a16:creationId xmlns:a16="http://schemas.microsoft.com/office/drawing/2014/main" xmlns="" id="{8ADB3C45-1FF0-4694-8517-313A567FF0C4}"/>
              </a:ext>
            </a:extLst>
          </p:cNvPr>
          <p:cNvCxnSpPr/>
          <p:nvPr/>
        </p:nvCxnSpPr>
        <p:spPr>
          <a:xfrm>
            <a:off x="1494503" y="1514168"/>
            <a:ext cx="9370142" cy="0"/>
          </a:xfrm>
          <a:prstGeom prst="line">
            <a:avLst/>
          </a:prstGeom>
          <a:ln w="38100" cap="rnd">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68399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00ACB6-8F45-4D76-8BE8-143305484638}"/>
              </a:ext>
            </a:extLst>
          </p:cNvPr>
          <p:cNvSpPr>
            <a:spLocks noGrp="1"/>
          </p:cNvSpPr>
          <p:nvPr>
            <p:ph type="title"/>
          </p:nvPr>
        </p:nvSpPr>
        <p:spPr>
          <a:xfrm>
            <a:off x="838200" y="188605"/>
            <a:ext cx="10515600" cy="1325563"/>
          </a:xfrm>
        </p:spPr>
        <p:txBody>
          <a:bodyPr>
            <a:normAutofit/>
          </a:bodyPr>
          <a:lstStyle/>
          <a:p>
            <a:pPr algn="ctr"/>
            <a:r>
              <a:rPr lang="ru-RU" sz="7200" dirty="0">
                <a:solidFill>
                  <a:schemeClr val="tx1">
                    <a:lumMod val="65000"/>
                    <a:lumOff val="35000"/>
                  </a:schemeClr>
                </a:solidFill>
              </a:rPr>
              <a:t>Судья имеет право </a:t>
            </a:r>
            <a:endParaRPr lang="x-none" sz="7200" dirty="0">
              <a:solidFill>
                <a:schemeClr val="tx1">
                  <a:lumMod val="65000"/>
                  <a:lumOff val="35000"/>
                </a:schemeClr>
              </a:solidFill>
            </a:endParaRPr>
          </a:p>
        </p:txBody>
      </p:sp>
      <p:sp>
        <p:nvSpPr>
          <p:cNvPr id="3" name="Объект 2">
            <a:extLst>
              <a:ext uri="{FF2B5EF4-FFF2-40B4-BE49-F238E27FC236}">
                <a16:creationId xmlns:a16="http://schemas.microsoft.com/office/drawing/2014/main" xmlns="" id="{47ED0CE1-8B2E-450E-8400-419B01E1E1D1}"/>
              </a:ext>
            </a:extLst>
          </p:cNvPr>
          <p:cNvSpPr>
            <a:spLocks noGrp="1"/>
          </p:cNvSpPr>
          <p:nvPr>
            <p:ph idx="1"/>
          </p:nvPr>
        </p:nvSpPr>
        <p:spPr>
          <a:xfrm>
            <a:off x="285135" y="1828800"/>
            <a:ext cx="11015911" cy="4770312"/>
          </a:xfrm>
        </p:spPr>
        <p:txBody>
          <a:bodyPr>
            <a:normAutofit fontScale="92500" lnSpcReduction="10000"/>
          </a:bodyPr>
          <a:lstStyle/>
          <a:p>
            <a:r>
              <a:rPr lang="ru-RU" sz="3200" dirty="0">
                <a:latin typeface="Times New Roman" panose="02020603050405020304" pitchFamily="18" charset="0"/>
                <a:cs typeface="Times New Roman" panose="02020603050405020304" pitchFamily="18" charset="0"/>
              </a:rPr>
              <a:t>Требовать </a:t>
            </a:r>
            <a:r>
              <a:rPr lang="ru-RU" sz="3200" dirty="0" err="1">
                <a:latin typeface="Times New Roman" panose="02020603050405020304" pitchFamily="18" charset="0"/>
                <a:cs typeface="Times New Roman" panose="02020603050405020304" pitchFamily="18" charset="0"/>
              </a:rPr>
              <a:t>исполн</a:t>
            </a:r>
            <a:r>
              <a:rPr lang="ru-RU" sz="3200" dirty="0">
                <a:latin typeface="Times New Roman" panose="02020603050405020304" pitchFamily="18" charset="0"/>
                <a:cs typeface="Times New Roman" panose="02020603050405020304" pitchFamily="18" charset="0"/>
              </a:rPr>
              <a:t>-я суд-х </a:t>
            </a:r>
            <a:r>
              <a:rPr lang="ru-RU" sz="3200" dirty="0" err="1">
                <a:latin typeface="Times New Roman" panose="02020603050405020304" pitchFamily="18" charset="0"/>
                <a:cs typeface="Times New Roman" panose="02020603050405020304" pitchFamily="18" charset="0"/>
              </a:rPr>
              <a:t>постан</a:t>
            </a:r>
            <a:r>
              <a:rPr lang="ru-RU" sz="3200" dirty="0">
                <a:latin typeface="Times New Roman" panose="02020603050405020304" pitchFamily="18" charset="0"/>
                <a:cs typeface="Times New Roman" panose="02020603050405020304" pitchFamily="18" charset="0"/>
              </a:rPr>
              <a:t>-й;</a:t>
            </a:r>
          </a:p>
          <a:p>
            <a:r>
              <a:rPr lang="ru-RU" sz="3200" dirty="0">
                <a:latin typeface="Times New Roman" panose="02020603050405020304" pitchFamily="18" charset="0"/>
                <a:cs typeface="Times New Roman" panose="02020603050405020304" pitchFamily="18" charset="0"/>
              </a:rPr>
              <a:t>Запрашивать информацию;</a:t>
            </a:r>
          </a:p>
          <a:p>
            <a:r>
              <a:rPr lang="ru-RU" sz="3200" dirty="0">
                <a:latin typeface="Times New Roman" panose="02020603050405020304" pitchFamily="18" charset="0"/>
                <a:cs typeface="Times New Roman" panose="02020603050405020304" pitchFamily="18" charset="0"/>
              </a:rPr>
              <a:t>Запрашивать и получать сведения из </a:t>
            </a:r>
            <a:r>
              <a:rPr lang="ru-RU" sz="3200" dirty="0" err="1">
                <a:latin typeface="Times New Roman" panose="02020603050405020304" pitchFamily="18" charset="0"/>
                <a:cs typeface="Times New Roman" panose="02020603050405020304" pitchFamily="18" charset="0"/>
              </a:rPr>
              <a:t>информ</a:t>
            </a:r>
            <a:r>
              <a:rPr lang="ru-RU" sz="3200" dirty="0">
                <a:latin typeface="Times New Roman" panose="02020603050405020304" pitchFamily="18" charset="0"/>
                <a:cs typeface="Times New Roman" panose="02020603050405020304" pitchFamily="18" charset="0"/>
              </a:rPr>
              <a:t>-х систем, иметь к ним доступ.</a:t>
            </a:r>
          </a:p>
          <a:p>
            <a:pPr algn="ctr"/>
            <a:r>
              <a:rPr lang="ru-RU" sz="3200" dirty="0">
                <a:latin typeface="Times New Roman" panose="02020603050405020304" pitchFamily="18" charset="0"/>
                <a:cs typeface="Times New Roman" panose="02020603050405020304" pitchFamily="18" charset="0"/>
              </a:rPr>
              <a:t>Обязанности судьи:</a:t>
            </a:r>
          </a:p>
          <a:p>
            <a:r>
              <a:rPr lang="ru-RU" sz="3200" dirty="0">
                <a:latin typeface="Times New Roman" panose="02020603050405020304" pitchFamily="18" charset="0"/>
                <a:cs typeface="Times New Roman" panose="02020603050405020304" pitchFamily="18" charset="0"/>
              </a:rPr>
              <a:t>неукоснительно соблюдать Конституцию Республики Беларусь, законы и иные законодательные акты, обеспечивать защиту прав и свобод граждан, охраняемых законодательством интересов государства и организаций, индивидуальных предпринимателей, высокую культуру судебной деятельности, быть справедливыми и беспристрастными.</a:t>
            </a:r>
          </a:p>
          <a:p>
            <a:endParaRPr lang="x-none" sz="32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BBECACC1-DD5D-4642-B02C-EE526B8B2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29" y="226875"/>
            <a:ext cx="1096149" cy="1179138"/>
          </a:xfrm>
          <a:prstGeom prst="rect">
            <a:avLst/>
          </a:prstGeom>
          <a:ln>
            <a:noFill/>
          </a:ln>
          <a:effectLst/>
        </p:spPr>
      </p:pic>
      <p:cxnSp>
        <p:nvCxnSpPr>
          <p:cNvPr id="7" name="Прямая соединительная линия 6">
            <a:extLst>
              <a:ext uri="{FF2B5EF4-FFF2-40B4-BE49-F238E27FC236}">
                <a16:creationId xmlns:a16="http://schemas.microsoft.com/office/drawing/2014/main" xmlns="" id="{8ADB3C45-1FF0-4694-8517-313A567FF0C4}"/>
              </a:ext>
            </a:extLst>
          </p:cNvPr>
          <p:cNvCxnSpPr/>
          <p:nvPr/>
        </p:nvCxnSpPr>
        <p:spPr>
          <a:xfrm>
            <a:off x="1494503" y="1514168"/>
            <a:ext cx="9370142" cy="0"/>
          </a:xfrm>
          <a:prstGeom prst="line">
            <a:avLst/>
          </a:prstGeom>
          <a:ln w="38100" cap="rnd">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7911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00ACB6-8F45-4D76-8BE8-143305484638}"/>
              </a:ext>
            </a:extLst>
          </p:cNvPr>
          <p:cNvSpPr>
            <a:spLocks noGrp="1"/>
          </p:cNvSpPr>
          <p:nvPr>
            <p:ph type="title"/>
          </p:nvPr>
        </p:nvSpPr>
        <p:spPr>
          <a:xfrm>
            <a:off x="838200" y="188605"/>
            <a:ext cx="10515600" cy="1325563"/>
          </a:xfrm>
        </p:spPr>
        <p:txBody>
          <a:bodyPr>
            <a:normAutofit fontScale="90000"/>
          </a:bodyPr>
          <a:lstStyle/>
          <a:p>
            <a:pPr algn="ctr"/>
            <a:r>
              <a:rPr lang="ru-RU" sz="4900" dirty="0">
                <a:solidFill>
                  <a:schemeClr val="tx1">
                    <a:lumMod val="65000"/>
                    <a:lumOff val="35000"/>
                  </a:schemeClr>
                </a:solidFill>
              </a:rPr>
              <a:t/>
            </a:r>
            <a:br>
              <a:rPr lang="ru-RU" sz="4900" dirty="0">
                <a:solidFill>
                  <a:schemeClr val="tx1">
                    <a:lumMod val="65000"/>
                    <a:lumOff val="35000"/>
                  </a:schemeClr>
                </a:solidFill>
              </a:rPr>
            </a:br>
            <a:r>
              <a:rPr lang="ru-RU" sz="4900" dirty="0">
                <a:solidFill>
                  <a:schemeClr val="tx1">
                    <a:lumMod val="65000"/>
                    <a:lumOff val="35000"/>
                  </a:schemeClr>
                </a:solidFill>
              </a:rPr>
              <a:t/>
            </a:r>
            <a:br>
              <a:rPr lang="ru-RU" sz="4900" dirty="0">
                <a:solidFill>
                  <a:schemeClr val="tx1">
                    <a:lumMod val="65000"/>
                    <a:lumOff val="35000"/>
                  </a:schemeClr>
                </a:solidFill>
              </a:rPr>
            </a:br>
            <a:r>
              <a:rPr lang="ru-RU" sz="4000" dirty="0">
                <a:solidFill>
                  <a:schemeClr val="tx1">
                    <a:lumMod val="65000"/>
                    <a:lumOff val="35000"/>
                  </a:schemeClr>
                </a:solidFill>
              </a:rPr>
              <a:t>Аттестация судей очередная и внеочередная</a:t>
            </a:r>
            <a:r>
              <a:rPr lang="ru-RU" sz="7200" dirty="0">
                <a:solidFill>
                  <a:schemeClr val="tx1">
                    <a:lumMod val="65000"/>
                    <a:lumOff val="35000"/>
                  </a:schemeClr>
                </a:solidFill>
              </a:rPr>
              <a:t>.</a:t>
            </a:r>
            <a:br>
              <a:rPr lang="ru-RU" sz="7200" dirty="0">
                <a:solidFill>
                  <a:schemeClr val="tx1">
                    <a:lumMod val="65000"/>
                    <a:lumOff val="35000"/>
                  </a:schemeClr>
                </a:solidFill>
              </a:rPr>
            </a:br>
            <a:endParaRPr lang="x-none" sz="7200" dirty="0">
              <a:solidFill>
                <a:schemeClr val="tx1">
                  <a:lumMod val="65000"/>
                  <a:lumOff val="35000"/>
                </a:schemeClr>
              </a:solidFill>
            </a:endParaRPr>
          </a:p>
        </p:txBody>
      </p:sp>
      <p:sp>
        <p:nvSpPr>
          <p:cNvPr id="3" name="Объект 2">
            <a:extLst>
              <a:ext uri="{FF2B5EF4-FFF2-40B4-BE49-F238E27FC236}">
                <a16:creationId xmlns:a16="http://schemas.microsoft.com/office/drawing/2014/main" xmlns="" id="{47ED0CE1-8B2E-450E-8400-419B01E1E1D1}"/>
              </a:ext>
            </a:extLst>
          </p:cNvPr>
          <p:cNvSpPr>
            <a:spLocks noGrp="1"/>
          </p:cNvSpPr>
          <p:nvPr>
            <p:ph idx="1"/>
          </p:nvPr>
        </p:nvSpPr>
        <p:spPr>
          <a:xfrm>
            <a:off x="285135" y="1828800"/>
            <a:ext cx="11015911" cy="4770312"/>
          </a:xfrm>
        </p:spPr>
        <p:txBody>
          <a:bodyPr>
            <a:normAutofit fontScale="77500" lnSpcReduction="20000"/>
          </a:bodyPr>
          <a:lstStyle/>
          <a:p>
            <a:pPr algn="ctr"/>
            <a:r>
              <a:rPr lang="ru-RU" sz="3200" dirty="0">
                <a:latin typeface="Times New Roman" panose="02020603050405020304" pitchFamily="18" charset="0"/>
                <a:cs typeface="Times New Roman" panose="02020603050405020304" pitchFamily="18" charset="0"/>
              </a:rPr>
              <a:t>Очередная А:</a:t>
            </a:r>
          </a:p>
          <a:p>
            <a:r>
              <a:rPr lang="ru-RU" sz="3200" dirty="0">
                <a:latin typeface="Times New Roman" panose="02020603050405020304" pitchFamily="18" charset="0"/>
                <a:cs typeface="Times New Roman" panose="02020603050405020304" pitchFamily="18" charset="0"/>
              </a:rPr>
              <a:t>1) при присвоении очередного квалификационного класса (КК) - не позднее одного месяца со дня истечения срока пребывания судьи в присвоенном КК;</a:t>
            </a:r>
          </a:p>
          <a:p>
            <a:r>
              <a:rPr lang="ru-RU" sz="3200" dirty="0">
                <a:latin typeface="Times New Roman" panose="02020603050405020304" pitchFamily="18" charset="0"/>
                <a:cs typeface="Times New Roman" panose="02020603050405020304" pitchFamily="18" charset="0"/>
              </a:rPr>
              <a:t>2) в отношении судей, </a:t>
            </a:r>
            <a:r>
              <a:rPr lang="ru-RU" sz="3200" dirty="0" err="1">
                <a:latin typeface="Times New Roman" panose="02020603050405020304" pitchFamily="18" charset="0"/>
                <a:cs typeface="Times New Roman" panose="02020603050405020304" pitchFamily="18" charset="0"/>
              </a:rPr>
              <a:t>назн-ых</a:t>
            </a:r>
            <a:r>
              <a:rPr lang="ru-RU" sz="3200" dirty="0">
                <a:latin typeface="Times New Roman" panose="02020603050405020304" pitchFamily="18" charset="0"/>
                <a:cs typeface="Times New Roman" panose="02020603050405020304" pitchFamily="18" charset="0"/>
              </a:rPr>
              <a:t> на должность судьи бессрочно, - период-</a:t>
            </a:r>
            <a:r>
              <a:rPr lang="ru-RU" sz="3200" dirty="0" err="1">
                <a:latin typeface="Times New Roman" panose="02020603050405020304" pitchFamily="18" charset="0"/>
                <a:cs typeface="Times New Roman" panose="02020603050405020304" pitchFamily="18" charset="0"/>
              </a:rPr>
              <a:t>ски</a:t>
            </a:r>
            <a:r>
              <a:rPr lang="ru-RU" sz="3200" dirty="0">
                <a:latin typeface="Times New Roman" panose="02020603050405020304" pitchFamily="18" charset="0"/>
                <a:cs typeface="Times New Roman" panose="02020603050405020304" pitchFamily="18" charset="0"/>
              </a:rPr>
              <a:t> один раз в 5 лет.</a:t>
            </a:r>
          </a:p>
          <a:p>
            <a:pPr algn="ctr"/>
            <a:r>
              <a:rPr lang="ru-RU" sz="3200" dirty="0">
                <a:latin typeface="Times New Roman" panose="02020603050405020304" pitchFamily="18" charset="0"/>
                <a:cs typeface="Times New Roman" panose="02020603050405020304" pitchFamily="18" charset="0"/>
              </a:rPr>
              <a:t>Внеочередная А:</a:t>
            </a:r>
          </a:p>
          <a:p>
            <a:pPr algn="just"/>
            <a:r>
              <a:rPr lang="ru-RU" sz="3200" dirty="0">
                <a:latin typeface="Times New Roman" panose="02020603050405020304" pitchFamily="18" charset="0"/>
                <a:cs typeface="Times New Roman" panose="02020603050405020304" pitchFamily="18" charset="0"/>
              </a:rPr>
              <a:t>1) при назначении на новый срок;</a:t>
            </a:r>
          </a:p>
          <a:p>
            <a:pPr algn="just"/>
            <a:r>
              <a:rPr lang="ru-RU" sz="3200" dirty="0">
                <a:latin typeface="Times New Roman" panose="02020603050405020304" pitchFamily="18" charset="0"/>
                <a:cs typeface="Times New Roman" panose="02020603050405020304" pitchFamily="18" charset="0"/>
              </a:rPr>
              <a:t>2) при назначении судьи на должность П (з); </a:t>
            </a:r>
          </a:p>
          <a:p>
            <a:pPr algn="just"/>
            <a:r>
              <a:rPr lang="ru-RU" sz="3200" dirty="0">
                <a:latin typeface="Times New Roman" panose="02020603050405020304" pitchFamily="18" charset="0"/>
                <a:cs typeface="Times New Roman" panose="02020603050405020304" pitchFamily="18" charset="0"/>
              </a:rPr>
              <a:t>3) при </a:t>
            </a:r>
            <a:r>
              <a:rPr lang="ru-RU" sz="3200" dirty="0" err="1">
                <a:latin typeface="Times New Roman" panose="02020603050405020304" pitchFamily="18" charset="0"/>
                <a:cs typeface="Times New Roman" panose="02020603050405020304" pitchFamily="18" charset="0"/>
              </a:rPr>
              <a:t>назн</a:t>
            </a:r>
            <a:r>
              <a:rPr lang="ru-RU" sz="3200" dirty="0">
                <a:latin typeface="Times New Roman" panose="02020603050405020304" pitchFamily="18" charset="0"/>
                <a:cs typeface="Times New Roman" panose="02020603050405020304" pitchFamily="18" charset="0"/>
              </a:rPr>
              <a:t>-и судьи в вышестоящий суд;</a:t>
            </a:r>
          </a:p>
          <a:p>
            <a:pPr algn="just"/>
            <a:r>
              <a:rPr lang="ru-RU" sz="3200" dirty="0">
                <a:latin typeface="Times New Roman" panose="02020603050405020304" pitchFamily="18" charset="0"/>
                <a:cs typeface="Times New Roman" panose="02020603050405020304" pitchFamily="18" charset="0"/>
              </a:rPr>
              <a:t>4) при досрочном присвоении КК или понижении в КК;</a:t>
            </a:r>
          </a:p>
          <a:p>
            <a:pPr algn="just"/>
            <a:r>
              <a:rPr lang="ru-RU" sz="3200" dirty="0">
                <a:latin typeface="Times New Roman" panose="02020603050405020304" pitchFamily="18" charset="0"/>
                <a:cs typeface="Times New Roman" panose="02020603050405020304" pitchFamily="18" charset="0"/>
              </a:rPr>
              <a:t>5) при длительном (более 1 года </a:t>
            </a:r>
            <a:r>
              <a:rPr lang="ru-RU" sz="3200" dirty="0" err="1">
                <a:latin typeface="Times New Roman" panose="02020603050405020304" pitchFamily="18" charset="0"/>
                <a:cs typeface="Times New Roman" panose="02020603050405020304" pitchFamily="18" charset="0"/>
              </a:rPr>
              <a:t>непрер</a:t>
            </a:r>
            <a:r>
              <a:rPr lang="ru-RU" sz="3200" dirty="0">
                <a:latin typeface="Times New Roman" panose="02020603050405020304" pitchFamily="18" charset="0"/>
                <a:cs typeface="Times New Roman" panose="02020603050405020304" pitchFamily="18" charset="0"/>
              </a:rPr>
              <a:t>.) неисполнении обязанностей судьи.</a:t>
            </a:r>
          </a:p>
          <a:p>
            <a:pPr algn="just"/>
            <a:endParaRPr lang="ru-RU" sz="3200" dirty="0">
              <a:latin typeface="Times New Roman" panose="02020603050405020304" pitchFamily="18" charset="0"/>
              <a:cs typeface="Times New Roman" panose="02020603050405020304" pitchFamily="18" charset="0"/>
            </a:endParaRPr>
          </a:p>
          <a:p>
            <a:endParaRPr lang="x-none" sz="32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BBECACC1-DD5D-4642-B02C-EE526B8B2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29" y="226875"/>
            <a:ext cx="1096149" cy="1179138"/>
          </a:xfrm>
          <a:prstGeom prst="rect">
            <a:avLst/>
          </a:prstGeom>
          <a:ln>
            <a:noFill/>
          </a:ln>
          <a:effectLst/>
        </p:spPr>
      </p:pic>
      <p:cxnSp>
        <p:nvCxnSpPr>
          <p:cNvPr id="7" name="Прямая соединительная линия 6">
            <a:extLst>
              <a:ext uri="{FF2B5EF4-FFF2-40B4-BE49-F238E27FC236}">
                <a16:creationId xmlns:a16="http://schemas.microsoft.com/office/drawing/2014/main" xmlns="" id="{8ADB3C45-1FF0-4694-8517-313A567FF0C4}"/>
              </a:ext>
            </a:extLst>
          </p:cNvPr>
          <p:cNvCxnSpPr/>
          <p:nvPr/>
        </p:nvCxnSpPr>
        <p:spPr>
          <a:xfrm>
            <a:off x="1494503" y="1514168"/>
            <a:ext cx="9370142" cy="0"/>
          </a:xfrm>
          <a:prstGeom prst="line">
            <a:avLst/>
          </a:prstGeom>
          <a:ln w="38100" cap="rnd">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68771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00ACB6-8F45-4D76-8BE8-143305484638}"/>
              </a:ext>
            </a:extLst>
          </p:cNvPr>
          <p:cNvSpPr>
            <a:spLocks noGrp="1"/>
          </p:cNvSpPr>
          <p:nvPr>
            <p:ph type="title"/>
          </p:nvPr>
        </p:nvSpPr>
        <p:spPr>
          <a:xfrm>
            <a:off x="838200" y="188605"/>
            <a:ext cx="10515600" cy="1325563"/>
          </a:xfrm>
        </p:spPr>
        <p:txBody>
          <a:bodyPr>
            <a:normAutofit/>
          </a:bodyPr>
          <a:lstStyle/>
          <a:p>
            <a:pPr algn="ctr"/>
            <a:r>
              <a:rPr lang="ru-RU" sz="5400" dirty="0">
                <a:solidFill>
                  <a:schemeClr val="tx1">
                    <a:lumMod val="65000"/>
                    <a:lumOff val="35000"/>
                  </a:schemeClr>
                </a:solidFill>
              </a:rPr>
              <a:t>Для судей судов РБ </a:t>
            </a:r>
            <a:r>
              <a:rPr lang="ru-RU" sz="5400" dirty="0" err="1">
                <a:solidFill>
                  <a:schemeClr val="tx1">
                    <a:lumMod val="65000"/>
                    <a:lumOff val="35000"/>
                  </a:schemeClr>
                </a:solidFill>
              </a:rPr>
              <a:t>устанавл-ся</a:t>
            </a:r>
            <a:r>
              <a:rPr lang="ru-RU" sz="5400" dirty="0">
                <a:solidFill>
                  <a:schemeClr val="tx1">
                    <a:lumMod val="65000"/>
                    <a:lumOff val="35000"/>
                  </a:schemeClr>
                </a:solidFill>
              </a:rPr>
              <a:t> КК:</a:t>
            </a:r>
            <a:endParaRPr lang="x-none" sz="5400" dirty="0">
              <a:solidFill>
                <a:schemeClr val="tx1">
                  <a:lumMod val="65000"/>
                  <a:lumOff val="35000"/>
                </a:schemeClr>
              </a:solidFill>
            </a:endParaRPr>
          </a:p>
        </p:txBody>
      </p:sp>
      <p:sp>
        <p:nvSpPr>
          <p:cNvPr id="3" name="Объект 2">
            <a:extLst>
              <a:ext uri="{FF2B5EF4-FFF2-40B4-BE49-F238E27FC236}">
                <a16:creationId xmlns:a16="http://schemas.microsoft.com/office/drawing/2014/main" xmlns="" id="{47ED0CE1-8B2E-450E-8400-419B01E1E1D1}"/>
              </a:ext>
            </a:extLst>
          </p:cNvPr>
          <p:cNvSpPr>
            <a:spLocks noGrp="1"/>
          </p:cNvSpPr>
          <p:nvPr>
            <p:ph idx="1"/>
          </p:nvPr>
        </p:nvSpPr>
        <p:spPr>
          <a:xfrm>
            <a:off x="285135" y="1828800"/>
            <a:ext cx="11015911" cy="4770312"/>
          </a:xfrm>
        </p:spPr>
        <p:txBody>
          <a:bodyPr>
            <a:normAutofit/>
          </a:bodyPr>
          <a:lstStyle/>
          <a:p>
            <a:r>
              <a:rPr lang="ru-RU" sz="3200" dirty="0">
                <a:latin typeface="Times New Roman" panose="02020603050405020304" pitchFamily="18" charset="0"/>
                <a:cs typeface="Times New Roman" panose="02020603050405020304" pitchFamily="18" charset="0"/>
              </a:rPr>
              <a:t>высший квалификационный класс 1-го ранга;</a:t>
            </a:r>
          </a:p>
          <a:p>
            <a:r>
              <a:rPr lang="ru-RU" sz="3200" dirty="0">
                <a:latin typeface="Times New Roman" panose="02020603050405020304" pitchFamily="18" charset="0"/>
                <a:cs typeface="Times New Roman" panose="02020603050405020304" pitchFamily="18" charset="0"/>
              </a:rPr>
              <a:t>высший квалификационный класс 2-го ранга;</a:t>
            </a:r>
          </a:p>
          <a:p>
            <a:r>
              <a:rPr lang="ru-RU" sz="3200" dirty="0">
                <a:latin typeface="Times New Roman" panose="02020603050405020304" pitchFamily="18" charset="0"/>
                <a:cs typeface="Times New Roman" panose="02020603050405020304" pitchFamily="18" charset="0"/>
              </a:rPr>
              <a:t>высший, </a:t>
            </a:r>
          </a:p>
          <a:p>
            <a:r>
              <a:rPr lang="ru-RU" sz="3200" dirty="0">
                <a:latin typeface="Times New Roman" panose="02020603050405020304" pitchFamily="18" charset="0"/>
                <a:cs typeface="Times New Roman" panose="02020603050405020304" pitchFamily="18" charset="0"/>
              </a:rPr>
              <a:t>первый, </a:t>
            </a:r>
          </a:p>
          <a:p>
            <a:r>
              <a:rPr lang="ru-RU" sz="3200" dirty="0">
                <a:latin typeface="Times New Roman" panose="02020603050405020304" pitchFamily="18" charset="0"/>
                <a:cs typeface="Times New Roman" panose="02020603050405020304" pitchFamily="18" charset="0"/>
              </a:rPr>
              <a:t>второй, </a:t>
            </a:r>
          </a:p>
          <a:p>
            <a:r>
              <a:rPr lang="ru-RU" sz="3200" dirty="0">
                <a:latin typeface="Times New Roman" panose="02020603050405020304" pitchFamily="18" charset="0"/>
                <a:cs typeface="Times New Roman" panose="02020603050405020304" pitchFamily="18" charset="0"/>
              </a:rPr>
              <a:t>третий (4 г.) </a:t>
            </a:r>
          </a:p>
          <a:p>
            <a:r>
              <a:rPr lang="ru-RU" sz="3200" dirty="0">
                <a:latin typeface="Times New Roman" panose="02020603050405020304" pitchFamily="18" charset="0"/>
                <a:cs typeface="Times New Roman" panose="02020603050405020304" pitchFamily="18" charset="0"/>
              </a:rPr>
              <a:t>четвертый (3 г.) </a:t>
            </a:r>
          </a:p>
          <a:p>
            <a:r>
              <a:rPr lang="ru-RU" sz="3200" dirty="0">
                <a:latin typeface="Times New Roman" panose="02020603050405020304" pitchFamily="18" charset="0"/>
                <a:cs typeface="Times New Roman" panose="02020603050405020304" pitchFamily="18" charset="0"/>
              </a:rPr>
              <a:t>пятый КК (2 г.).</a:t>
            </a:r>
          </a:p>
          <a:p>
            <a:endParaRPr lang="x-none" sz="32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BBECACC1-DD5D-4642-B02C-EE526B8B2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29" y="226875"/>
            <a:ext cx="1096149" cy="1179138"/>
          </a:xfrm>
          <a:prstGeom prst="rect">
            <a:avLst/>
          </a:prstGeom>
          <a:ln>
            <a:noFill/>
          </a:ln>
          <a:effectLst/>
        </p:spPr>
      </p:pic>
      <p:cxnSp>
        <p:nvCxnSpPr>
          <p:cNvPr id="7" name="Прямая соединительная линия 6">
            <a:extLst>
              <a:ext uri="{FF2B5EF4-FFF2-40B4-BE49-F238E27FC236}">
                <a16:creationId xmlns:a16="http://schemas.microsoft.com/office/drawing/2014/main" xmlns="" id="{8ADB3C45-1FF0-4694-8517-313A567FF0C4}"/>
              </a:ext>
            </a:extLst>
          </p:cNvPr>
          <p:cNvCxnSpPr/>
          <p:nvPr/>
        </p:nvCxnSpPr>
        <p:spPr>
          <a:xfrm>
            <a:off x="1494503" y="1514168"/>
            <a:ext cx="9370142" cy="0"/>
          </a:xfrm>
          <a:prstGeom prst="line">
            <a:avLst/>
          </a:prstGeom>
          <a:ln w="38100" cap="rnd">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75836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00ACB6-8F45-4D76-8BE8-143305484638}"/>
              </a:ext>
            </a:extLst>
          </p:cNvPr>
          <p:cNvSpPr>
            <a:spLocks noGrp="1"/>
          </p:cNvSpPr>
          <p:nvPr>
            <p:ph type="title"/>
          </p:nvPr>
        </p:nvSpPr>
        <p:spPr>
          <a:xfrm>
            <a:off x="838200" y="188605"/>
            <a:ext cx="10515600" cy="1325563"/>
          </a:xfrm>
        </p:spPr>
        <p:txBody>
          <a:bodyPr>
            <a:normAutofit/>
          </a:bodyPr>
          <a:lstStyle/>
          <a:p>
            <a:pPr algn="ctr"/>
            <a:r>
              <a:rPr lang="ru-RU" sz="5400" dirty="0">
                <a:solidFill>
                  <a:schemeClr val="tx1">
                    <a:lumMod val="65000"/>
                    <a:lumOff val="35000"/>
                  </a:schemeClr>
                </a:solidFill>
              </a:rPr>
              <a:t>Меры </a:t>
            </a:r>
            <a:r>
              <a:rPr lang="ru-RU" sz="5400" dirty="0" err="1">
                <a:solidFill>
                  <a:schemeClr val="tx1">
                    <a:lumMod val="65000"/>
                    <a:lumOff val="35000"/>
                  </a:schemeClr>
                </a:solidFill>
              </a:rPr>
              <a:t>дисцип</a:t>
            </a:r>
            <a:r>
              <a:rPr lang="ru-RU" sz="5400" dirty="0">
                <a:solidFill>
                  <a:schemeClr val="tx1">
                    <a:lumMod val="65000"/>
                    <a:lumOff val="35000"/>
                  </a:schemeClr>
                </a:solidFill>
              </a:rPr>
              <a:t>-го взыскания:</a:t>
            </a:r>
            <a:endParaRPr lang="x-none" sz="5400" dirty="0">
              <a:solidFill>
                <a:schemeClr val="tx1">
                  <a:lumMod val="65000"/>
                  <a:lumOff val="35000"/>
                </a:schemeClr>
              </a:solidFill>
            </a:endParaRPr>
          </a:p>
        </p:txBody>
      </p:sp>
      <p:sp>
        <p:nvSpPr>
          <p:cNvPr id="3" name="Объект 2">
            <a:extLst>
              <a:ext uri="{FF2B5EF4-FFF2-40B4-BE49-F238E27FC236}">
                <a16:creationId xmlns:a16="http://schemas.microsoft.com/office/drawing/2014/main" xmlns="" id="{47ED0CE1-8B2E-450E-8400-419B01E1E1D1}"/>
              </a:ext>
            </a:extLst>
          </p:cNvPr>
          <p:cNvSpPr>
            <a:spLocks noGrp="1"/>
          </p:cNvSpPr>
          <p:nvPr>
            <p:ph idx="1"/>
          </p:nvPr>
        </p:nvSpPr>
        <p:spPr>
          <a:xfrm>
            <a:off x="285135" y="1828800"/>
            <a:ext cx="11015911" cy="4770312"/>
          </a:xfrm>
        </p:spPr>
        <p:txBody>
          <a:bodyPr>
            <a:normAutofit fontScale="85000" lnSpcReduction="20000"/>
          </a:bodyPr>
          <a:lstStyle/>
          <a:p>
            <a:pPr algn="ctr"/>
            <a:r>
              <a:rPr lang="ru-RU" sz="3200" dirty="0">
                <a:latin typeface="Times New Roman" panose="02020603050405020304" pitchFamily="18" charset="0"/>
                <a:cs typeface="Times New Roman" panose="02020603050405020304" pitchFamily="18" charset="0"/>
              </a:rPr>
              <a:t>Для судей СОЮ:</a:t>
            </a:r>
          </a:p>
          <a:p>
            <a:endParaRPr lang="ru-RU" sz="3200" dirty="0">
              <a:latin typeface="Times New Roman" panose="02020603050405020304" pitchFamily="18" charset="0"/>
              <a:cs typeface="Times New Roman" panose="02020603050405020304" pitchFamily="18" charset="0"/>
            </a:endParaRPr>
          </a:p>
          <a:p>
            <a:r>
              <a:rPr lang="ru-RU" sz="3200" dirty="0">
                <a:latin typeface="Times New Roman" panose="02020603050405020304" pitchFamily="18" charset="0"/>
                <a:cs typeface="Times New Roman" panose="02020603050405020304" pitchFamily="18" charset="0"/>
              </a:rPr>
              <a:t>1) лишение стимулирующих выплат на срок до 12 м;</a:t>
            </a:r>
          </a:p>
          <a:p>
            <a:r>
              <a:rPr lang="ru-RU" sz="3200" dirty="0">
                <a:latin typeface="Times New Roman" panose="02020603050405020304" pitchFamily="18" charset="0"/>
                <a:cs typeface="Times New Roman" panose="02020603050405020304" pitchFamily="18" charset="0"/>
              </a:rPr>
              <a:t>2) замечание;</a:t>
            </a:r>
          </a:p>
          <a:p>
            <a:r>
              <a:rPr lang="ru-RU" sz="3200" dirty="0">
                <a:latin typeface="Times New Roman" panose="02020603050405020304" pitchFamily="18" charset="0"/>
                <a:cs typeface="Times New Roman" panose="02020603050405020304" pitchFamily="18" charset="0"/>
              </a:rPr>
              <a:t>3) выговор;</a:t>
            </a:r>
          </a:p>
          <a:p>
            <a:r>
              <a:rPr lang="ru-RU" sz="3200" dirty="0">
                <a:latin typeface="Times New Roman" panose="02020603050405020304" pitchFamily="18" charset="0"/>
                <a:cs typeface="Times New Roman" panose="02020603050405020304" pitchFamily="18" charset="0"/>
              </a:rPr>
              <a:t>4) строгий выговор;</a:t>
            </a:r>
          </a:p>
          <a:p>
            <a:r>
              <a:rPr lang="ru-RU" sz="3200" dirty="0">
                <a:latin typeface="Times New Roman" panose="02020603050405020304" pitchFamily="18" charset="0"/>
                <a:cs typeface="Times New Roman" panose="02020603050405020304" pitchFamily="18" charset="0"/>
              </a:rPr>
              <a:t>5) понижение в КК судьи на срок до 6 </a:t>
            </a:r>
            <a:r>
              <a:rPr lang="ru-RU" sz="3200" dirty="0" err="1">
                <a:latin typeface="Times New Roman" panose="02020603050405020304" pitchFamily="18" charset="0"/>
                <a:cs typeface="Times New Roman" panose="02020603050405020304" pitchFamily="18" charset="0"/>
              </a:rPr>
              <a:t>мес</a:t>
            </a:r>
            <a:r>
              <a:rPr lang="ru-RU" sz="3200" dirty="0">
                <a:latin typeface="Times New Roman" panose="02020603050405020304" pitchFamily="18" charset="0"/>
                <a:cs typeface="Times New Roman" panose="02020603050405020304" pitchFamily="18" charset="0"/>
              </a:rPr>
              <a:t>;</a:t>
            </a:r>
          </a:p>
          <a:p>
            <a:r>
              <a:rPr lang="ru-RU" sz="3200" dirty="0">
                <a:latin typeface="Times New Roman" panose="02020603050405020304" pitchFamily="18" charset="0"/>
                <a:cs typeface="Times New Roman" panose="02020603050405020304" pitchFamily="18" charset="0"/>
              </a:rPr>
              <a:t>6) освобождение от должности.</a:t>
            </a:r>
          </a:p>
          <a:p>
            <a:pPr algn="ctr"/>
            <a:r>
              <a:rPr lang="ru-RU" sz="3200" dirty="0">
                <a:latin typeface="Times New Roman" panose="02020603050405020304" pitchFamily="18" charset="0"/>
                <a:cs typeface="Times New Roman" panose="02020603050405020304" pitchFamily="18" charset="0"/>
              </a:rPr>
              <a:t>Судьи КС:</a:t>
            </a:r>
          </a:p>
          <a:p>
            <a:r>
              <a:rPr lang="ru-RU" sz="3200" dirty="0">
                <a:latin typeface="Times New Roman" panose="02020603050405020304" pitchFamily="18" charset="0"/>
                <a:cs typeface="Times New Roman" panose="02020603050405020304" pitchFamily="18" charset="0"/>
              </a:rPr>
              <a:t>1) предупреждение;</a:t>
            </a:r>
          </a:p>
          <a:p>
            <a:r>
              <a:rPr lang="ru-RU" sz="3200" dirty="0">
                <a:latin typeface="Times New Roman" panose="02020603050405020304" pitchFamily="18" charset="0"/>
                <a:cs typeface="Times New Roman" panose="02020603050405020304" pitchFamily="18" charset="0"/>
              </a:rPr>
              <a:t>2) освобождение от должности.</a:t>
            </a:r>
          </a:p>
          <a:p>
            <a:endParaRPr lang="x-none" sz="32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BBECACC1-DD5D-4642-B02C-EE526B8B2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29" y="226875"/>
            <a:ext cx="1096149" cy="1179138"/>
          </a:xfrm>
          <a:prstGeom prst="rect">
            <a:avLst/>
          </a:prstGeom>
          <a:ln>
            <a:noFill/>
          </a:ln>
          <a:effectLst/>
        </p:spPr>
      </p:pic>
      <p:cxnSp>
        <p:nvCxnSpPr>
          <p:cNvPr id="7" name="Прямая соединительная линия 6">
            <a:extLst>
              <a:ext uri="{FF2B5EF4-FFF2-40B4-BE49-F238E27FC236}">
                <a16:creationId xmlns:a16="http://schemas.microsoft.com/office/drawing/2014/main" xmlns="" id="{8ADB3C45-1FF0-4694-8517-313A567FF0C4}"/>
              </a:ext>
            </a:extLst>
          </p:cNvPr>
          <p:cNvCxnSpPr/>
          <p:nvPr/>
        </p:nvCxnSpPr>
        <p:spPr>
          <a:xfrm>
            <a:off x="1494503" y="1514168"/>
            <a:ext cx="9370142" cy="0"/>
          </a:xfrm>
          <a:prstGeom prst="line">
            <a:avLst/>
          </a:prstGeom>
          <a:ln w="38100" cap="rnd">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68399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00ACB6-8F45-4D76-8BE8-143305484638}"/>
              </a:ext>
            </a:extLst>
          </p:cNvPr>
          <p:cNvSpPr>
            <a:spLocks noGrp="1"/>
          </p:cNvSpPr>
          <p:nvPr>
            <p:ph type="title"/>
          </p:nvPr>
        </p:nvSpPr>
        <p:spPr>
          <a:xfrm>
            <a:off x="838200" y="188605"/>
            <a:ext cx="10515600" cy="1325563"/>
          </a:xfrm>
        </p:spPr>
        <p:txBody>
          <a:bodyPr>
            <a:noAutofit/>
          </a:bodyPr>
          <a:lstStyle/>
          <a:p>
            <a:pPr algn="ctr"/>
            <a:r>
              <a:rPr lang="ru-RU" sz="5400" dirty="0">
                <a:solidFill>
                  <a:schemeClr val="tx1">
                    <a:lumMod val="65000"/>
                    <a:lumOff val="35000"/>
                  </a:schemeClr>
                </a:solidFill>
              </a:rPr>
              <a:t>СОДЕРЖАНИЕ УЧЕБНОГО МАТЕРИАЛА</a:t>
            </a:r>
            <a:endParaRPr lang="x-none" sz="5400" dirty="0">
              <a:solidFill>
                <a:schemeClr val="tx1">
                  <a:lumMod val="65000"/>
                  <a:lumOff val="35000"/>
                </a:schemeClr>
              </a:solidFill>
            </a:endParaRPr>
          </a:p>
        </p:txBody>
      </p:sp>
      <p:sp>
        <p:nvSpPr>
          <p:cNvPr id="3" name="Объект 2">
            <a:extLst>
              <a:ext uri="{FF2B5EF4-FFF2-40B4-BE49-F238E27FC236}">
                <a16:creationId xmlns:a16="http://schemas.microsoft.com/office/drawing/2014/main" xmlns="" id="{47ED0CE1-8B2E-450E-8400-419B01E1E1D1}"/>
              </a:ext>
            </a:extLst>
          </p:cNvPr>
          <p:cNvSpPr>
            <a:spLocks noGrp="1"/>
          </p:cNvSpPr>
          <p:nvPr>
            <p:ph idx="1"/>
          </p:nvPr>
        </p:nvSpPr>
        <p:spPr>
          <a:xfrm>
            <a:off x="285135" y="1828800"/>
            <a:ext cx="11015911" cy="4770312"/>
          </a:xfrm>
        </p:spPr>
        <p:txBody>
          <a:bodyPr>
            <a:normAutofit lnSpcReduction="10000"/>
          </a:bodyPr>
          <a:lstStyle/>
          <a:p>
            <a:r>
              <a:rPr lang="ru-RU" sz="3200" dirty="0">
                <a:latin typeface="Times New Roman" panose="02020603050405020304" pitchFamily="18" charset="0"/>
                <a:cs typeface="Times New Roman" panose="02020603050405020304" pitchFamily="18" charset="0"/>
              </a:rPr>
              <a:t>Требования к кандидату на должность судьи Конституционного Суда Республики Беларусь. </a:t>
            </a:r>
          </a:p>
          <a:p>
            <a:r>
              <a:rPr lang="ru-RU" sz="3200" dirty="0">
                <a:latin typeface="Times New Roman" panose="02020603050405020304" pitchFamily="18" charset="0"/>
                <a:cs typeface="Times New Roman" panose="02020603050405020304" pitchFamily="18" charset="0"/>
              </a:rPr>
              <a:t>Требования к кандидату на должность судьи суда общей юрисдикции. Назначение и исполнение обязанностей судьи суда общей юрисдикции. </a:t>
            </a:r>
          </a:p>
          <a:p>
            <a:r>
              <a:rPr lang="ru-RU" sz="3200" dirty="0">
                <a:latin typeface="Times New Roman" panose="02020603050405020304" pitchFamily="18" charset="0"/>
                <a:cs typeface="Times New Roman" panose="02020603050405020304" pitchFamily="18" charset="0"/>
              </a:rPr>
              <a:t>Понятие и значение статуса судьи. Аттестация судей. </a:t>
            </a:r>
            <a:r>
              <a:rPr lang="ru-RU" sz="3200" dirty="0" err="1">
                <a:latin typeface="Times New Roman" panose="02020603050405020304" pitchFamily="18" charset="0"/>
                <a:cs typeface="Times New Roman" panose="02020603050405020304" pitchFamily="18" charset="0"/>
              </a:rPr>
              <a:t>Квалификацион-ные</a:t>
            </a:r>
            <a:r>
              <a:rPr lang="ru-RU" sz="3200" dirty="0">
                <a:latin typeface="Times New Roman" panose="02020603050405020304" pitchFamily="18" charset="0"/>
                <a:cs typeface="Times New Roman" panose="02020603050405020304" pitchFamily="18" charset="0"/>
              </a:rPr>
              <a:t> классы судей. Дисциплинарная ответственность судей. Приостановление, возобновление и прекращение полномочий судей. Отставка судьи.</a:t>
            </a:r>
          </a:p>
          <a:p>
            <a:r>
              <a:rPr lang="ru-RU" sz="3200" dirty="0">
                <a:latin typeface="Times New Roman" panose="02020603050405020304" pitchFamily="18" charset="0"/>
                <a:cs typeface="Times New Roman" panose="02020603050405020304" pitchFamily="18" charset="0"/>
              </a:rPr>
              <a:t>Народный заседатель: требования, предъявляемые к народным </a:t>
            </a:r>
            <a:r>
              <a:rPr lang="ru-RU" sz="3200" dirty="0" err="1">
                <a:latin typeface="Times New Roman" panose="02020603050405020304" pitchFamily="18" charset="0"/>
                <a:cs typeface="Times New Roman" panose="02020603050405020304" pitchFamily="18" charset="0"/>
              </a:rPr>
              <a:t>заседа-телям</a:t>
            </a:r>
            <a:r>
              <a:rPr lang="ru-RU" sz="3200" dirty="0">
                <a:latin typeface="Times New Roman" panose="02020603050405020304" pitchFamily="18" charset="0"/>
                <a:cs typeface="Times New Roman" panose="02020603050405020304" pitchFamily="18" charset="0"/>
              </a:rPr>
              <a:t>; статус народного заседателя.</a:t>
            </a:r>
          </a:p>
          <a:p>
            <a:endParaRPr lang="x-none" sz="32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BBECACC1-DD5D-4642-B02C-EE526B8B2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29" y="226875"/>
            <a:ext cx="1096149" cy="1179138"/>
          </a:xfrm>
          <a:prstGeom prst="rect">
            <a:avLst/>
          </a:prstGeom>
          <a:ln>
            <a:noFill/>
          </a:ln>
          <a:effectLst/>
        </p:spPr>
      </p:pic>
      <p:cxnSp>
        <p:nvCxnSpPr>
          <p:cNvPr id="7" name="Прямая соединительная линия 6">
            <a:extLst>
              <a:ext uri="{FF2B5EF4-FFF2-40B4-BE49-F238E27FC236}">
                <a16:creationId xmlns:a16="http://schemas.microsoft.com/office/drawing/2014/main" xmlns="" id="{8ADB3C45-1FF0-4694-8517-313A567FF0C4}"/>
              </a:ext>
            </a:extLst>
          </p:cNvPr>
          <p:cNvCxnSpPr/>
          <p:nvPr/>
        </p:nvCxnSpPr>
        <p:spPr>
          <a:xfrm>
            <a:off x="1494503" y="1514168"/>
            <a:ext cx="9370142" cy="0"/>
          </a:xfrm>
          <a:prstGeom prst="line">
            <a:avLst/>
          </a:prstGeom>
          <a:ln w="38100" cap="rnd">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85080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00ACB6-8F45-4D76-8BE8-143305484638}"/>
              </a:ext>
            </a:extLst>
          </p:cNvPr>
          <p:cNvSpPr>
            <a:spLocks noGrp="1"/>
          </p:cNvSpPr>
          <p:nvPr>
            <p:ph type="title"/>
          </p:nvPr>
        </p:nvSpPr>
        <p:spPr>
          <a:xfrm>
            <a:off x="838200" y="188605"/>
            <a:ext cx="10515600" cy="1325563"/>
          </a:xfrm>
        </p:spPr>
        <p:txBody>
          <a:bodyPr>
            <a:normAutofit/>
          </a:bodyPr>
          <a:lstStyle/>
          <a:p>
            <a:pPr algn="ctr"/>
            <a:r>
              <a:rPr lang="ru-RU" sz="7200" dirty="0">
                <a:solidFill>
                  <a:schemeClr val="tx1">
                    <a:lumMod val="65000"/>
                    <a:lumOff val="35000"/>
                  </a:schemeClr>
                </a:solidFill>
              </a:rPr>
              <a:t>Народный заседатель</a:t>
            </a:r>
            <a:endParaRPr lang="x-none" sz="7200" dirty="0">
              <a:solidFill>
                <a:schemeClr val="tx1">
                  <a:lumMod val="65000"/>
                  <a:lumOff val="35000"/>
                </a:schemeClr>
              </a:solidFill>
            </a:endParaRPr>
          </a:p>
        </p:txBody>
      </p:sp>
      <p:sp>
        <p:nvSpPr>
          <p:cNvPr id="3" name="Объект 2">
            <a:extLst>
              <a:ext uri="{FF2B5EF4-FFF2-40B4-BE49-F238E27FC236}">
                <a16:creationId xmlns:a16="http://schemas.microsoft.com/office/drawing/2014/main" xmlns="" id="{47ED0CE1-8B2E-450E-8400-419B01E1E1D1}"/>
              </a:ext>
            </a:extLst>
          </p:cNvPr>
          <p:cNvSpPr>
            <a:spLocks noGrp="1"/>
          </p:cNvSpPr>
          <p:nvPr>
            <p:ph idx="1"/>
          </p:nvPr>
        </p:nvSpPr>
        <p:spPr>
          <a:xfrm>
            <a:off x="285135" y="1828800"/>
            <a:ext cx="11015911" cy="4770312"/>
          </a:xfrm>
        </p:spPr>
        <p:txBody>
          <a:bodyPr>
            <a:normAutofit/>
          </a:bodyPr>
          <a:lstStyle/>
          <a:p>
            <a:r>
              <a:rPr lang="ru-RU" sz="3200" dirty="0">
                <a:latin typeface="Times New Roman" panose="02020603050405020304" pitchFamily="18" charset="0"/>
                <a:cs typeface="Times New Roman" panose="02020603050405020304" pitchFamily="18" charset="0"/>
              </a:rPr>
              <a:t>– гр-н  РБ, достигший 25-летнего возраста, владеющий Б и Р языками, </a:t>
            </a:r>
            <a:r>
              <a:rPr lang="ru-RU" sz="3200" dirty="0" smtClean="0">
                <a:latin typeface="Times New Roman" panose="02020603050405020304" pitchFamily="18" charset="0"/>
                <a:cs typeface="Times New Roman" panose="02020603050405020304" pitchFamily="18" charset="0"/>
              </a:rPr>
              <a:t>привлекаемый </a:t>
            </a:r>
            <a:r>
              <a:rPr lang="ru-RU" sz="3200" dirty="0">
                <a:latin typeface="Times New Roman" panose="02020603050405020304" pitchFamily="18" charset="0"/>
                <a:cs typeface="Times New Roman" panose="02020603050405020304" pitchFamily="18" charset="0"/>
              </a:rPr>
              <a:t>в установленных </a:t>
            </a:r>
            <a:r>
              <a:rPr lang="ru-RU" sz="3200" dirty="0" err="1">
                <a:latin typeface="Times New Roman" panose="02020603050405020304" pitchFamily="18" charset="0"/>
                <a:cs typeface="Times New Roman" panose="02020603050405020304" pitchFamily="18" charset="0"/>
              </a:rPr>
              <a:t>КоСиСС</a:t>
            </a:r>
            <a:r>
              <a:rPr lang="ru-RU" sz="3200" dirty="0">
                <a:latin typeface="Times New Roman" panose="02020603050405020304" pitchFamily="18" charset="0"/>
                <a:cs typeface="Times New Roman" panose="02020603050405020304" pitchFamily="18" charset="0"/>
              </a:rPr>
              <a:t> и иными </a:t>
            </a:r>
            <a:r>
              <a:rPr lang="ru-RU" sz="3200" dirty="0" err="1">
                <a:latin typeface="Times New Roman" panose="02020603050405020304" pitchFamily="18" charset="0"/>
                <a:cs typeface="Times New Roman" panose="02020603050405020304" pitchFamily="18" charset="0"/>
              </a:rPr>
              <a:t>законодат</a:t>
            </a:r>
            <a:r>
              <a:rPr lang="ru-RU" sz="3200" dirty="0">
                <a:latin typeface="Times New Roman" panose="02020603050405020304" pitchFamily="18" charset="0"/>
                <a:cs typeface="Times New Roman" panose="02020603050405020304" pitchFamily="18" charset="0"/>
              </a:rPr>
              <a:t>-ми актами порядке и случаях для участия в деятельности суда по осуществлению правосудия.</a:t>
            </a:r>
          </a:p>
          <a:p>
            <a:endParaRPr lang="x-none" sz="32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BBECACC1-DD5D-4642-B02C-EE526B8B2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29" y="226875"/>
            <a:ext cx="1096149" cy="1179138"/>
          </a:xfrm>
          <a:prstGeom prst="rect">
            <a:avLst/>
          </a:prstGeom>
          <a:ln>
            <a:noFill/>
          </a:ln>
          <a:effectLst/>
        </p:spPr>
      </p:pic>
      <p:cxnSp>
        <p:nvCxnSpPr>
          <p:cNvPr id="7" name="Прямая соединительная линия 6">
            <a:extLst>
              <a:ext uri="{FF2B5EF4-FFF2-40B4-BE49-F238E27FC236}">
                <a16:creationId xmlns:a16="http://schemas.microsoft.com/office/drawing/2014/main" xmlns="" id="{8ADB3C45-1FF0-4694-8517-313A567FF0C4}"/>
              </a:ext>
            </a:extLst>
          </p:cNvPr>
          <p:cNvCxnSpPr/>
          <p:nvPr/>
        </p:nvCxnSpPr>
        <p:spPr>
          <a:xfrm>
            <a:off x="1494503" y="1514168"/>
            <a:ext cx="9370142" cy="0"/>
          </a:xfrm>
          <a:prstGeom prst="line">
            <a:avLst/>
          </a:prstGeom>
          <a:ln w="38100" cap="rnd">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7911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00ACB6-8F45-4D76-8BE8-143305484638}"/>
              </a:ext>
            </a:extLst>
          </p:cNvPr>
          <p:cNvSpPr>
            <a:spLocks noGrp="1"/>
          </p:cNvSpPr>
          <p:nvPr>
            <p:ph type="title"/>
          </p:nvPr>
        </p:nvSpPr>
        <p:spPr>
          <a:xfrm>
            <a:off x="838200" y="188605"/>
            <a:ext cx="10515600" cy="1325563"/>
          </a:xfrm>
        </p:spPr>
        <p:txBody>
          <a:bodyPr>
            <a:normAutofit/>
          </a:bodyPr>
          <a:lstStyle/>
          <a:p>
            <a:pPr algn="ctr"/>
            <a:r>
              <a:rPr lang="ru-RU" sz="7200" dirty="0">
                <a:solidFill>
                  <a:schemeClr val="tx1">
                    <a:lumMod val="65000"/>
                    <a:lumOff val="35000"/>
                  </a:schemeClr>
                </a:solidFill>
              </a:rPr>
              <a:t>НЗ не могут быть</a:t>
            </a:r>
            <a:endParaRPr lang="x-none" sz="7200" dirty="0">
              <a:solidFill>
                <a:schemeClr val="tx1">
                  <a:lumMod val="65000"/>
                  <a:lumOff val="35000"/>
                </a:schemeClr>
              </a:solidFill>
            </a:endParaRPr>
          </a:p>
        </p:txBody>
      </p:sp>
      <p:sp>
        <p:nvSpPr>
          <p:cNvPr id="3" name="Объект 2">
            <a:extLst>
              <a:ext uri="{FF2B5EF4-FFF2-40B4-BE49-F238E27FC236}">
                <a16:creationId xmlns:a16="http://schemas.microsoft.com/office/drawing/2014/main" xmlns="" id="{47ED0CE1-8B2E-450E-8400-419B01E1E1D1}"/>
              </a:ext>
            </a:extLst>
          </p:cNvPr>
          <p:cNvSpPr>
            <a:spLocks noGrp="1"/>
          </p:cNvSpPr>
          <p:nvPr>
            <p:ph idx="1"/>
          </p:nvPr>
        </p:nvSpPr>
        <p:spPr>
          <a:xfrm>
            <a:off x="285135" y="1828800"/>
            <a:ext cx="11015911" cy="4770312"/>
          </a:xfrm>
        </p:spPr>
        <p:txBody>
          <a:bodyPr>
            <a:normAutofit/>
          </a:bodyPr>
          <a:lstStyle/>
          <a:p>
            <a:r>
              <a:rPr lang="ru-RU" sz="3200" dirty="0">
                <a:latin typeface="Times New Roman" panose="02020603050405020304" pitchFamily="18" charset="0"/>
                <a:cs typeface="Times New Roman" panose="02020603050405020304" pitchFamily="18" charset="0"/>
              </a:rPr>
              <a:t>-лица, в отношении которых имеется вступивший в законную силу </a:t>
            </a:r>
            <a:r>
              <a:rPr lang="ru-RU" sz="3200" dirty="0" err="1">
                <a:latin typeface="Times New Roman" panose="02020603050405020304" pitchFamily="18" charset="0"/>
                <a:cs typeface="Times New Roman" panose="02020603050405020304" pitchFamily="18" charset="0"/>
              </a:rPr>
              <a:t>обвин</a:t>
            </a:r>
            <a:r>
              <a:rPr lang="ru-RU" sz="3200" dirty="0">
                <a:latin typeface="Times New Roman" panose="02020603050405020304" pitchFamily="18" charset="0"/>
                <a:cs typeface="Times New Roman" panose="02020603050405020304" pitchFamily="18" charset="0"/>
              </a:rPr>
              <a:t>. приговор;</a:t>
            </a:r>
          </a:p>
          <a:p>
            <a:r>
              <a:rPr lang="ru-RU" sz="3200" dirty="0">
                <a:latin typeface="Times New Roman" panose="02020603050405020304" pitchFamily="18" charset="0"/>
                <a:cs typeface="Times New Roman" panose="02020603050405020304" pitchFamily="18" charset="0"/>
              </a:rPr>
              <a:t>-ограниченно дееспособные или недееспособные по решению суда; </a:t>
            </a:r>
          </a:p>
          <a:p>
            <a:r>
              <a:rPr lang="ru-RU" sz="3200" dirty="0">
                <a:latin typeface="Times New Roman" panose="02020603050405020304" pitchFamily="18" charset="0"/>
                <a:cs typeface="Times New Roman" panose="02020603050405020304" pitchFamily="18" charset="0"/>
              </a:rPr>
              <a:t>-состоящие на учете в </a:t>
            </a:r>
            <a:r>
              <a:rPr lang="ru-RU" sz="3200" dirty="0" err="1">
                <a:latin typeface="Times New Roman" panose="02020603050405020304" pitchFamily="18" charset="0"/>
                <a:cs typeface="Times New Roman" panose="02020603050405020304" pitchFamily="18" charset="0"/>
              </a:rPr>
              <a:t>нарко</a:t>
            </a:r>
            <a:r>
              <a:rPr lang="ru-RU" sz="3200" dirty="0">
                <a:latin typeface="Times New Roman" panose="02020603050405020304" pitchFamily="18" charset="0"/>
                <a:cs typeface="Times New Roman" panose="02020603050405020304" pitchFamily="18" charset="0"/>
              </a:rPr>
              <a:t>- и </a:t>
            </a:r>
            <a:r>
              <a:rPr lang="ru-RU" sz="3200" dirty="0" err="1">
                <a:latin typeface="Times New Roman" panose="02020603050405020304" pitchFamily="18" charset="0"/>
                <a:cs typeface="Times New Roman" panose="02020603050405020304" pitchFamily="18" charset="0"/>
              </a:rPr>
              <a:t>психоневр</a:t>
            </a:r>
            <a:r>
              <a:rPr lang="ru-RU" sz="3200" dirty="0">
                <a:latin typeface="Times New Roman" panose="02020603050405020304" pitchFamily="18" charset="0"/>
                <a:cs typeface="Times New Roman" panose="02020603050405020304" pitchFamily="18" charset="0"/>
              </a:rPr>
              <a:t>-ких диспансерах;</a:t>
            </a:r>
          </a:p>
          <a:p>
            <a:r>
              <a:rPr lang="ru-RU" sz="3200" dirty="0">
                <a:latin typeface="Times New Roman" panose="02020603050405020304" pitchFamily="18" charset="0"/>
                <a:cs typeface="Times New Roman" panose="02020603050405020304" pitchFamily="18" charset="0"/>
              </a:rPr>
              <a:t>-депутаты, </a:t>
            </a:r>
            <a:r>
              <a:rPr lang="ru-RU" sz="3200" dirty="0" err="1">
                <a:latin typeface="Times New Roman" panose="02020603050405020304" pitchFamily="18" charset="0"/>
                <a:cs typeface="Times New Roman" panose="02020603050405020304" pitchFamily="18" charset="0"/>
              </a:rPr>
              <a:t>руков</a:t>
            </a:r>
            <a:r>
              <a:rPr lang="ru-RU" sz="3200" dirty="0">
                <a:latin typeface="Times New Roman" panose="02020603050405020304" pitchFamily="18" charset="0"/>
                <a:cs typeface="Times New Roman" panose="02020603050405020304" pitchFamily="18" charset="0"/>
              </a:rPr>
              <a:t>-е работники госорганов, лица, должности которых включены в кадровый реестр Главы гос-ва, </a:t>
            </a:r>
            <a:r>
              <a:rPr lang="ru-RU" sz="3200" dirty="0" err="1">
                <a:latin typeface="Times New Roman" panose="02020603050405020304" pitchFamily="18" charset="0"/>
                <a:cs typeface="Times New Roman" panose="02020603050405020304" pitchFamily="18" charset="0"/>
              </a:rPr>
              <a:t>прокур</a:t>
            </a:r>
            <a:r>
              <a:rPr lang="ru-RU" sz="3200" dirty="0">
                <a:latin typeface="Times New Roman" panose="02020603050405020304" pitchFamily="18" charset="0"/>
                <a:cs typeface="Times New Roman" panose="02020603050405020304" pitchFamily="18" charset="0"/>
              </a:rPr>
              <a:t>. работники и др.</a:t>
            </a:r>
          </a:p>
          <a:p>
            <a:endParaRPr lang="x-none" sz="32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BBECACC1-DD5D-4642-B02C-EE526B8B2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29" y="226875"/>
            <a:ext cx="1096149" cy="1179138"/>
          </a:xfrm>
          <a:prstGeom prst="rect">
            <a:avLst/>
          </a:prstGeom>
          <a:ln>
            <a:noFill/>
          </a:ln>
          <a:effectLst/>
        </p:spPr>
      </p:pic>
      <p:cxnSp>
        <p:nvCxnSpPr>
          <p:cNvPr id="7" name="Прямая соединительная линия 6">
            <a:extLst>
              <a:ext uri="{FF2B5EF4-FFF2-40B4-BE49-F238E27FC236}">
                <a16:creationId xmlns:a16="http://schemas.microsoft.com/office/drawing/2014/main" xmlns="" id="{8ADB3C45-1FF0-4694-8517-313A567FF0C4}"/>
              </a:ext>
            </a:extLst>
          </p:cNvPr>
          <p:cNvCxnSpPr/>
          <p:nvPr/>
        </p:nvCxnSpPr>
        <p:spPr>
          <a:xfrm>
            <a:off x="1494503" y="1514168"/>
            <a:ext cx="9370142" cy="0"/>
          </a:xfrm>
          <a:prstGeom prst="line">
            <a:avLst/>
          </a:prstGeom>
          <a:ln w="38100" cap="rnd">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69326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00ACB6-8F45-4D76-8BE8-143305484638}"/>
              </a:ext>
            </a:extLst>
          </p:cNvPr>
          <p:cNvSpPr>
            <a:spLocks noGrp="1"/>
          </p:cNvSpPr>
          <p:nvPr>
            <p:ph type="title"/>
          </p:nvPr>
        </p:nvSpPr>
        <p:spPr>
          <a:xfrm>
            <a:off x="838200" y="188605"/>
            <a:ext cx="10515600" cy="1325563"/>
          </a:xfrm>
        </p:spPr>
        <p:txBody>
          <a:bodyPr>
            <a:normAutofit/>
          </a:bodyPr>
          <a:lstStyle/>
          <a:p>
            <a:pPr algn="ctr"/>
            <a:r>
              <a:rPr lang="ru-RU" sz="7200" dirty="0">
                <a:solidFill>
                  <a:schemeClr val="tx1">
                    <a:lumMod val="65000"/>
                    <a:lumOff val="35000"/>
                  </a:schemeClr>
                </a:solidFill>
              </a:rPr>
              <a:t>Заключение</a:t>
            </a:r>
            <a:endParaRPr lang="x-none" sz="7200" dirty="0">
              <a:solidFill>
                <a:schemeClr val="tx1">
                  <a:lumMod val="65000"/>
                  <a:lumOff val="35000"/>
                </a:schemeClr>
              </a:solidFill>
            </a:endParaRPr>
          </a:p>
        </p:txBody>
      </p:sp>
      <p:sp>
        <p:nvSpPr>
          <p:cNvPr id="3" name="Объект 2">
            <a:extLst>
              <a:ext uri="{FF2B5EF4-FFF2-40B4-BE49-F238E27FC236}">
                <a16:creationId xmlns:a16="http://schemas.microsoft.com/office/drawing/2014/main" xmlns="" id="{47ED0CE1-8B2E-450E-8400-419B01E1E1D1}"/>
              </a:ext>
            </a:extLst>
          </p:cNvPr>
          <p:cNvSpPr>
            <a:spLocks noGrp="1"/>
          </p:cNvSpPr>
          <p:nvPr>
            <p:ph idx="1"/>
          </p:nvPr>
        </p:nvSpPr>
        <p:spPr>
          <a:xfrm>
            <a:off x="285135" y="1828800"/>
            <a:ext cx="11015911" cy="4770312"/>
          </a:xfrm>
        </p:spPr>
        <p:txBody>
          <a:bodyPr>
            <a:normAutofit/>
          </a:bodyPr>
          <a:lstStyle/>
          <a:p>
            <a:r>
              <a:rPr lang="ru-RU" sz="3200" dirty="0">
                <a:latin typeface="Times New Roman" panose="02020603050405020304" pitchFamily="18" charset="0"/>
                <a:cs typeface="Times New Roman" panose="02020603050405020304" pitchFamily="18" charset="0"/>
              </a:rPr>
              <a:t>В РБ обеспечена независимость судей.</a:t>
            </a:r>
          </a:p>
          <a:p>
            <a:endParaRPr lang="ru-RU" sz="3200" dirty="0">
              <a:latin typeface="Times New Roman" panose="02020603050405020304" pitchFamily="18" charset="0"/>
              <a:cs typeface="Times New Roman" panose="02020603050405020304" pitchFamily="18" charset="0"/>
            </a:endParaRPr>
          </a:p>
          <a:p>
            <a:r>
              <a:rPr lang="ru-RU" sz="3200" dirty="0">
                <a:latin typeface="Times New Roman" panose="02020603050405020304" pitchFamily="18" charset="0"/>
                <a:cs typeface="Times New Roman" panose="02020603050405020304" pitchFamily="18" charset="0"/>
              </a:rPr>
              <a:t>Народ участвует в отправлении правосудия в качестве народных заседателей.</a:t>
            </a:r>
          </a:p>
          <a:p>
            <a:endParaRPr lang="x-none" sz="32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BBECACC1-DD5D-4642-B02C-EE526B8B2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29" y="226875"/>
            <a:ext cx="1096149" cy="1179138"/>
          </a:xfrm>
          <a:prstGeom prst="rect">
            <a:avLst/>
          </a:prstGeom>
          <a:ln>
            <a:noFill/>
          </a:ln>
          <a:effectLst/>
        </p:spPr>
      </p:pic>
      <p:cxnSp>
        <p:nvCxnSpPr>
          <p:cNvPr id="7" name="Прямая соединительная линия 6">
            <a:extLst>
              <a:ext uri="{FF2B5EF4-FFF2-40B4-BE49-F238E27FC236}">
                <a16:creationId xmlns:a16="http://schemas.microsoft.com/office/drawing/2014/main" xmlns="" id="{8ADB3C45-1FF0-4694-8517-313A567FF0C4}"/>
              </a:ext>
            </a:extLst>
          </p:cNvPr>
          <p:cNvCxnSpPr/>
          <p:nvPr/>
        </p:nvCxnSpPr>
        <p:spPr>
          <a:xfrm>
            <a:off x="1494503" y="1514168"/>
            <a:ext cx="9370142" cy="0"/>
          </a:xfrm>
          <a:prstGeom prst="line">
            <a:avLst/>
          </a:prstGeom>
          <a:ln w="38100" cap="rnd">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99616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00ACB6-8F45-4D76-8BE8-143305484638}"/>
              </a:ext>
            </a:extLst>
          </p:cNvPr>
          <p:cNvSpPr>
            <a:spLocks noGrp="1"/>
          </p:cNvSpPr>
          <p:nvPr>
            <p:ph type="title"/>
          </p:nvPr>
        </p:nvSpPr>
        <p:spPr>
          <a:xfrm>
            <a:off x="838200" y="188605"/>
            <a:ext cx="10515600" cy="1325563"/>
          </a:xfrm>
        </p:spPr>
        <p:txBody>
          <a:bodyPr>
            <a:normAutofit/>
          </a:bodyPr>
          <a:lstStyle/>
          <a:p>
            <a:pPr algn="ctr"/>
            <a:r>
              <a:rPr lang="ru-RU" sz="5400" dirty="0">
                <a:solidFill>
                  <a:schemeClr val="tx1">
                    <a:lumMod val="65000"/>
                    <a:lumOff val="35000"/>
                  </a:schemeClr>
                </a:solidFill>
              </a:rPr>
              <a:t>Требования к судье КС РБ</a:t>
            </a:r>
            <a:endParaRPr lang="x-none" sz="5400" dirty="0">
              <a:solidFill>
                <a:schemeClr val="tx1">
                  <a:lumMod val="65000"/>
                  <a:lumOff val="35000"/>
                </a:schemeClr>
              </a:solidFill>
            </a:endParaRPr>
          </a:p>
        </p:txBody>
      </p:sp>
      <p:sp>
        <p:nvSpPr>
          <p:cNvPr id="3" name="Объект 2">
            <a:extLst>
              <a:ext uri="{FF2B5EF4-FFF2-40B4-BE49-F238E27FC236}">
                <a16:creationId xmlns:a16="http://schemas.microsoft.com/office/drawing/2014/main" xmlns="" id="{47ED0CE1-8B2E-450E-8400-419B01E1E1D1}"/>
              </a:ext>
            </a:extLst>
          </p:cNvPr>
          <p:cNvSpPr>
            <a:spLocks noGrp="1"/>
          </p:cNvSpPr>
          <p:nvPr>
            <p:ph idx="1"/>
          </p:nvPr>
        </p:nvSpPr>
        <p:spPr>
          <a:xfrm>
            <a:off x="285135" y="1828800"/>
            <a:ext cx="11015911" cy="4770312"/>
          </a:xfrm>
        </p:spPr>
        <p:txBody>
          <a:bodyPr>
            <a:normAutofit/>
          </a:bodyPr>
          <a:lstStyle/>
          <a:p>
            <a:r>
              <a:rPr lang="ru-RU" sz="3200" dirty="0">
                <a:latin typeface="Times New Roman" panose="02020603050405020304" pitchFamily="18" charset="0"/>
                <a:cs typeface="Times New Roman" panose="02020603050405020304" pitchFamily="18" charset="0"/>
              </a:rPr>
              <a:t>Судьей КС РБ может быть избран гр-н РБ, владеющий Б и Р языками, имеющий ВЮО, являющийся </a:t>
            </a:r>
            <a:r>
              <a:rPr lang="ru-RU" sz="3200" dirty="0" err="1">
                <a:latin typeface="Times New Roman" panose="02020603050405020304" pitchFamily="18" charset="0"/>
                <a:cs typeface="Times New Roman" panose="02020603050405020304" pitchFamily="18" charset="0"/>
              </a:rPr>
              <a:t>высококвалиф</a:t>
            </a:r>
            <a:r>
              <a:rPr lang="ru-RU" sz="3200" dirty="0">
                <a:latin typeface="Times New Roman" panose="02020603050405020304" pitchFamily="18" charset="0"/>
                <a:cs typeface="Times New Roman" panose="02020603050405020304" pitchFamily="18" charset="0"/>
              </a:rPr>
              <a:t>-м специалистом в области права, имеющий, как правило, ученую степень и обладающий высокими моральными качествами.</a:t>
            </a:r>
          </a:p>
          <a:p>
            <a:endParaRPr lang="x-none" sz="32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BBECACC1-DD5D-4642-B02C-EE526B8B2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29" y="226875"/>
            <a:ext cx="1096149" cy="1179138"/>
          </a:xfrm>
          <a:prstGeom prst="rect">
            <a:avLst/>
          </a:prstGeom>
          <a:ln>
            <a:noFill/>
          </a:ln>
          <a:effectLst/>
        </p:spPr>
      </p:pic>
      <p:cxnSp>
        <p:nvCxnSpPr>
          <p:cNvPr id="7" name="Прямая соединительная линия 6">
            <a:extLst>
              <a:ext uri="{FF2B5EF4-FFF2-40B4-BE49-F238E27FC236}">
                <a16:creationId xmlns:a16="http://schemas.microsoft.com/office/drawing/2014/main" xmlns="" id="{8ADB3C45-1FF0-4694-8517-313A567FF0C4}"/>
              </a:ext>
            </a:extLst>
          </p:cNvPr>
          <p:cNvCxnSpPr/>
          <p:nvPr/>
        </p:nvCxnSpPr>
        <p:spPr>
          <a:xfrm>
            <a:off x="1494503" y="1514168"/>
            <a:ext cx="9370142" cy="0"/>
          </a:xfrm>
          <a:prstGeom prst="line">
            <a:avLst/>
          </a:prstGeom>
          <a:ln w="38100" cap="rnd">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59744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00ACB6-8F45-4D76-8BE8-143305484638}"/>
              </a:ext>
            </a:extLst>
          </p:cNvPr>
          <p:cNvSpPr>
            <a:spLocks noGrp="1"/>
          </p:cNvSpPr>
          <p:nvPr>
            <p:ph type="title"/>
          </p:nvPr>
        </p:nvSpPr>
        <p:spPr>
          <a:xfrm>
            <a:off x="838200" y="188605"/>
            <a:ext cx="10515600" cy="1325563"/>
          </a:xfrm>
        </p:spPr>
        <p:txBody>
          <a:bodyPr>
            <a:normAutofit fontScale="90000"/>
          </a:bodyPr>
          <a:lstStyle/>
          <a:p>
            <a:pPr algn="ctr"/>
            <a:r>
              <a:rPr lang="ru-RU" dirty="0">
                <a:solidFill>
                  <a:schemeClr val="tx1">
                    <a:lumMod val="65000"/>
                    <a:lumOff val="35000"/>
                  </a:schemeClr>
                </a:solidFill>
              </a:rPr>
              <a:t/>
            </a:r>
            <a:br>
              <a:rPr lang="ru-RU" dirty="0">
                <a:solidFill>
                  <a:schemeClr val="tx1">
                    <a:lumMod val="65000"/>
                    <a:lumOff val="35000"/>
                  </a:schemeClr>
                </a:solidFill>
              </a:rPr>
            </a:br>
            <a:r>
              <a:rPr lang="ru-RU" dirty="0">
                <a:solidFill>
                  <a:schemeClr val="tx1">
                    <a:lumMod val="65000"/>
                    <a:lumOff val="35000"/>
                  </a:schemeClr>
                </a:solidFill>
              </a:rPr>
              <a:t>Судьи КС РБ избираются на 11 лет и могут быть избраны на новый срок. </a:t>
            </a:r>
            <a:r>
              <a:rPr lang="ru-RU" sz="7200" dirty="0">
                <a:solidFill>
                  <a:schemeClr val="tx1">
                    <a:lumMod val="65000"/>
                    <a:lumOff val="35000"/>
                  </a:schemeClr>
                </a:solidFill>
              </a:rPr>
              <a:t/>
            </a:r>
            <a:br>
              <a:rPr lang="ru-RU" sz="7200" dirty="0">
                <a:solidFill>
                  <a:schemeClr val="tx1">
                    <a:lumMod val="65000"/>
                    <a:lumOff val="35000"/>
                  </a:schemeClr>
                </a:solidFill>
              </a:rPr>
            </a:br>
            <a:endParaRPr lang="x-none" sz="7200" dirty="0">
              <a:solidFill>
                <a:schemeClr val="tx1">
                  <a:lumMod val="65000"/>
                  <a:lumOff val="35000"/>
                </a:schemeClr>
              </a:solidFill>
            </a:endParaRPr>
          </a:p>
        </p:txBody>
      </p:sp>
      <p:sp>
        <p:nvSpPr>
          <p:cNvPr id="3" name="Объект 2">
            <a:extLst>
              <a:ext uri="{FF2B5EF4-FFF2-40B4-BE49-F238E27FC236}">
                <a16:creationId xmlns:a16="http://schemas.microsoft.com/office/drawing/2014/main" xmlns="" id="{47ED0CE1-8B2E-450E-8400-419B01E1E1D1}"/>
              </a:ext>
            </a:extLst>
          </p:cNvPr>
          <p:cNvSpPr>
            <a:spLocks noGrp="1"/>
          </p:cNvSpPr>
          <p:nvPr>
            <p:ph idx="1"/>
          </p:nvPr>
        </p:nvSpPr>
        <p:spPr>
          <a:xfrm>
            <a:off x="285135" y="1828800"/>
            <a:ext cx="11015911" cy="4770312"/>
          </a:xfrm>
        </p:spPr>
        <p:txBody>
          <a:bodyPr>
            <a:normAutofit/>
          </a:bodyPr>
          <a:lstStyle/>
          <a:p>
            <a:r>
              <a:rPr lang="ru-RU" sz="3200" dirty="0">
                <a:latin typeface="Times New Roman" panose="02020603050405020304" pitchFamily="18" charset="0"/>
                <a:cs typeface="Times New Roman" panose="02020603050405020304" pitchFamily="18" charset="0"/>
              </a:rPr>
              <a:t>Требования по возрасту  не установлены.</a:t>
            </a:r>
          </a:p>
          <a:p>
            <a:r>
              <a:rPr lang="ru-RU" sz="3200" dirty="0">
                <a:latin typeface="Times New Roman" panose="02020603050405020304" pitchFamily="18" charset="0"/>
                <a:cs typeface="Times New Roman" panose="02020603050405020304" pitchFamily="18" charset="0"/>
              </a:rPr>
              <a:t>Судья вправе принимать участие в его работе только после принесения присяги.</a:t>
            </a:r>
          </a:p>
          <a:p>
            <a:r>
              <a:rPr lang="ru-RU" sz="3200" dirty="0">
                <a:latin typeface="Times New Roman" panose="02020603050405020304" pitchFamily="18" charset="0"/>
                <a:cs typeface="Times New Roman" panose="02020603050405020304" pitchFamily="18" charset="0"/>
              </a:rPr>
              <a:t>Приводятся Председателем ВНС в присутствии Президента, Председателя ПП и Председателя СР НС, Председателя ВС.</a:t>
            </a:r>
          </a:p>
          <a:p>
            <a:endParaRPr lang="x-none" sz="32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BBECACC1-DD5D-4642-B02C-EE526B8B2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29" y="226875"/>
            <a:ext cx="1096149" cy="1179138"/>
          </a:xfrm>
          <a:prstGeom prst="rect">
            <a:avLst/>
          </a:prstGeom>
          <a:ln>
            <a:noFill/>
          </a:ln>
          <a:effectLst/>
        </p:spPr>
      </p:pic>
      <p:cxnSp>
        <p:nvCxnSpPr>
          <p:cNvPr id="7" name="Прямая соединительная линия 6">
            <a:extLst>
              <a:ext uri="{FF2B5EF4-FFF2-40B4-BE49-F238E27FC236}">
                <a16:creationId xmlns:a16="http://schemas.microsoft.com/office/drawing/2014/main" xmlns="" id="{8ADB3C45-1FF0-4694-8517-313A567FF0C4}"/>
              </a:ext>
            </a:extLst>
          </p:cNvPr>
          <p:cNvCxnSpPr/>
          <p:nvPr/>
        </p:nvCxnSpPr>
        <p:spPr>
          <a:xfrm>
            <a:off x="1494503" y="1514168"/>
            <a:ext cx="9370142" cy="0"/>
          </a:xfrm>
          <a:prstGeom prst="line">
            <a:avLst/>
          </a:prstGeom>
          <a:ln w="38100" cap="rnd">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6851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00ACB6-8F45-4D76-8BE8-143305484638}"/>
              </a:ext>
            </a:extLst>
          </p:cNvPr>
          <p:cNvSpPr>
            <a:spLocks noGrp="1"/>
          </p:cNvSpPr>
          <p:nvPr>
            <p:ph type="title"/>
          </p:nvPr>
        </p:nvSpPr>
        <p:spPr>
          <a:xfrm>
            <a:off x="838200" y="188605"/>
            <a:ext cx="10515600" cy="1325563"/>
          </a:xfrm>
        </p:spPr>
        <p:txBody>
          <a:bodyPr>
            <a:noAutofit/>
          </a:bodyPr>
          <a:lstStyle/>
          <a:p>
            <a:pPr algn="ctr"/>
            <a:r>
              <a:rPr lang="ru-RU" sz="5400" dirty="0">
                <a:solidFill>
                  <a:schemeClr val="tx1">
                    <a:lumMod val="65000"/>
                    <a:lumOff val="35000"/>
                  </a:schemeClr>
                </a:solidFill>
              </a:rPr>
              <a:t>Всебелорусское народное собрание (ВНС)</a:t>
            </a:r>
            <a:endParaRPr lang="x-none" sz="5400" dirty="0">
              <a:solidFill>
                <a:schemeClr val="tx1">
                  <a:lumMod val="65000"/>
                  <a:lumOff val="35000"/>
                </a:schemeClr>
              </a:solidFill>
            </a:endParaRPr>
          </a:p>
        </p:txBody>
      </p:sp>
      <p:sp>
        <p:nvSpPr>
          <p:cNvPr id="3" name="Объект 2">
            <a:extLst>
              <a:ext uri="{FF2B5EF4-FFF2-40B4-BE49-F238E27FC236}">
                <a16:creationId xmlns:a16="http://schemas.microsoft.com/office/drawing/2014/main" xmlns="" id="{47ED0CE1-8B2E-450E-8400-419B01E1E1D1}"/>
              </a:ext>
            </a:extLst>
          </p:cNvPr>
          <p:cNvSpPr>
            <a:spLocks noGrp="1"/>
          </p:cNvSpPr>
          <p:nvPr>
            <p:ph idx="1"/>
          </p:nvPr>
        </p:nvSpPr>
        <p:spPr>
          <a:xfrm>
            <a:off x="285135" y="1828800"/>
            <a:ext cx="11015911" cy="4770312"/>
          </a:xfrm>
        </p:spPr>
        <p:txBody>
          <a:bodyPr>
            <a:normAutofit/>
          </a:bodyPr>
          <a:lstStyle/>
          <a:p>
            <a:r>
              <a:rPr lang="ru-RU" sz="3200" dirty="0">
                <a:latin typeface="Times New Roman" panose="02020603050405020304" pitchFamily="18" charset="0"/>
                <a:cs typeface="Times New Roman" panose="02020603050405020304" pitchFamily="18" charset="0"/>
              </a:rPr>
              <a:t>по предложению Президента, предварительно согласованному с Президиумом Всебелорусского народного собрания:</a:t>
            </a:r>
          </a:p>
          <a:p>
            <a:r>
              <a:rPr lang="ru-RU" sz="3200" dirty="0">
                <a:latin typeface="Times New Roman" panose="02020603050405020304" pitchFamily="18" charset="0"/>
                <a:cs typeface="Times New Roman" panose="02020603050405020304" pitchFamily="18" charset="0"/>
              </a:rPr>
              <a:t>избирает Председателя, заместителя Председателя и судей Конституционного Суда и освобождает их от должности по основаниям, предусмотренным законом.</a:t>
            </a:r>
          </a:p>
          <a:p>
            <a:endParaRPr lang="ru-RU" sz="3200" dirty="0">
              <a:latin typeface="Times New Roman" panose="02020603050405020304" pitchFamily="18" charset="0"/>
              <a:cs typeface="Times New Roman" panose="02020603050405020304" pitchFamily="18" charset="0"/>
            </a:endParaRPr>
          </a:p>
          <a:p>
            <a:endParaRPr lang="x-none" sz="32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BBECACC1-DD5D-4642-B02C-EE526B8B2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29" y="226875"/>
            <a:ext cx="1096149" cy="1179138"/>
          </a:xfrm>
          <a:prstGeom prst="rect">
            <a:avLst/>
          </a:prstGeom>
          <a:ln>
            <a:noFill/>
          </a:ln>
          <a:effectLst/>
        </p:spPr>
      </p:pic>
      <p:cxnSp>
        <p:nvCxnSpPr>
          <p:cNvPr id="7" name="Прямая соединительная линия 6">
            <a:extLst>
              <a:ext uri="{FF2B5EF4-FFF2-40B4-BE49-F238E27FC236}">
                <a16:creationId xmlns:a16="http://schemas.microsoft.com/office/drawing/2014/main" xmlns="" id="{8ADB3C45-1FF0-4694-8517-313A567FF0C4}"/>
              </a:ext>
            </a:extLst>
          </p:cNvPr>
          <p:cNvCxnSpPr/>
          <p:nvPr/>
        </p:nvCxnSpPr>
        <p:spPr>
          <a:xfrm>
            <a:off x="1494503" y="1514168"/>
            <a:ext cx="9370142" cy="0"/>
          </a:xfrm>
          <a:prstGeom prst="line">
            <a:avLst/>
          </a:prstGeom>
          <a:ln w="38100" cap="rnd">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3449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00ACB6-8F45-4D76-8BE8-143305484638}"/>
              </a:ext>
            </a:extLst>
          </p:cNvPr>
          <p:cNvSpPr>
            <a:spLocks noGrp="1"/>
          </p:cNvSpPr>
          <p:nvPr>
            <p:ph type="title"/>
          </p:nvPr>
        </p:nvSpPr>
        <p:spPr>
          <a:xfrm>
            <a:off x="838200" y="188605"/>
            <a:ext cx="10515600" cy="1325563"/>
          </a:xfrm>
        </p:spPr>
        <p:txBody>
          <a:bodyPr>
            <a:noAutofit/>
          </a:bodyPr>
          <a:lstStyle/>
          <a:p>
            <a:pPr algn="ctr"/>
            <a:r>
              <a:rPr lang="ru-RU" sz="5400" dirty="0">
                <a:solidFill>
                  <a:schemeClr val="tx1">
                    <a:lumMod val="65000"/>
                    <a:lumOff val="35000"/>
                  </a:schemeClr>
                </a:solidFill>
              </a:rPr>
              <a:t>Требования к кандидату на должность судьи судов ОЮ:</a:t>
            </a:r>
            <a:endParaRPr lang="x-none" sz="5400" dirty="0">
              <a:solidFill>
                <a:schemeClr val="tx1">
                  <a:lumMod val="65000"/>
                  <a:lumOff val="35000"/>
                </a:schemeClr>
              </a:solidFill>
            </a:endParaRPr>
          </a:p>
        </p:txBody>
      </p:sp>
      <p:sp>
        <p:nvSpPr>
          <p:cNvPr id="3" name="Объект 2">
            <a:extLst>
              <a:ext uri="{FF2B5EF4-FFF2-40B4-BE49-F238E27FC236}">
                <a16:creationId xmlns:a16="http://schemas.microsoft.com/office/drawing/2014/main" xmlns="" id="{47ED0CE1-8B2E-450E-8400-419B01E1E1D1}"/>
              </a:ext>
            </a:extLst>
          </p:cNvPr>
          <p:cNvSpPr>
            <a:spLocks noGrp="1"/>
          </p:cNvSpPr>
          <p:nvPr>
            <p:ph idx="1"/>
          </p:nvPr>
        </p:nvSpPr>
        <p:spPr>
          <a:xfrm>
            <a:off x="285135" y="1828800"/>
            <a:ext cx="11015911" cy="4770312"/>
          </a:xfrm>
        </p:spPr>
        <p:txBody>
          <a:bodyPr>
            <a:normAutofit/>
          </a:bodyPr>
          <a:lstStyle/>
          <a:p>
            <a:r>
              <a:rPr lang="ru-RU" sz="3200" dirty="0">
                <a:latin typeface="Times New Roman" panose="02020603050405020304" pitchFamily="18" charset="0"/>
                <a:cs typeface="Times New Roman" panose="02020603050405020304" pitchFamily="18" charset="0"/>
              </a:rPr>
              <a:t>гр-н РБ, достигший 25-летнего возраста, владеющий Б и Р языками, имеющий ВЮО с присвоением квалификации «Юрист» и (или) «Юрист со знанием экономики», стаж работы по специальности не менее 3 лет, не совершивший порочащих его поступков, сдавший </a:t>
            </a:r>
            <a:r>
              <a:rPr lang="ru-RU" sz="3200" dirty="0" err="1">
                <a:latin typeface="Times New Roman" panose="02020603050405020304" pitchFamily="18" charset="0"/>
                <a:cs typeface="Times New Roman" panose="02020603050405020304" pitchFamily="18" charset="0"/>
              </a:rPr>
              <a:t>квалифик</a:t>
            </a:r>
            <a:r>
              <a:rPr lang="ru-RU" sz="3200" dirty="0">
                <a:latin typeface="Times New Roman" panose="02020603050405020304" pitchFamily="18" charset="0"/>
                <a:cs typeface="Times New Roman" panose="02020603050405020304" pitchFamily="18" charset="0"/>
              </a:rPr>
              <a:t>-й экзамен на должность судьи.</a:t>
            </a:r>
          </a:p>
          <a:p>
            <a:endParaRPr lang="x-none" sz="32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BBECACC1-DD5D-4642-B02C-EE526B8B2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29" y="226875"/>
            <a:ext cx="1096149" cy="1179138"/>
          </a:xfrm>
          <a:prstGeom prst="rect">
            <a:avLst/>
          </a:prstGeom>
          <a:ln>
            <a:noFill/>
          </a:ln>
          <a:effectLst/>
        </p:spPr>
      </p:pic>
      <p:cxnSp>
        <p:nvCxnSpPr>
          <p:cNvPr id="7" name="Прямая соединительная линия 6">
            <a:extLst>
              <a:ext uri="{FF2B5EF4-FFF2-40B4-BE49-F238E27FC236}">
                <a16:creationId xmlns:a16="http://schemas.microsoft.com/office/drawing/2014/main" xmlns="" id="{8ADB3C45-1FF0-4694-8517-313A567FF0C4}"/>
              </a:ext>
            </a:extLst>
          </p:cNvPr>
          <p:cNvCxnSpPr/>
          <p:nvPr/>
        </p:nvCxnSpPr>
        <p:spPr>
          <a:xfrm>
            <a:off x="1494503" y="1514168"/>
            <a:ext cx="9370142" cy="0"/>
          </a:xfrm>
          <a:prstGeom prst="line">
            <a:avLst/>
          </a:prstGeom>
          <a:ln w="38100" cap="rnd">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17860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00ACB6-8F45-4D76-8BE8-143305484638}"/>
              </a:ext>
            </a:extLst>
          </p:cNvPr>
          <p:cNvSpPr>
            <a:spLocks noGrp="1"/>
          </p:cNvSpPr>
          <p:nvPr>
            <p:ph type="title"/>
          </p:nvPr>
        </p:nvSpPr>
        <p:spPr>
          <a:xfrm>
            <a:off x="838200" y="188605"/>
            <a:ext cx="10515600" cy="1325563"/>
          </a:xfrm>
        </p:spPr>
        <p:txBody>
          <a:bodyPr>
            <a:normAutofit fontScale="90000"/>
          </a:bodyPr>
          <a:lstStyle/>
          <a:p>
            <a:pPr algn="ctr"/>
            <a:r>
              <a:rPr lang="ru-RU" sz="7200" dirty="0">
                <a:solidFill>
                  <a:schemeClr val="tx1">
                    <a:lumMod val="65000"/>
                    <a:lumOff val="35000"/>
                  </a:schemeClr>
                </a:solidFill>
              </a:rPr>
              <a:t>Квалификационный экзамен</a:t>
            </a:r>
            <a:endParaRPr lang="x-none" sz="7200" dirty="0">
              <a:solidFill>
                <a:schemeClr val="tx1">
                  <a:lumMod val="65000"/>
                  <a:lumOff val="35000"/>
                </a:schemeClr>
              </a:solidFill>
            </a:endParaRPr>
          </a:p>
        </p:txBody>
      </p:sp>
      <p:sp>
        <p:nvSpPr>
          <p:cNvPr id="3" name="Объект 2">
            <a:extLst>
              <a:ext uri="{FF2B5EF4-FFF2-40B4-BE49-F238E27FC236}">
                <a16:creationId xmlns:a16="http://schemas.microsoft.com/office/drawing/2014/main" xmlns="" id="{47ED0CE1-8B2E-450E-8400-419B01E1E1D1}"/>
              </a:ext>
            </a:extLst>
          </p:cNvPr>
          <p:cNvSpPr>
            <a:spLocks noGrp="1"/>
          </p:cNvSpPr>
          <p:nvPr>
            <p:ph idx="1"/>
          </p:nvPr>
        </p:nvSpPr>
        <p:spPr>
          <a:xfrm>
            <a:off x="285135" y="1828800"/>
            <a:ext cx="11015911" cy="4770312"/>
          </a:xfrm>
        </p:spPr>
        <p:txBody>
          <a:bodyPr>
            <a:normAutofit/>
          </a:bodyPr>
          <a:lstStyle/>
          <a:p>
            <a:r>
              <a:rPr lang="ru-RU" sz="3200" dirty="0">
                <a:latin typeface="Times New Roman" panose="02020603050405020304" pitchFamily="18" charset="0"/>
                <a:cs typeface="Times New Roman" panose="02020603050405020304" pitchFamily="18" charset="0"/>
              </a:rPr>
              <a:t>на должность судьи проводится в целях оценки уровня </a:t>
            </a:r>
            <a:r>
              <a:rPr lang="ru-RU" sz="3200" dirty="0" err="1">
                <a:latin typeface="Times New Roman" panose="02020603050405020304" pitchFamily="18" charset="0"/>
                <a:cs typeface="Times New Roman" panose="02020603050405020304" pitchFamily="18" charset="0"/>
              </a:rPr>
              <a:t>професс-ных</a:t>
            </a:r>
            <a:r>
              <a:rPr lang="ru-RU" sz="3200" dirty="0">
                <a:latin typeface="Times New Roman" panose="02020603050405020304" pitchFamily="18" charset="0"/>
                <a:cs typeface="Times New Roman" panose="02020603050405020304" pitchFamily="18" charset="0"/>
              </a:rPr>
              <a:t> знаний, умений и навыков лиц, претендующих на занятие должности судьи, их деловых и морально-психологических качеств.</a:t>
            </a:r>
          </a:p>
          <a:p>
            <a:endParaRPr lang="x-none" sz="32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BBECACC1-DD5D-4642-B02C-EE526B8B2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29" y="226875"/>
            <a:ext cx="1096149" cy="1179138"/>
          </a:xfrm>
          <a:prstGeom prst="rect">
            <a:avLst/>
          </a:prstGeom>
          <a:ln>
            <a:noFill/>
          </a:ln>
          <a:effectLst/>
        </p:spPr>
      </p:pic>
      <p:cxnSp>
        <p:nvCxnSpPr>
          <p:cNvPr id="7" name="Прямая соединительная линия 6">
            <a:extLst>
              <a:ext uri="{FF2B5EF4-FFF2-40B4-BE49-F238E27FC236}">
                <a16:creationId xmlns:a16="http://schemas.microsoft.com/office/drawing/2014/main" xmlns="" id="{8ADB3C45-1FF0-4694-8517-313A567FF0C4}"/>
              </a:ext>
            </a:extLst>
          </p:cNvPr>
          <p:cNvCxnSpPr/>
          <p:nvPr/>
        </p:nvCxnSpPr>
        <p:spPr>
          <a:xfrm>
            <a:off x="1494503" y="1514168"/>
            <a:ext cx="9370142" cy="0"/>
          </a:xfrm>
          <a:prstGeom prst="line">
            <a:avLst/>
          </a:prstGeom>
          <a:ln w="38100" cap="rnd">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9386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00ACB6-8F45-4D76-8BE8-143305484638}"/>
              </a:ext>
            </a:extLst>
          </p:cNvPr>
          <p:cNvSpPr>
            <a:spLocks noGrp="1"/>
          </p:cNvSpPr>
          <p:nvPr>
            <p:ph type="title"/>
          </p:nvPr>
        </p:nvSpPr>
        <p:spPr>
          <a:xfrm>
            <a:off x="838200" y="188605"/>
            <a:ext cx="10515600" cy="1325563"/>
          </a:xfrm>
        </p:spPr>
        <p:txBody>
          <a:bodyPr>
            <a:noAutofit/>
          </a:bodyPr>
          <a:lstStyle/>
          <a:p>
            <a:pPr algn="ctr"/>
            <a:r>
              <a:rPr lang="ru-RU" sz="3600" dirty="0">
                <a:solidFill>
                  <a:schemeClr val="tx1">
                    <a:lumMod val="65000"/>
                    <a:lumOff val="35000"/>
                  </a:schemeClr>
                </a:solidFill>
              </a:rPr>
              <a:t>Судьи районных (г), </a:t>
            </a:r>
            <a:r>
              <a:rPr lang="ru-RU" sz="3600" dirty="0" err="1">
                <a:solidFill>
                  <a:schemeClr val="tx1">
                    <a:lumMod val="65000"/>
                    <a:lumOff val="35000"/>
                  </a:schemeClr>
                </a:solidFill>
              </a:rPr>
              <a:t>специализ</a:t>
            </a:r>
            <a:r>
              <a:rPr lang="ru-RU" sz="3600" dirty="0">
                <a:solidFill>
                  <a:schemeClr val="tx1">
                    <a:lumMod val="65000"/>
                    <a:lumOff val="35000"/>
                  </a:schemeClr>
                </a:solidFill>
              </a:rPr>
              <a:t>.-х, областных (МГС), ЭС областей (</a:t>
            </a:r>
            <a:r>
              <a:rPr lang="ru-RU" sz="3600" dirty="0" err="1">
                <a:solidFill>
                  <a:schemeClr val="tx1">
                    <a:lumMod val="65000"/>
                    <a:lumOff val="35000"/>
                  </a:schemeClr>
                </a:solidFill>
              </a:rPr>
              <a:t>г.Минска</a:t>
            </a:r>
            <a:r>
              <a:rPr lang="ru-RU" sz="3600" dirty="0">
                <a:solidFill>
                  <a:schemeClr val="tx1">
                    <a:lumMod val="65000"/>
                    <a:lumOff val="35000"/>
                  </a:schemeClr>
                </a:solidFill>
              </a:rPr>
              <a:t>) </a:t>
            </a:r>
            <a:r>
              <a:rPr lang="ru-RU" sz="3600" dirty="0" err="1">
                <a:solidFill>
                  <a:schemeClr val="tx1">
                    <a:lumMod val="65000"/>
                    <a:lumOff val="35000"/>
                  </a:schemeClr>
                </a:solidFill>
              </a:rPr>
              <a:t>назн-ся</a:t>
            </a:r>
            <a:r>
              <a:rPr lang="ru-RU" sz="3600" dirty="0">
                <a:solidFill>
                  <a:schemeClr val="tx1">
                    <a:lumMod val="65000"/>
                    <a:lumOff val="35000"/>
                  </a:schemeClr>
                </a:solidFill>
              </a:rPr>
              <a:t> </a:t>
            </a:r>
            <a:endParaRPr lang="x-none" sz="3600" dirty="0">
              <a:solidFill>
                <a:schemeClr val="tx1">
                  <a:lumMod val="65000"/>
                  <a:lumOff val="35000"/>
                </a:schemeClr>
              </a:solidFill>
            </a:endParaRPr>
          </a:p>
        </p:txBody>
      </p:sp>
      <p:sp>
        <p:nvSpPr>
          <p:cNvPr id="3" name="Объект 2">
            <a:extLst>
              <a:ext uri="{FF2B5EF4-FFF2-40B4-BE49-F238E27FC236}">
                <a16:creationId xmlns:a16="http://schemas.microsoft.com/office/drawing/2014/main" xmlns="" id="{47ED0CE1-8B2E-450E-8400-419B01E1E1D1}"/>
              </a:ext>
            </a:extLst>
          </p:cNvPr>
          <p:cNvSpPr>
            <a:spLocks noGrp="1"/>
          </p:cNvSpPr>
          <p:nvPr>
            <p:ph idx="1"/>
          </p:nvPr>
        </p:nvSpPr>
        <p:spPr>
          <a:xfrm>
            <a:off x="285135" y="1828800"/>
            <a:ext cx="11015911" cy="4770312"/>
          </a:xfrm>
        </p:spPr>
        <p:txBody>
          <a:bodyPr>
            <a:normAutofit/>
          </a:bodyPr>
          <a:lstStyle/>
          <a:p>
            <a:r>
              <a:rPr lang="ru-RU" sz="3200" dirty="0">
                <a:latin typeface="Times New Roman" panose="02020603050405020304" pitchFamily="18" charset="0"/>
                <a:cs typeface="Times New Roman" panose="02020603050405020304" pitchFamily="18" charset="0"/>
              </a:rPr>
              <a:t>Президентом РБ по </a:t>
            </a:r>
            <a:r>
              <a:rPr lang="ru-RU" sz="3200" dirty="0" err="1">
                <a:latin typeface="Times New Roman" panose="02020603050405020304" pitchFamily="18" charset="0"/>
                <a:cs typeface="Times New Roman" panose="02020603050405020304" pitchFamily="18" charset="0"/>
              </a:rPr>
              <a:t>представл</a:t>
            </a:r>
            <a:r>
              <a:rPr lang="ru-RU" sz="3200" dirty="0">
                <a:latin typeface="Times New Roman" panose="02020603050405020304" pitchFamily="18" charset="0"/>
                <a:cs typeface="Times New Roman" panose="02020603050405020304" pitchFamily="18" charset="0"/>
              </a:rPr>
              <a:t>-ю Председателя ВС сроком на 5 лет. </a:t>
            </a:r>
          </a:p>
          <a:p>
            <a:endParaRPr lang="ru-RU" sz="3200" dirty="0">
              <a:latin typeface="Times New Roman" panose="02020603050405020304" pitchFamily="18" charset="0"/>
              <a:cs typeface="Times New Roman" panose="02020603050405020304" pitchFamily="18" charset="0"/>
            </a:endParaRPr>
          </a:p>
          <a:p>
            <a:r>
              <a:rPr lang="ru-RU" sz="3200" dirty="0">
                <a:latin typeface="Times New Roman" panose="02020603050405020304" pitchFamily="18" charset="0"/>
                <a:cs typeface="Times New Roman" panose="02020603050405020304" pitchFamily="18" charset="0"/>
              </a:rPr>
              <a:t>Судьи ВС избираются ВНС.</a:t>
            </a:r>
          </a:p>
          <a:p>
            <a:r>
              <a:rPr lang="ru-RU" sz="3200" dirty="0">
                <a:latin typeface="Times New Roman" panose="02020603050405020304" pitchFamily="18" charset="0"/>
                <a:cs typeface="Times New Roman" panose="02020603050405020304" pitchFamily="18" charset="0"/>
              </a:rPr>
              <a:t>Приносят присягу.</a:t>
            </a:r>
          </a:p>
          <a:p>
            <a:endParaRPr lang="x-none" sz="32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BBECACC1-DD5D-4642-B02C-EE526B8B2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29" y="226875"/>
            <a:ext cx="1096149" cy="1179138"/>
          </a:xfrm>
          <a:prstGeom prst="rect">
            <a:avLst/>
          </a:prstGeom>
          <a:ln>
            <a:noFill/>
          </a:ln>
          <a:effectLst/>
        </p:spPr>
      </p:pic>
      <p:cxnSp>
        <p:nvCxnSpPr>
          <p:cNvPr id="7" name="Прямая соединительная линия 6">
            <a:extLst>
              <a:ext uri="{FF2B5EF4-FFF2-40B4-BE49-F238E27FC236}">
                <a16:creationId xmlns:a16="http://schemas.microsoft.com/office/drawing/2014/main" xmlns="" id="{8ADB3C45-1FF0-4694-8517-313A567FF0C4}"/>
              </a:ext>
            </a:extLst>
          </p:cNvPr>
          <p:cNvCxnSpPr/>
          <p:nvPr/>
        </p:nvCxnSpPr>
        <p:spPr>
          <a:xfrm>
            <a:off x="1494503" y="1514168"/>
            <a:ext cx="9370142" cy="0"/>
          </a:xfrm>
          <a:prstGeom prst="line">
            <a:avLst/>
          </a:prstGeom>
          <a:ln w="38100" cap="rnd">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28872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00ACB6-8F45-4D76-8BE8-143305484638}"/>
              </a:ext>
            </a:extLst>
          </p:cNvPr>
          <p:cNvSpPr>
            <a:spLocks noGrp="1"/>
          </p:cNvSpPr>
          <p:nvPr>
            <p:ph type="title"/>
          </p:nvPr>
        </p:nvSpPr>
        <p:spPr>
          <a:xfrm>
            <a:off x="838200" y="188605"/>
            <a:ext cx="10515600" cy="1325563"/>
          </a:xfrm>
        </p:spPr>
        <p:txBody>
          <a:bodyPr>
            <a:normAutofit/>
          </a:bodyPr>
          <a:lstStyle/>
          <a:p>
            <a:pPr algn="ctr"/>
            <a:r>
              <a:rPr lang="ru-RU" sz="4000" dirty="0">
                <a:solidFill>
                  <a:schemeClr val="tx1">
                    <a:lumMod val="65000"/>
                    <a:lumOff val="35000"/>
                  </a:schemeClr>
                </a:solidFill>
              </a:rPr>
              <a:t>Кандидат на </a:t>
            </a:r>
            <a:r>
              <a:rPr lang="ru-RU" sz="4000" dirty="0" err="1">
                <a:solidFill>
                  <a:schemeClr val="tx1">
                    <a:lumMod val="65000"/>
                    <a:lumOff val="35000"/>
                  </a:schemeClr>
                </a:solidFill>
              </a:rPr>
              <a:t>дл-ть</a:t>
            </a:r>
            <a:r>
              <a:rPr lang="ru-RU" sz="4000" dirty="0">
                <a:solidFill>
                  <a:schemeClr val="tx1">
                    <a:lumMod val="65000"/>
                    <a:lumOff val="35000"/>
                  </a:schemeClr>
                </a:solidFill>
              </a:rPr>
              <a:t> председателя (з)  районного (г), </a:t>
            </a:r>
            <a:r>
              <a:rPr lang="ru-RU" sz="4000" dirty="0" err="1">
                <a:solidFill>
                  <a:schemeClr val="tx1">
                    <a:lumMod val="65000"/>
                    <a:lumOff val="35000"/>
                  </a:schemeClr>
                </a:solidFill>
              </a:rPr>
              <a:t>специал</a:t>
            </a:r>
            <a:r>
              <a:rPr lang="ru-RU" sz="4000" dirty="0">
                <a:solidFill>
                  <a:schemeClr val="tx1">
                    <a:lumMod val="65000"/>
                    <a:lumOff val="35000"/>
                  </a:schemeClr>
                </a:solidFill>
              </a:rPr>
              <a:t>-го судов </a:t>
            </a:r>
            <a:endParaRPr lang="x-none" sz="4000" dirty="0">
              <a:solidFill>
                <a:schemeClr val="tx1">
                  <a:lumMod val="65000"/>
                  <a:lumOff val="35000"/>
                </a:schemeClr>
              </a:solidFill>
            </a:endParaRPr>
          </a:p>
        </p:txBody>
      </p:sp>
      <p:sp>
        <p:nvSpPr>
          <p:cNvPr id="3" name="Объект 2">
            <a:extLst>
              <a:ext uri="{FF2B5EF4-FFF2-40B4-BE49-F238E27FC236}">
                <a16:creationId xmlns:a16="http://schemas.microsoft.com/office/drawing/2014/main" xmlns="" id="{47ED0CE1-8B2E-450E-8400-419B01E1E1D1}"/>
              </a:ext>
            </a:extLst>
          </p:cNvPr>
          <p:cNvSpPr>
            <a:spLocks noGrp="1"/>
          </p:cNvSpPr>
          <p:nvPr>
            <p:ph idx="1"/>
          </p:nvPr>
        </p:nvSpPr>
        <p:spPr>
          <a:xfrm>
            <a:off x="285135" y="1828800"/>
            <a:ext cx="11015911" cy="4770312"/>
          </a:xfrm>
        </p:spPr>
        <p:txBody>
          <a:bodyPr>
            <a:normAutofit/>
          </a:bodyPr>
          <a:lstStyle/>
          <a:p>
            <a:r>
              <a:rPr lang="ru-RU" sz="3200" dirty="0">
                <a:latin typeface="Times New Roman" panose="02020603050405020304" pitchFamily="18" charset="0"/>
                <a:cs typeface="Times New Roman" panose="02020603050405020304" pitchFamily="18" charset="0"/>
              </a:rPr>
              <a:t>должен иметь стаж работы в должности судьи не менее 3 лет.</a:t>
            </a:r>
          </a:p>
          <a:p>
            <a:r>
              <a:rPr lang="ru-RU" sz="3200" dirty="0">
                <a:latin typeface="Times New Roman" panose="02020603050405020304" pitchFamily="18" charset="0"/>
                <a:cs typeface="Times New Roman" panose="02020603050405020304" pitchFamily="18" charset="0"/>
              </a:rPr>
              <a:t>Кандидат на д-</a:t>
            </a:r>
            <a:r>
              <a:rPr lang="ru-RU" sz="3200" dirty="0" err="1">
                <a:latin typeface="Times New Roman" panose="02020603050405020304" pitchFamily="18" charset="0"/>
                <a:cs typeface="Times New Roman" panose="02020603050405020304" pitchFamily="18" charset="0"/>
              </a:rPr>
              <a:t>ть</a:t>
            </a:r>
            <a:r>
              <a:rPr lang="ru-RU" sz="3200" dirty="0">
                <a:latin typeface="Times New Roman" panose="02020603050405020304" pitchFamily="18" charset="0"/>
                <a:cs typeface="Times New Roman" panose="02020603050405020304" pitchFamily="18" charset="0"/>
              </a:rPr>
              <a:t> председателя (з)  Апелляционного экономического суда, областного (МГС), экон. суда области (г. Минска)  - не менее 5 лет.</a:t>
            </a:r>
          </a:p>
          <a:p>
            <a:endParaRPr lang="x-none" sz="32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BBECACC1-DD5D-4642-B02C-EE526B8B2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29" y="226875"/>
            <a:ext cx="1096149" cy="1179138"/>
          </a:xfrm>
          <a:prstGeom prst="rect">
            <a:avLst/>
          </a:prstGeom>
          <a:ln>
            <a:noFill/>
          </a:ln>
          <a:effectLst/>
        </p:spPr>
      </p:pic>
      <p:cxnSp>
        <p:nvCxnSpPr>
          <p:cNvPr id="7" name="Прямая соединительная линия 6">
            <a:extLst>
              <a:ext uri="{FF2B5EF4-FFF2-40B4-BE49-F238E27FC236}">
                <a16:creationId xmlns:a16="http://schemas.microsoft.com/office/drawing/2014/main" xmlns="" id="{8ADB3C45-1FF0-4694-8517-313A567FF0C4}"/>
              </a:ext>
            </a:extLst>
          </p:cNvPr>
          <p:cNvCxnSpPr/>
          <p:nvPr/>
        </p:nvCxnSpPr>
        <p:spPr>
          <a:xfrm>
            <a:off x="1494503" y="1514168"/>
            <a:ext cx="9370142" cy="0"/>
          </a:xfrm>
          <a:prstGeom prst="line">
            <a:avLst/>
          </a:prstGeom>
          <a:ln w="38100" cap="rnd">
            <a:solidFill>
              <a:schemeClr val="bg2">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9414315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1029</Words>
  <Application>Microsoft Office PowerPoint</Application>
  <PresentationFormat>Произвольный</PresentationFormat>
  <Paragraphs>98</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Тема Office</vt:lpstr>
      <vt:lpstr>Презентация PowerPoint</vt:lpstr>
      <vt:lpstr>СОДЕРЖАНИЕ УЧЕБНОГО МАТЕРИАЛА</vt:lpstr>
      <vt:lpstr>Требования к судье КС РБ</vt:lpstr>
      <vt:lpstr> Судьи КС РБ избираются на 11 лет и могут быть избраны на новый срок.  </vt:lpstr>
      <vt:lpstr>Всебелорусское народное собрание (ВНС)</vt:lpstr>
      <vt:lpstr>Требования к кандидату на должность судьи судов ОЮ:</vt:lpstr>
      <vt:lpstr>Квалификационный экзамен</vt:lpstr>
      <vt:lpstr>Судьи районных (г), специализ.-х, областных (МГС), ЭС областей (г.Минска) назн-ся </vt:lpstr>
      <vt:lpstr>Кандидат на дл-ть председателя (з)  районного (г), специал-го судов </vt:lpstr>
      <vt:lpstr>Кандидат на должность:</vt:lpstr>
      <vt:lpstr>Судьи</vt:lpstr>
      <vt:lpstr>Всебелорусское народное собрание </vt:lpstr>
      <vt:lpstr>Судья </vt:lpstr>
      <vt:lpstr>Элементы статуса судьи</vt:lpstr>
      <vt:lpstr>Деятельность, несовместимая  с должностью судьи</vt:lpstr>
      <vt:lpstr>Судья имеет право </vt:lpstr>
      <vt:lpstr>  Аттестация судей очередная и внеочередная. </vt:lpstr>
      <vt:lpstr>Для судей судов РБ устанавл-ся КК:</vt:lpstr>
      <vt:lpstr>Меры дисцип-го взыскания:</vt:lpstr>
      <vt:lpstr>Народный заседатель</vt:lpstr>
      <vt:lpstr>НЗ не могут быть</vt:lpstr>
      <vt:lpstr>Заключение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Сташкевич</dc:creator>
  <cp:lastModifiedBy>Мытник </cp:lastModifiedBy>
  <cp:revision>11</cp:revision>
  <dcterms:created xsi:type="dcterms:W3CDTF">2022-12-16T07:17:24Z</dcterms:created>
  <dcterms:modified xsi:type="dcterms:W3CDTF">2024-08-26T10:57:37Z</dcterms:modified>
</cp:coreProperties>
</file>