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90" r:id="rId1"/>
  </p:sldMasterIdLst>
  <p:notesMasterIdLst>
    <p:notesMasterId r:id="rId20"/>
  </p:notesMasterIdLst>
  <p:handoutMasterIdLst>
    <p:handoutMasterId r:id="rId21"/>
  </p:handoutMasterIdLst>
  <p:sldIdLst>
    <p:sldId id="588" r:id="rId2"/>
    <p:sldId id="389" r:id="rId3"/>
    <p:sldId id="559" r:id="rId4"/>
    <p:sldId id="560" r:id="rId5"/>
    <p:sldId id="589" r:id="rId6"/>
    <p:sldId id="590" r:id="rId7"/>
    <p:sldId id="591" r:id="rId8"/>
    <p:sldId id="592" r:id="rId9"/>
    <p:sldId id="593" r:id="rId10"/>
    <p:sldId id="594" r:id="rId11"/>
    <p:sldId id="595" r:id="rId12"/>
    <p:sldId id="596" r:id="rId13"/>
    <p:sldId id="597" r:id="rId14"/>
    <p:sldId id="598" r:id="rId15"/>
    <p:sldId id="599" r:id="rId16"/>
    <p:sldId id="600" r:id="rId17"/>
    <p:sldId id="601" r:id="rId18"/>
    <p:sldId id="453" r:id="rId19"/>
  </p:sldIdLst>
  <p:sldSz cx="9144000" cy="6858000" type="screen4x3"/>
  <p:notesSz cx="6858000" cy="99472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0000"/>
    <a:srgbClr val="FF9900"/>
    <a:srgbClr val="6666FF"/>
    <a:srgbClr val="FF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25" autoAdjust="0"/>
    <p:restoredTop sz="66087" autoAdjust="0"/>
  </p:normalViewPr>
  <p:slideViewPr>
    <p:cSldViewPr>
      <p:cViewPr varScale="1">
        <p:scale>
          <a:sx n="66" d="100"/>
          <a:sy n="66" d="100"/>
        </p:scale>
        <p:origin x="-1208"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488" y="-96"/>
      </p:cViewPr>
      <p:guideLst>
        <p:guide orient="horz" pos="3133"/>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973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ru-RU"/>
          </a:p>
        </p:txBody>
      </p:sp>
      <p:sp>
        <p:nvSpPr>
          <p:cNvPr id="46083" name="Rectangle 3"/>
          <p:cNvSpPr>
            <a:spLocks noGrp="1" noChangeArrowheads="1"/>
          </p:cNvSpPr>
          <p:nvPr>
            <p:ph type="dt" sz="quarter" idx="1"/>
          </p:nvPr>
        </p:nvSpPr>
        <p:spPr bwMode="auto">
          <a:xfrm>
            <a:off x="3884613" y="0"/>
            <a:ext cx="2971800" cy="4973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ru-RU"/>
          </a:p>
        </p:txBody>
      </p:sp>
      <p:sp>
        <p:nvSpPr>
          <p:cNvPr id="46084" name="Rectangle 4"/>
          <p:cNvSpPr>
            <a:spLocks noGrp="1" noChangeArrowheads="1"/>
          </p:cNvSpPr>
          <p:nvPr>
            <p:ph type="ftr" sz="quarter" idx="2"/>
          </p:nvPr>
        </p:nvSpPr>
        <p:spPr bwMode="auto">
          <a:xfrm>
            <a:off x="0" y="9448185"/>
            <a:ext cx="2971800" cy="4973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ru-RU"/>
          </a:p>
        </p:txBody>
      </p:sp>
      <p:sp>
        <p:nvSpPr>
          <p:cNvPr id="46085" name="Rectangle 5"/>
          <p:cNvSpPr>
            <a:spLocks noGrp="1" noChangeArrowheads="1"/>
          </p:cNvSpPr>
          <p:nvPr>
            <p:ph type="sldNum" sz="quarter" idx="3"/>
          </p:nvPr>
        </p:nvSpPr>
        <p:spPr bwMode="auto">
          <a:xfrm>
            <a:off x="3884613" y="9448185"/>
            <a:ext cx="2971800" cy="4973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4FCF45A9-94D4-42F5-B5E0-9D73FE82474C}" type="slidenum">
              <a:rPr lang="ru-RU"/>
              <a:pPr>
                <a:defRPr/>
              </a:pPr>
              <a:t>‹#›</a:t>
            </a:fld>
            <a:endParaRPr lang="ru-RU"/>
          </a:p>
        </p:txBody>
      </p:sp>
    </p:spTree>
    <p:extLst>
      <p:ext uri="{BB962C8B-B14F-4D97-AF65-F5344CB8AC3E}">
        <p14:creationId xmlns:p14="http://schemas.microsoft.com/office/powerpoint/2010/main" xmlns="" val="2710770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973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ru-RU"/>
          </a:p>
        </p:txBody>
      </p:sp>
      <p:sp>
        <p:nvSpPr>
          <p:cNvPr id="55299" name="Rectangle 3"/>
          <p:cNvSpPr>
            <a:spLocks noGrp="1" noChangeArrowheads="1"/>
          </p:cNvSpPr>
          <p:nvPr>
            <p:ph type="dt" idx="1"/>
          </p:nvPr>
        </p:nvSpPr>
        <p:spPr bwMode="auto">
          <a:xfrm>
            <a:off x="3884613" y="0"/>
            <a:ext cx="2971800" cy="4973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ru-RU"/>
          </a:p>
        </p:txBody>
      </p:sp>
      <p:sp>
        <p:nvSpPr>
          <p:cNvPr id="18436" name="Rectangle 4"/>
          <p:cNvSpPr>
            <a:spLocks noGrp="1" noRot="1" noChangeAspect="1" noChangeArrowheads="1" noTextEdit="1"/>
          </p:cNvSpPr>
          <p:nvPr>
            <p:ph type="sldImg" idx="2"/>
          </p:nvPr>
        </p:nvSpPr>
        <p:spPr bwMode="auto">
          <a:xfrm>
            <a:off x="942975" y="746125"/>
            <a:ext cx="4972050" cy="3730625"/>
          </a:xfrm>
          <a:prstGeom prst="rect">
            <a:avLst/>
          </a:prstGeom>
          <a:noFill/>
          <a:ln w="9525">
            <a:solidFill>
              <a:srgbClr val="000000"/>
            </a:solidFill>
            <a:miter lim="800000"/>
            <a:headEnd/>
            <a:tailEnd/>
          </a:ln>
        </p:spPr>
      </p:sp>
      <p:sp>
        <p:nvSpPr>
          <p:cNvPr id="55301" name="Rectangle 5"/>
          <p:cNvSpPr>
            <a:spLocks noGrp="1" noChangeArrowheads="1"/>
          </p:cNvSpPr>
          <p:nvPr>
            <p:ph type="body" sz="quarter" idx="3"/>
          </p:nvPr>
        </p:nvSpPr>
        <p:spPr bwMode="auto">
          <a:xfrm>
            <a:off x="685800" y="4724956"/>
            <a:ext cx="5486400" cy="44762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55302" name="Rectangle 6"/>
          <p:cNvSpPr>
            <a:spLocks noGrp="1" noChangeArrowheads="1"/>
          </p:cNvSpPr>
          <p:nvPr>
            <p:ph type="ftr" sz="quarter" idx="4"/>
          </p:nvPr>
        </p:nvSpPr>
        <p:spPr bwMode="auto">
          <a:xfrm>
            <a:off x="0" y="9448185"/>
            <a:ext cx="2971800" cy="4973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ru-RU"/>
          </a:p>
        </p:txBody>
      </p:sp>
      <p:sp>
        <p:nvSpPr>
          <p:cNvPr id="55303" name="Rectangle 7"/>
          <p:cNvSpPr>
            <a:spLocks noGrp="1" noChangeArrowheads="1"/>
          </p:cNvSpPr>
          <p:nvPr>
            <p:ph type="sldNum" sz="quarter" idx="5"/>
          </p:nvPr>
        </p:nvSpPr>
        <p:spPr bwMode="auto">
          <a:xfrm>
            <a:off x="3884613" y="9448185"/>
            <a:ext cx="2971800" cy="4973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5F4206F1-B631-43D6-8466-E53B3A2F1F04}" type="slidenum">
              <a:rPr lang="ru-RU"/>
              <a:pPr>
                <a:defRPr/>
              </a:pPr>
              <a:t>‹#›</a:t>
            </a:fld>
            <a:endParaRPr lang="ru-RU"/>
          </a:p>
        </p:txBody>
      </p:sp>
    </p:spTree>
    <p:extLst>
      <p:ext uri="{BB962C8B-B14F-4D97-AF65-F5344CB8AC3E}">
        <p14:creationId xmlns:p14="http://schemas.microsoft.com/office/powerpoint/2010/main" xmlns="" val="11438465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endParaRPr lang="be-BY"/>
          </a:p>
        </p:txBody>
      </p:sp>
      <p:sp>
        <p:nvSpPr>
          <p:cNvPr id="5" name="Нижний колонтитул 4"/>
          <p:cNvSpPr>
            <a:spLocks noGrp="1"/>
          </p:cNvSpPr>
          <p:nvPr>
            <p:ph type="ftr" sz="quarter" idx="11"/>
          </p:nvPr>
        </p:nvSpPr>
        <p:spPr/>
        <p:txBody>
          <a:bodyPr/>
          <a:lstStyle/>
          <a:p>
            <a:pPr>
              <a:defRPr/>
            </a:pPr>
            <a:endParaRPr lang="be-BY"/>
          </a:p>
        </p:txBody>
      </p:sp>
      <p:sp>
        <p:nvSpPr>
          <p:cNvPr id="6" name="Номер слайда 5"/>
          <p:cNvSpPr>
            <a:spLocks noGrp="1"/>
          </p:cNvSpPr>
          <p:nvPr>
            <p:ph type="sldNum" sz="quarter" idx="12"/>
          </p:nvPr>
        </p:nvSpPr>
        <p:spPr/>
        <p:txBody>
          <a:bodyPr/>
          <a:lstStyle/>
          <a:p>
            <a:pPr>
              <a:defRPr/>
            </a:pPr>
            <a:fld id="{701D5494-959A-4D94-BE8E-4CF4A01D86D6}" type="slidenum">
              <a:rPr lang="be-BY" smtClean="0"/>
              <a:pPr>
                <a:defRPr/>
              </a:pPr>
              <a:t>‹#›</a:t>
            </a:fld>
            <a:endParaRPr lang="be-BY"/>
          </a:p>
        </p:txBody>
      </p:sp>
    </p:spTree>
    <p:extLst>
      <p:ext uri="{BB962C8B-B14F-4D97-AF65-F5344CB8AC3E}">
        <p14:creationId xmlns:p14="http://schemas.microsoft.com/office/powerpoint/2010/main" xmlns="" val="3305963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be-BY"/>
          </a:p>
        </p:txBody>
      </p:sp>
      <p:sp>
        <p:nvSpPr>
          <p:cNvPr id="5" name="Нижний колонтитул 4"/>
          <p:cNvSpPr>
            <a:spLocks noGrp="1"/>
          </p:cNvSpPr>
          <p:nvPr>
            <p:ph type="ftr" sz="quarter" idx="11"/>
          </p:nvPr>
        </p:nvSpPr>
        <p:spPr/>
        <p:txBody>
          <a:bodyPr/>
          <a:lstStyle/>
          <a:p>
            <a:pPr>
              <a:defRPr/>
            </a:pPr>
            <a:endParaRPr lang="be-BY"/>
          </a:p>
        </p:txBody>
      </p:sp>
      <p:sp>
        <p:nvSpPr>
          <p:cNvPr id="6" name="Номер слайда 5"/>
          <p:cNvSpPr>
            <a:spLocks noGrp="1"/>
          </p:cNvSpPr>
          <p:nvPr>
            <p:ph type="sldNum" sz="quarter" idx="12"/>
          </p:nvPr>
        </p:nvSpPr>
        <p:spPr/>
        <p:txBody>
          <a:bodyPr/>
          <a:lstStyle/>
          <a:p>
            <a:pPr>
              <a:defRPr/>
            </a:pPr>
            <a:fld id="{D37554AF-C7BC-44C9-BDE9-BB74C6386DCB}" type="slidenum">
              <a:rPr lang="be-BY" smtClean="0"/>
              <a:pPr>
                <a:defRPr/>
              </a:pPr>
              <a:t>‹#›</a:t>
            </a:fld>
            <a:endParaRPr lang="be-BY"/>
          </a:p>
        </p:txBody>
      </p:sp>
    </p:spTree>
    <p:extLst>
      <p:ext uri="{BB962C8B-B14F-4D97-AF65-F5344CB8AC3E}">
        <p14:creationId xmlns:p14="http://schemas.microsoft.com/office/powerpoint/2010/main" xmlns="" val="254753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be-BY"/>
          </a:p>
        </p:txBody>
      </p:sp>
      <p:sp>
        <p:nvSpPr>
          <p:cNvPr id="5" name="Нижний колонтитул 4"/>
          <p:cNvSpPr>
            <a:spLocks noGrp="1"/>
          </p:cNvSpPr>
          <p:nvPr>
            <p:ph type="ftr" sz="quarter" idx="11"/>
          </p:nvPr>
        </p:nvSpPr>
        <p:spPr/>
        <p:txBody>
          <a:bodyPr/>
          <a:lstStyle/>
          <a:p>
            <a:pPr>
              <a:defRPr/>
            </a:pPr>
            <a:endParaRPr lang="be-BY"/>
          </a:p>
        </p:txBody>
      </p:sp>
      <p:sp>
        <p:nvSpPr>
          <p:cNvPr id="6" name="Номер слайда 5"/>
          <p:cNvSpPr>
            <a:spLocks noGrp="1"/>
          </p:cNvSpPr>
          <p:nvPr>
            <p:ph type="sldNum" sz="quarter" idx="12"/>
          </p:nvPr>
        </p:nvSpPr>
        <p:spPr/>
        <p:txBody>
          <a:bodyPr/>
          <a:lstStyle/>
          <a:p>
            <a:pPr>
              <a:defRPr/>
            </a:pPr>
            <a:fld id="{94F7AA1E-46CF-4792-B0E8-E06C6C0218E4}" type="slidenum">
              <a:rPr lang="be-BY" smtClean="0"/>
              <a:pPr>
                <a:defRPr/>
              </a:pPr>
              <a:t>‹#›</a:t>
            </a:fld>
            <a:endParaRPr lang="be-BY"/>
          </a:p>
        </p:txBody>
      </p:sp>
    </p:spTree>
    <p:extLst>
      <p:ext uri="{BB962C8B-B14F-4D97-AF65-F5344CB8AC3E}">
        <p14:creationId xmlns:p14="http://schemas.microsoft.com/office/powerpoint/2010/main" xmlns="" val="17125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be-BY"/>
          </a:p>
        </p:txBody>
      </p:sp>
      <p:sp>
        <p:nvSpPr>
          <p:cNvPr id="5" name="Нижний колонтитул 4"/>
          <p:cNvSpPr>
            <a:spLocks noGrp="1"/>
          </p:cNvSpPr>
          <p:nvPr>
            <p:ph type="ftr" sz="quarter" idx="11"/>
          </p:nvPr>
        </p:nvSpPr>
        <p:spPr/>
        <p:txBody>
          <a:bodyPr/>
          <a:lstStyle/>
          <a:p>
            <a:pPr>
              <a:defRPr/>
            </a:pPr>
            <a:endParaRPr lang="be-BY"/>
          </a:p>
        </p:txBody>
      </p:sp>
      <p:sp>
        <p:nvSpPr>
          <p:cNvPr id="6" name="Номер слайда 5"/>
          <p:cNvSpPr>
            <a:spLocks noGrp="1"/>
          </p:cNvSpPr>
          <p:nvPr>
            <p:ph type="sldNum" sz="quarter" idx="12"/>
          </p:nvPr>
        </p:nvSpPr>
        <p:spPr/>
        <p:txBody>
          <a:bodyPr/>
          <a:lstStyle/>
          <a:p>
            <a:pPr>
              <a:defRPr/>
            </a:pPr>
            <a:fld id="{2E268DF2-7B3D-4807-8106-998E24A2FBF9}" type="slidenum">
              <a:rPr lang="be-BY" smtClean="0"/>
              <a:pPr>
                <a:defRPr/>
              </a:pPr>
              <a:t>‹#›</a:t>
            </a:fld>
            <a:endParaRPr lang="be-BY"/>
          </a:p>
        </p:txBody>
      </p:sp>
    </p:spTree>
    <p:extLst>
      <p:ext uri="{BB962C8B-B14F-4D97-AF65-F5344CB8AC3E}">
        <p14:creationId xmlns:p14="http://schemas.microsoft.com/office/powerpoint/2010/main" xmlns="" val="263444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endParaRPr lang="be-BY"/>
          </a:p>
        </p:txBody>
      </p:sp>
      <p:sp>
        <p:nvSpPr>
          <p:cNvPr id="5" name="Нижний колонтитул 4"/>
          <p:cNvSpPr>
            <a:spLocks noGrp="1"/>
          </p:cNvSpPr>
          <p:nvPr>
            <p:ph type="ftr" sz="quarter" idx="11"/>
          </p:nvPr>
        </p:nvSpPr>
        <p:spPr/>
        <p:txBody>
          <a:bodyPr/>
          <a:lstStyle/>
          <a:p>
            <a:pPr>
              <a:defRPr/>
            </a:pPr>
            <a:endParaRPr lang="be-BY"/>
          </a:p>
        </p:txBody>
      </p:sp>
      <p:sp>
        <p:nvSpPr>
          <p:cNvPr id="6" name="Номер слайда 5"/>
          <p:cNvSpPr>
            <a:spLocks noGrp="1"/>
          </p:cNvSpPr>
          <p:nvPr>
            <p:ph type="sldNum" sz="quarter" idx="12"/>
          </p:nvPr>
        </p:nvSpPr>
        <p:spPr/>
        <p:txBody>
          <a:bodyPr/>
          <a:lstStyle/>
          <a:p>
            <a:pPr>
              <a:defRPr/>
            </a:pPr>
            <a:fld id="{607CAC24-3AFF-43BC-90DD-7762879655BA}" type="slidenum">
              <a:rPr lang="be-BY" smtClean="0"/>
              <a:pPr>
                <a:defRPr/>
              </a:pPr>
              <a:t>‹#›</a:t>
            </a:fld>
            <a:endParaRPr lang="be-BY"/>
          </a:p>
        </p:txBody>
      </p:sp>
    </p:spTree>
    <p:extLst>
      <p:ext uri="{BB962C8B-B14F-4D97-AF65-F5344CB8AC3E}">
        <p14:creationId xmlns:p14="http://schemas.microsoft.com/office/powerpoint/2010/main" xmlns="" val="261441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endParaRPr lang="be-BY"/>
          </a:p>
        </p:txBody>
      </p:sp>
      <p:sp>
        <p:nvSpPr>
          <p:cNvPr id="6" name="Нижний колонтитул 5"/>
          <p:cNvSpPr>
            <a:spLocks noGrp="1"/>
          </p:cNvSpPr>
          <p:nvPr>
            <p:ph type="ftr" sz="quarter" idx="11"/>
          </p:nvPr>
        </p:nvSpPr>
        <p:spPr/>
        <p:txBody>
          <a:bodyPr/>
          <a:lstStyle/>
          <a:p>
            <a:pPr>
              <a:defRPr/>
            </a:pPr>
            <a:endParaRPr lang="be-BY"/>
          </a:p>
        </p:txBody>
      </p:sp>
      <p:sp>
        <p:nvSpPr>
          <p:cNvPr id="7" name="Номер слайда 6"/>
          <p:cNvSpPr>
            <a:spLocks noGrp="1"/>
          </p:cNvSpPr>
          <p:nvPr>
            <p:ph type="sldNum" sz="quarter" idx="12"/>
          </p:nvPr>
        </p:nvSpPr>
        <p:spPr/>
        <p:txBody>
          <a:bodyPr/>
          <a:lstStyle/>
          <a:p>
            <a:pPr>
              <a:defRPr/>
            </a:pPr>
            <a:fld id="{82BD71D8-735F-448A-854A-782F7D71D20A}" type="slidenum">
              <a:rPr lang="be-BY" smtClean="0"/>
              <a:pPr>
                <a:defRPr/>
              </a:pPr>
              <a:t>‹#›</a:t>
            </a:fld>
            <a:endParaRPr lang="be-BY"/>
          </a:p>
        </p:txBody>
      </p:sp>
    </p:spTree>
    <p:extLst>
      <p:ext uri="{BB962C8B-B14F-4D97-AF65-F5344CB8AC3E}">
        <p14:creationId xmlns:p14="http://schemas.microsoft.com/office/powerpoint/2010/main" xmlns="" val="2646986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endParaRPr lang="be-BY"/>
          </a:p>
        </p:txBody>
      </p:sp>
      <p:sp>
        <p:nvSpPr>
          <p:cNvPr id="8" name="Нижний колонтитул 7"/>
          <p:cNvSpPr>
            <a:spLocks noGrp="1"/>
          </p:cNvSpPr>
          <p:nvPr>
            <p:ph type="ftr" sz="quarter" idx="11"/>
          </p:nvPr>
        </p:nvSpPr>
        <p:spPr/>
        <p:txBody>
          <a:bodyPr/>
          <a:lstStyle/>
          <a:p>
            <a:pPr>
              <a:defRPr/>
            </a:pPr>
            <a:endParaRPr lang="be-BY"/>
          </a:p>
        </p:txBody>
      </p:sp>
      <p:sp>
        <p:nvSpPr>
          <p:cNvPr id="9" name="Номер слайда 8"/>
          <p:cNvSpPr>
            <a:spLocks noGrp="1"/>
          </p:cNvSpPr>
          <p:nvPr>
            <p:ph type="sldNum" sz="quarter" idx="12"/>
          </p:nvPr>
        </p:nvSpPr>
        <p:spPr/>
        <p:txBody>
          <a:bodyPr/>
          <a:lstStyle/>
          <a:p>
            <a:pPr>
              <a:defRPr/>
            </a:pPr>
            <a:fld id="{4E707C31-366B-4243-A72B-FCD6FE6FA667}" type="slidenum">
              <a:rPr lang="be-BY" smtClean="0"/>
              <a:pPr>
                <a:defRPr/>
              </a:pPr>
              <a:t>‹#›</a:t>
            </a:fld>
            <a:endParaRPr lang="be-BY"/>
          </a:p>
        </p:txBody>
      </p:sp>
    </p:spTree>
    <p:extLst>
      <p:ext uri="{BB962C8B-B14F-4D97-AF65-F5344CB8AC3E}">
        <p14:creationId xmlns:p14="http://schemas.microsoft.com/office/powerpoint/2010/main" xmlns="" val="1157477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be-BY"/>
          </a:p>
        </p:txBody>
      </p:sp>
      <p:sp>
        <p:nvSpPr>
          <p:cNvPr id="4" name="Нижний колонтитул 3"/>
          <p:cNvSpPr>
            <a:spLocks noGrp="1"/>
          </p:cNvSpPr>
          <p:nvPr>
            <p:ph type="ftr" sz="quarter" idx="11"/>
          </p:nvPr>
        </p:nvSpPr>
        <p:spPr/>
        <p:txBody>
          <a:bodyPr/>
          <a:lstStyle/>
          <a:p>
            <a:pPr>
              <a:defRPr/>
            </a:pPr>
            <a:endParaRPr lang="be-BY"/>
          </a:p>
        </p:txBody>
      </p:sp>
      <p:sp>
        <p:nvSpPr>
          <p:cNvPr id="5" name="Номер слайда 4"/>
          <p:cNvSpPr>
            <a:spLocks noGrp="1"/>
          </p:cNvSpPr>
          <p:nvPr>
            <p:ph type="sldNum" sz="quarter" idx="12"/>
          </p:nvPr>
        </p:nvSpPr>
        <p:spPr/>
        <p:txBody>
          <a:bodyPr/>
          <a:lstStyle/>
          <a:p>
            <a:pPr>
              <a:defRPr/>
            </a:pPr>
            <a:fld id="{99763F1E-F171-473A-9464-6985FE075EA8}" type="slidenum">
              <a:rPr lang="be-BY" smtClean="0"/>
              <a:pPr>
                <a:defRPr/>
              </a:pPr>
              <a:t>‹#›</a:t>
            </a:fld>
            <a:endParaRPr lang="be-BY"/>
          </a:p>
        </p:txBody>
      </p:sp>
    </p:spTree>
    <p:extLst>
      <p:ext uri="{BB962C8B-B14F-4D97-AF65-F5344CB8AC3E}">
        <p14:creationId xmlns:p14="http://schemas.microsoft.com/office/powerpoint/2010/main" xmlns="" val="4129201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be-BY"/>
          </a:p>
        </p:txBody>
      </p:sp>
      <p:sp>
        <p:nvSpPr>
          <p:cNvPr id="3" name="Нижний колонтитул 2"/>
          <p:cNvSpPr>
            <a:spLocks noGrp="1"/>
          </p:cNvSpPr>
          <p:nvPr>
            <p:ph type="ftr" sz="quarter" idx="11"/>
          </p:nvPr>
        </p:nvSpPr>
        <p:spPr/>
        <p:txBody>
          <a:bodyPr/>
          <a:lstStyle/>
          <a:p>
            <a:pPr>
              <a:defRPr/>
            </a:pPr>
            <a:endParaRPr lang="be-BY"/>
          </a:p>
        </p:txBody>
      </p:sp>
      <p:sp>
        <p:nvSpPr>
          <p:cNvPr id="4" name="Номер слайда 3"/>
          <p:cNvSpPr>
            <a:spLocks noGrp="1"/>
          </p:cNvSpPr>
          <p:nvPr>
            <p:ph type="sldNum" sz="quarter" idx="12"/>
          </p:nvPr>
        </p:nvSpPr>
        <p:spPr/>
        <p:txBody>
          <a:bodyPr/>
          <a:lstStyle/>
          <a:p>
            <a:pPr>
              <a:defRPr/>
            </a:pPr>
            <a:fld id="{5C0A2844-3249-4A45-9A5D-44BCEFC938D8}" type="slidenum">
              <a:rPr lang="be-BY" smtClean="0"/>
              <a:pPr>
                <a:defRPr/>
              </a:pPr>
              <a:t>‹#›</a:t>
            </a:fld>
            <a:endParaRPr lang="be-BY"/>
          </a:p>
        </p:txBody>
      </p:sp>
    </p:spTree>
    <p:extLst>
      <p:ext uri="{BB962C8B-B14F-4D97-AF65-F5344CB8AC3E}">
        <p14:creationId xmlns:p14="http://schemas.microsoft.com/office/powerpoint/2010/main" xmlns="" val="50637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be-BY"/>
          </a:p>
        </p:txBody>
      </p:sp>
      <p:sp>
        <p:nvSpPr>
          <p:cNvPr id="6" name="Нижний колонтитул 5"/>
          <p:cNvSpPr>
            <a:spLocks noGrp="1"/>
          </p:cNvSpPr>
          <p:nvPr>
            <p:ph type="ftr" sz="quarter" idx="11"/>
          </p:nvPr>
        </p:nvSpPr>
        <p:spPr/>
        <p:txBody>
          <a:bodyPr/>
          <a:lstStyle/>
          <a:p>
            <a:pPr>
              <a:defRPr/>
            </a:pPr>
            <a:endParaRPr lang="be-BY"/>
          </a:p>
        </p:txBody>
      </p:sp>
      <p:sp>
        <p:nvSpPr>
          <p:cNvPr id="7" name="Номер слайда 6"/>
          <p:cNvSpPr>
            <a:spLocks noGrp="1"/>
          </p:cNvSpPr>
          <p:nvPr>
            <p:ph type="sldNum" sz="quarter" idx="12"/>
          </p:nvPr>
        </p:nvSpPr>
        <p:spPr/>
        <p:txBody>
          <a:bodyPr/>
          <a:lstStyle/>
          <a:p>
            <a:pPr>
              <a:defRPr/>
            </a:pPr>
            <a:fld id="{A69A3FF4-9FE8-4839-B933-6334BD563A27}" type="slidenum">
              <a:rPr lang="be-BY" smtClean="0"/>
              <a:pPr>
                <a:defRPr/>
              </a:pPr>
              <a:t>‹#›</a:t>
            </a:fld>
            <a:endParaRPr lang="be-BY"/>
          </a:p>
        </p:txBody>
      </p:sp>
    </p:spTree>
    <p:extLst>
      <p:ext uri="{BB962C8B-B14F-4D97-AF65-F5344CB8AC3E}">
        <p14:creationId xmlns:p14="http://schemas.microsoft.com/office/powerpoint/2010/main" xmlns="" val="2427273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be-BY"/>
          </a:p>
        </p:txBody>
      </p:sp>
      <p:sp>
        <p:nvSpPr>
          <p:cNvPr id="6" name="Нижний колонтитул 5"/>
          <p:cNvSpPr>
            <a:spLocks noGrp="1"/>
          </p:cNvSpPr>
          <p:nvPr>
            <p:ph type="ftr" sz="quarter" idx="11"/>
          </p:nvPr>
        </p:nvSpPr>
        <p:spPr/>
        <p:txBody>
          <a:bodyPr/>
          <a:lstStyle/>
          <a:p>
            <a:pPr>
              <a:defRPr/>
            </a:pPr>
            <a:endParaRPr lang="be-BY"/>
          </a:p>
        </p:txBody>
      </p:sp>
      <p:sp>
        <p:nvSpPr>
          <p:cNvPr id="7" name="Номер слайда 6"/>
          <p:cNvSpPr>
            <a:spLocks noGrp="1"/>
          </p:cNvSpPr>
          <p:nvPr>
            <p:ph type="sldNum" sz="quarter" idx="12"/>
          </p:nvPr>
        </p:nvSpPr>
        <p:spPr/>
        <p:txBody>
          <a:bodyPr/>
          <a:lstStyle/>
          <a:p>
            <a:pPr>
              <a:defRPr/>
            </a:pPr>
            <a:fld id="{D5FA1D09-7413-46BF-849B-2D70A9CB0287}" type="slidenum">
              <a:rPr lang="be-BY" smtClean="0"/>
              <a:pPr>
                <a:defRPr/>
              </a:pPr>
              <a:t>‹#›</a:t>
            </a:fld>
            <a:endParaRPr lang="be-BY"/>
          </a:p>
        </p:txBody>
      </p:sp>
    </p:spTree>
    <p:extLst>
      <p:ext uri="{BB962C8B-B14F-4D97-AF65-F5344CB8AC3E}">
        <p14:creationId xmlns:p14="http://schemas.microsoft.com/office/powerpoint/2010/main" xmlns="" val="3551497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826AA6D-A74E-4B1D-895D-4E64D24B8F3E}" type="slidenum">
              <a:rPr lang="ru-RU" smtClean="0"/>
              <a:pPr>
                <a:defRPr/>
              </a:pPr>
              <a:t>‹#›</a:t>
            </a:fld>
            <a:endParaRPr lang="ru-RU"/>
          </a:p>
        </p:txBody>
      </p:sp>
    </p:spTree>
    <p:extLst>
      <p:ext uri="{BB962C8B-B14F-4D97-AF65-F5344CB8AC3E}">
        <p14:creationId xmlns:p14="http://schemas.microsoft.com/office/powerpoint/2010/main" xmlns="" val="237206068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Рисунок 4"/>
          <p:cNvPicPr>
            <a:picLocks noChangeAspect="1"/>
          </p:cNvPicPr>
          <p:nvPr/>
        </p:nvPicPr>
        <p:blipFill>
          <a:blip r:embed="rId2" cstate="print"/>
          <a:srcRect l="24896" t="16739" r="10397" b="16737"/>
          <a:stretch>
            <a:fillRect/>
          </a:stretch>
        </p:blipFill>
        <p:spPr bwMode="auto">
          <a:xfrm>
            <a:off x="1284288" y="0"/>
            <a:ext cx="7859712" cy="6858000"/>
          </a:xfrm>
          <a:prstGeom prst="rect">
            <a:avLst/>
          </a:prstGeom>
          <a:noFill/>
          <a:ln w="9525">
            <a:noFill/>
            <a:miter lim="800000"/>
            <a:headEnd/>
            <a:tailEnd/>
          </a:ln>
        </p:spPr>
      </p:pic>
      <p:pic>
        <p:nvPicPr>
          <p:cNvPr id="25603" name="Рисунок 6"/>
          <p:cNvPicPr>
            <a:picLocks noChangeAspect="1"/>
          </p:cNvPicPr>
          <p:nvPr/>
        </p:nvPicPr>
        <p:blipFill>
          <a:blip r:embed="rId3" cstate="print"/>
          <a:srcRect/>
          <a:stretch>
            <a:fillRect/>
          </a:stretch>
        </p:blipFill>
        <p:spPr bwMode="auto">
          <a:xfrm>
            <a:off x="0" y="0"/>
            <a:ext cx="4760913" cy="6858000"/>
          </a:xfrm>
          <a:prstGeom prst="rect">
            <a:avLst/>
          </a:prstGeom>
          <a:noFill/>
          <a:ln w="9525">
            <a:noFill/>
            <a:miter lim="800000"/>
            <a:headEnd/>
            <a:tailEnd/>
          </a:ln>
        </p:spPr>
      </p:pic>
      <p:sp>
        <p:nvSpPr>
          <p:cNvPr id="8" name="Прямоугольник 7">
            <a:extLst>
              <a:ext uri="{FF2B5EF4-FFF2-40B4-BE49-F238E27FC236}"/>
            </a:extLst>
          </p:cNvPr>
          <p:cNvSpPr/>
          <p:nvPr/>
        </p:nvSpPr>
        <p:spPr>
          <a:xfrm>
            <a:off x="-19050" y="0"/>
            <a:ext cx="9163050"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3200" dirty="0">
              <a:solidFill>
                <a:prstClr val="white"/>
              </a:solidFill>
              <a:latin typeface="Calibri" panose="020F0502020204030204"/>
            </a:endParaRPr>
          </a:p>
        </p:txBody>
      </p:sp>
      <p:pic>
        <p:nvPicPr>
          <p:cNvPr id="10" name="Рисунок 9">
            <a:extLst>
              <a:ext uri="{FF2B5EF4-FFF2-40B4-BE49-F238E27FC236}"/>
            </a:extLst>
          </p:cNvPr>
          <p:cNvPicPr>
            <a:picLocks noChangeAspect="1"/>
          </p:cNvPicPr>
          <p:nvPr/>
        </p:nvPicPr>
        <p:blipFill>
          <a:blip r:embed="rId4" cstate="print"/>
          <a:stretch>
            <a:fillRect/>
          </a:stretch>
        </p:blipFill>
        <p:spPr>
          <a:xfrm>
            <a:off x="7324725" y="188913"/>
            <a:ext cx="1152525" cy="1414462"/>
          </a:xfrm>
          <a:prstGeom prst="rect">
            <a:avLst/>
          </a:prstGeom>
          <a:ln>
            <a:noFill/>
          </a:ln>
          <a:effectLst>
            <a:outerShdw blurRad="292100" dist="139700" dir="2700000" algn="tl" rotWithShape="0">
              <a:srgbClr val="333333">
                <a:alpha val="65000"/>
              </a:srgbClr>
            </a:outerShdw>
          </a:effectLst>
        </p:spPr>
      </p:pic>
      <p:sp>
        <p:nvSpPr>
          <p:cNvPr id="25606" name="TextBox 10"/>
          <p:cNvSpPr txBox="1">
            <a:spLocks noChangeArrowheads="1"/>
          </p:cNvSpPr>
          <p:nvPr/>
        </p:nvSpPr>
        <p:spPr bwMode="auto">
          <a:xfrm>
            <a:off x="3131840" y="1412776"/>
            <a:ext cx="5904656" cy="2677656"/>
          </a:xfrm>
          <a:prstGeom prst="rect">
            <a:avLst/>
          </a:prstGeom>
          <a:noFill/>
          <a:ln w="9525">
            <a:noFill/>
            <a:miter lim="800000"/>
            <a:headEnd/>
            <a:tailEnd/>
          </a:ln>
        </p:spPr>
        <p:txBody>
          <a:bodyPr wrap="square">
            <a:spAutoFit/>
          </a:bodyPr>
          <a:lstStyle/>
          <a:p>
            <a:pPr algn="ctr"/>
            <a:r>
              <a:rPr lang="ru-RU" sz="2800" b="1" dirty="0" smtClean="0">
                <a:latin typeface="Times New Roman" pitchFamily="18" charset="0"/>
                <a:cs typeface="Times New Roman" pitchFamily="18" charset="0"/>
              </a:rPr>
              <a:t>Тема </a:t>
            </a:r>
            <a:r>
              <a:rPr lang="ru-RU" sz="2800" b="1" dirty="0" smtClean="0">
                <a:latin typeface="Times New Roman" pitchFamily="18" charset="0"/>
                <a:cs typeface="Times New Roman" pitchFamily="18" charset="0"/>
              </a:rPr>
              <a:t>8</a:t>
            </a:r>
          </a:p>
          <a:p>
            <a:pPr algn="ctr"/>
            <a:r>
              <a:rPr lang="ru-RU" sz="2800" b="1" dirty="0" smtClean="0">
                <a:latin typeface="Times New Roman" pitchFamily="18" charset="0"/>
                <a:cs typeface="Times New Roman" pitchFamily="18" charset="0"/>
              </a:rPr>
              <a:t>Участие  </a:t>
            </a:r>
            <a:r>
              <a:rPr lang="ru-RU" sz="2800" b="1" dirty="0" smtClean="0">
                <a:latin typeface="Times New Roman" pitchFamily="18" charset="0"/>
                <a:cs typeface="Times New Roman" pitchFamily="18" charset="0"/>
              </a:rPr>
              <a:t>прокуратуры в нормотворческой деятельности и совершенствовании практики применения законодательства, правовой пропаганде </a:t>
            </a:r>
            <a:endParaRPr lang="ru-RU" sz="28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a:bodyPr>
          <a:lstStyle/>
          <a:p>
            <a:pPr algn="just"/>
            <a:r>
              <a:rPr lang="ru-RU" sz="3200" dirty="0" smtClean="0">
                <a:latin typeface="Times New Roman" pitchFamily="18" charset="0"/>
                <a:cs typeface="Times New Roman" pitchFamily="18" charset="0"/>
              </a:rPr>
              <a:t>Система мер, направленных на интеграцию в сознание людей политико-правовых идей, норм, принципов, представляющих ценности мировой и национальной правовой культуры, выступает как </a:t>
            </a:r>
            <a:r>
              <a:rPr lang="ru-RU" sz="3200" b="1" u="sng" dirty="0" smtClean="0">
                <a:latin typeface="Times New Roman" pitchFamily="18" charset="0"/>
                <a:cs typeface="Times New Roman" pitchFamily="18" charset="0"/>
              </a:rPr>
              <a:t>правовое </a:t>
            </a:r>
            <a:r>
              <a:rPr lang="ru-RU" sz="3200" b="1" u="sng" dirty="0" smtClean="0">
                <a:latin typeface="Times New Roman" pitchFamily="18" charset="0"/>
                <a:cs typeface="Times New Roman" pitchFamily="18" charset="0"/>
              </a:rPr>
              <a:t>воспитание </a:t>
            </a:r>
            <a:r>
              <a:rPr lang="ru-RU" sz="3200" dirty="0" smtClean="0">
                <a:latin typeface="Times New Roman" pitchFamily="18" charset="0"/>
                <a:cs typeface="Times New Roman" pitchFamily="18" charset="0"/>
              </a:rPr>
              <a:t>.</a:t>
            </a:r>
            <a:endParaRPr lang="ru-RU"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28650" y="764704"/>
            <a:ext cx="7886700" cy="5412259"/>
          </a:xfrm>
        </p:spPr>
        <p:txBody>
          <a:bodyPr>
            <a:noAutofit/>
          </a:bodyPr>
          <a:lstStyle/>
          <a:p>
            <a:pPr algn="just">
              <a:buNone/>
            </a:pPr>
            <a:r>
              <a:rPr lang="ru-RU" sz="2800" dirty="0" smtClean="0">
                <a:latin typeface="Times New Roman" pitchFamily="18" charset="0"/>
                <a:cs typeface="Times New Roman" pitchFamily="18" charset="0"/>
              </a:rPr>
              <a:t>Прокуроры </a:t>
            </a:r>
            <a:r>
              <a:rPr lang="ru-RU" sz="2800" dirty="0" smtClean="0">
                <a:latin typeface="Times New Roman" pitchFamily="18" charset="0"/>
                <a:cs typeface="Times New Roman" pitchFamily="18" charset="0"/>
              </a:rPr>
              <a:t>участвуют в правовом обучении, образовании – передаче и усвоении профессиональных знаний в учреждениях высшего образования, специализированных школах, лицеях, колледжах; преподавании основ права на различных курсах, сборах и т. д.; </a:t>
            </a:r>
            <a:r>
              <a:rPr lang="ru-RU" sz="2800" dirty="0" smtClean="0">
                <a:latin typeface="Times New Roman" pitchFamily="18" charset="0"/>
                <a:cs typeface="Times New Roman" pitchFamily="18" charset="0"/>
              </a:rPr>
              <a:t>а также в </a:t>
            </a:r>
            <a:r>
              <a:rPr lang="ru-RU" sz="2800" dirty="0" smtClean="0">
                <a:latin typeface="Times New Roman" pitchFamily="18" charset="0"/>
                <a:cs typeface="Times New Roman" pitchFamily="18" charset="0"/>
              </a:rPr>
              <a:t>самообразовании – собственное постижение и осмысление правовых явлений, окружающей правовой действительности, самостоятельное изучение законодательства, научной литературы, повышение квалификации, например в Институте переподготовки и повышения квалификации судей, работников прокуратуры, судов и учреждений юстиции </a:t>
            </a:r>
            <a:r>
              <a:rPr lang="ru-RU" sz="2800" dirty="0" smtClean="0">
                <a:latin typeface="Times New Roman" pitchFamily="18" charset="0"/>
                <a:cs typeface="Times New Roman" pitchFamily="18" charset="0"/>
              </a:rPr>
              <a:t>БГУ. </a:t>
            </a:r>
            <a:r>
              <a:rPr lang="ru-RU" sz="2800" dirty="0" smtClean="0">
                <a:latin typeface="Times New Roman" pitchFamily="18" charset="0"/>
                <a:cs typeface="Times New Roman" pitchFamily="18" charset="0"/>
              </a:rPr>
              <a:t>.</a:t>
            </a:r>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28650" y="692696"/>
            <a:ext cx="7886700" cy="5484267"/>
          </a:xfrm>
        </p:spPr>
        <p:txBody>
          <a:bodyPr>
            <a:normAutofit lnSpcReduction="10000"/>
          </a:bodyPr>
          <a:lstStyle/>
          <a:p>
            <a:pPr algn="just"/>
            <a:r>
              <a:rPr lang="ru-RU" sz="2800" dirty="0" smtClean="0">
                <a:latin typeface="Times New Roman" pitchFamily="18" charset="0"/>
                <a:cs typeface="Times New Roman" pitchFamily="18" charset="0"/>
              </a:rPr>
              <a:t>Оказание бесплатной юридической помощи наряду с правовым образованием находит свое отражение во взаимодействии прокуратуры с юридическими клиниками учреждений высшего образования (оказывают содействие студентам в приобретении практических навыков работы с обращениями граждан, юридическими документами и т. д.); </a:t>
            </a:r>
            <a:endParaRPr lang="ru-RU" sz="2800" dirty="0" smtClean="0">
              <a:latin typeface="Times New Roman" pitchFamily="18" charset="0"/>
              <a:cs typeface="Times New Roman" pitchFamily="18" charset="0"/>
            </a:endParaRPr>
          </a:p>
          <a:p>
            <a:pPr algn="just"/>
            <a:r>
              <a:rPr lang="ru-RU" sz="2800" dirty="0" smtClean="0">
                <a:latin typeface="Times New Roman" pitchFamily="18" charset="0"/>
                <a:cs typeface="Times New Roman" pitchFamily="18" charset="0"/>
              </a:rPr>
              <a:t>при </a:t>
            </a:r>
            <a:r>
              <a:rPr lang="ru-RU" sz="2800" dirty="0" smtClean="0">
                <a:latin typeface="Times New Roman" pitchFamily="18" charset="0"/>
                <a:cs typeface="Times New Roman" pitchFamily="18" charset="0"/>
              </a:rPr>
              <a:t>размещении материалов в форме «вопрос – ответ» в средствах массовой информации (например, на сайте Генеральной прокуратуры</a:t>
            </a:r>
            <a:r>
              <a:rPr lang="ru-RU" sz="2800" dirty="0" smtClean="0">
                <a:latin typeface="Times New Roman" pitchFamily="18" charset="0"/>
                <a:cs typeface="Times New Roman" pitchFamily="18" charset="0"/>
              </a:rPr>
              <a:t>);</a:t>
            </a:r>
          </a:p>
          <a:p>
            <a:pPr algn="just"/>
            <a:r>
              <a:rPr lang="ru-RU" sz="2800" dirty="0" smtClean="0">
                <a:latin typeface="Times New Roman" pitchFamily="18" charset="0"/>
                <a:cs typeface="Times New Roman" pitchFamily="18" charset="0"/>
              </a:rPr>
              <a:t>при </a:t>
            </a:r>
            <a:r>
              <a:rPr lang="ru-RU" sz="2800" dirty="0" smtClean="0">
                <a:latin typeface="Times New Roman" pitchFamily="18" charset="0"/>
                <a:cs typeface="Times New Roman" pitchFamily="18" charset="0"/>
              </a:rPr>
              <a:t>разъяснении гражданам юридических норм, подлежащих применению в конкретных правовых ситуациях в ходе личного </a:t>
            </a:r>
            <a:r>
              <a:rPr lang="ru-RU" sz="2800" dirty="0" smtClean="0">
                <a:latin typeface="Times New Roman" pitchFamily="18" charset="0"/>
                <a:cs typeface="Times New Roman" pitchFamily="18" charset="0"/>
              </a:rPr>
              <a:t>приема.</a:t>
            </a:r>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a:bodyPr>
          <a:lstStyle/>
          <a:p>
            <a:pPr algn="just"/>
            <a:r>
              <a:rPr lang="ru-RU" sz="2800" dirty="0" smtClean="0">
                <a:latin typeface="Times New Roman" pitchFamily="18" charset="0"/>
                <a:cs typeface="Times New Roman" pitchFamily="18" charset="0"/>
              </a:rPr>
              <a:t>Наиболее эффективным средством в правовом воспитании, одним из направлений в деятельности органов прокуратуры на современном этапе является правовая пропаганда. </a:t>
            </a:r>
            <a:endParaRPr lang="ru-RU" sz="2800" dirty="0" smtClean="0">
              <a:latin typeface="Times New Roman" pitchFamily="18" charset="0"/>
              <a:cs typeface="Times New Roman" pitchFamily="18" charset="0"/>
            </a:endParaRPr>
          </a:p>
          <a:p>
            <a:pPr algn="just"/>
            <a:r>
              <a:rPr lang="ru-RU" sz="2800" b="1" u="sng" dirty="0" smtClean="0">
                <a:latin typeface="Times New Roman" pitchFamily="18" charset="0"/>
                <a:cs typeface="Times New Roman" pitchFamily="18" charset="0"/>
              </a:rPr>
              <a:t>Пропаганда</a:t>
            </a:r>
            <a:r>
              <a:rPr lang="ru-RU" sz="2800" dirty="0" smtClean="0">
                <a:latin typeface="Times New Roman" pitchFamily="18" charset="0"/>
                <a:cs typeface="Times New Roman" pitchFamily="18" charset="0"/>
              </a:rPr>
              <a:t> </a:t>
            </a:r>
            <a:r>
              <a:rPr lang="ru-RU" sz="2800" dirty="0" smtClean="0">
                <a:latin typeface="Times New Roman" pitchFamily="18" charset="0"/>
                <a:cs typeface="Times New Roman" pitchFamily="18" charset="0"/>
              </a:rPr>
              <a:t>– распространение в обществе каких-либо идей, воззрений, знаний путем постоянного глубокого и детального их разъяснения.</a:t>
            </a:r>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28650" y="332656"/>
            <a:ext cx="7886700" cy="5844307"/>
          </a:xfrm>
        </p:spPr>
        <p:txBody>
          <a:bodyPr>
            <a:noAutofit/>
          </a:bodyPr>
          <a:lstStyle/>
          <a:p>
            <a:pPr algn="ctr">
              <a:buNone/>
            </a:pPr>
            <a:r>
              <a:rPr lang="ru-RU" sz="2800" b="1" u="sng" dirty="0" smtClean="0">
                <a:latin typeface="Times New Roman" pitchFamily="18" charset="0"/>
                <a:cs typeface="Times New Roman" pitchFamily="18" charset="0"/>
              </a:rPr>
              <a:t>В деятельности органов прокуратуры сложились различные формы правовой пропаганды: </a:t>
            </a:r>
            <a:endParaRPr lang="ru-RU" sz="2800" b="1" u="sng" dirty="0" smtClean="0">
              <a:latin typeface="Times New Roman" pitchFamily="18" charset="0"/>
              <a:cs typeface="Times New Roman" pitchFamily="18" charset="0"/>
            </a:endParaRPr>
          </a:p>
          <a:p>
            <a:pPr algn="just"/>
            <a:r>
              <a:rPr lang="ru-RU"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доклады, беседы, лекции, встречи с населением на предприятиях, в общественных организациях, учреждениях образования. Прокуратура информирует общественность о применении нормативных правовых актов, уровне, динамике правонарушений в районе (городе, области) и о борьбе с ними с тем, чтобы мобилизовать граждан на борьбу с нарушениями закона; оказывает влияние на формирование общественного мнения; воздействует на правосознание людей, тем самым повышая их правовую культуру. Преимущество этих форм состоит в том, что люди могут высказать свои предложения по обсуждаемой проблеме, задать прокурору волнующие их вопросы и получить на них ответы, а также обратиться к прокурору с жалобой или заявлением о нарушенном праве; </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28650" y="116632"/>
            <a:ext cx="7886700" cy="6060331"/>
          </a:xfrm>
        </p:spPr>
        <p:txBody>
          <a:bodyPr>
            <a:noAutofit/>
          </a:bodyPr>
          <a:lstStyle/>
          <a:p>
            <a:pPr algn="just"/>
            <a:r>
              <a:rPr lang="ru-RU" sz="2400" dirty="0" smtClean="0">
                <a:latin typeface="Times New Roman" pitchFamily="18" charset="0"/>
                <a:cs typeface="Times New Roman" pitchFamily="18" charset="0"/>
              </a:rPr>
              <a:t>– сообщения прокуроров на собраниях трудовых коллективов и организаций о результатах проведенных проверок, соблюдении законности на проверяемых предприятиях, в учреждениях и </a:t>
            </a:r>
            <a:r>
              <a:rPr lang="ru-RU" sz="2400" dirty="0" smtClean="0">
                <a:latin typeface="Times New Roman" pitchFamily="18" charset="0"/>
                <a:cs typeface="Times New Roman" pitchFamily="18" charset="0"/>
              </a:rPr>
              <a:t>организациях; </a:t>
            </a:r>
          </a:p>
          <a:p>
            <a:pPr algn="just"/>
            <a:r>
              <a:rPr lang="ru-RU"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участие прокурора в коллегиальном рассмотрении протестов на противоречащий закону правовой акт, представлений об устранении нарушений закона и иных актов прокурорского надзора. При принесении протеста на противоречащий закону правовой акт (ст. 39 Закона «О прокуратуре Республики Беларусь») или представления об устранении нарушений закона (ст. 38 Закона «О прокуратуре Республики Беларусь») прокурор вправе принимать участие в его рассмотрении тем органом, куда направлены протест или представление. Если установленные нарушения закона носят распространенный характер, то представление по предложению прокурора обсуждается на собрании трудового коллектива или общественной организации; </a:t>
            </a:r>
            <a:endParaRPr lang="ru-RU" sz="2400" dirty="0" smtClean="0">
              <a:latin typeface="Times New Roman" pitchFamily="18" charset="0"/>
              <a:cs typeface="Times New Roman" pitchFamily="18" charset="0"/>
            </a:endParaRPr>
          </a:p>
          <a:p>
            <a:pPr algn="just"/>
            <a:endParaRPr lang="ru-RU"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28650" y="548680"/>
            <a:ext cx="7886700" cy="5628283"/>
          </a:xfrm>
        </p:spPr>
        <p:txBody>
          <a:bodyPr>
            <a:noAutofit/>
          </a:bodyPr>
          <a:lstStyle/>
          <a:p>
            <a:pPr algn="just"/>
            <a:r>
              <a:rPr lang="ru-RU" sz="2800" dirty="0" smtClean="0">
                <a:latin typeface="Times New Roman" pitchFamily="18" charset="0"/>
                <a:cs typeface="Times New Roman" pitchFamily="18" charset="0"/>
              </a:rPr>
              <a:t>– взаимодействие со средствами массовой информации (прессой (радио- и телерепортажи, пресс-конференции, демонстрация фотоматериалов в газетах, на стендах и т. д.), электронными средствами массовой информации), творческими союзами и другими общественными объединениями граждан. Отдел информации Генеральной прокуратуры широко использует информационные ресурсы Национального центра правовой информации Республики Беларусь, готовит материалы по </a:t>
            </a:r>
            <a:r>
              <a:rPr lang="ru-RU" sz="2800" dirty="0" smtClean="0">
                <a:latin typeface="Times New Roman" pitchFamily="18" charset="0"/>
                <a:cs typeface="Times New Roman" pitchFamily="18" charset="0"/>
              </a:rPr>
              <a:t>освещению </a:t>
            </a:r>
            <a:r>
              <a:rPr lang="ru-RU" sz="2800" dirty="0" smtClean="0">
                <a:latin typeface="Times New Roman" pitchFamily="18" charset="0"/>
                <a:cs typeface="Times New Roman" pitchFamily="18" charset="0"/>
              </a:rPr>
              <a:t>деятельности органов прокуратуры в сети Интернет, средствах массовой информации, в частности в журнале «Законность и правопорядок», способствует изданию книг, брошюр.</a:t>
            </a:r>
          </a:p>
          <a:p>
            <a:pPr algn="just"/>
            <a:endParaRPr lang="ru-RU"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28650" y="692696"/>
            <a:ext cx="7886700" cy="5484267"/>
          </a:xfrm>
        </p:spPr>
        <p:txBody>
          <a:bodyPr>
            <a:normAutofit/>
          </a:bodyPr>
          <a:lstStyle/>
          <a:p>
            <a:pPr algn="just"/>
            <a:r>
              <a:rPr lang="ru-RU" sz="2800" dirty="0" smtClean="0">
                <a:latin typeface="Times New Roman" pitchFamily="18" charset="0"/>
                <a:cs typeface="Times New Roman" pitchFamily="18" charset="0"/>
              </a:rPr>
              <a:t>Воспитание в духе права, законности не ограничивается правовым просвещением, формированием позитивного отношения к закону, праву, а находит свое завершение в правовой активности личности, в ее правовой культуре. Доведение прокуратурой научно обоснованных, взвешенных правовых взглядов, представлений до сознания граждан, борьба с преступностью являются предпосылками укрепления законности и правопорядка, без чего невозможно построить гражданское общество и правовое государство.</a:t>
            </a:r>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980728"/>
            <a:ext cx="8229600" cy="3159224"/>
          </a:xfrm>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defRPr/>
            </a:pPr>
            <a:r>
              <a:rPr lang="ru-RU" sz="5400" b="1" dirty="0" smtClean="0">
                <a:latin typeface="Times New Roman" pitchFamily="18" charset="0"/>
                <a:cs typeface="Times New Roman" pitchFamily="18" charset="0"/>
              </a:rPr>
              <a:t>Благодарю за внимание!</a:t>
            </a:r>
            <a:endParaRPr lang="ru-RU" sz="5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409575"/>
            <a:ext cx="8568952"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800" b="1" dirty="0" smtClean="0">
                <a:latin typeface="Times New Roman" pitchFamily="18" charset="0"/>
                <a:cs typeface="Times New Roman" pitchFamily="18" charset="0"/>
              </a:rPr>
              <a:t>	СОДЕРЖАНИЕ:</a:t>
            </a:r>
          </a:p>
          <a:p>
            <a:pPr algn="just">
              <a:buFont typeface="Arial" pitchFamily="34" charset="0"/>
              <a:buChar char="•"/>
            </a:pPr>
            <a:r>
              <a:rPr lang="ru-RU" sz="2800" dirty="0" smtClean="0">
                <a:latin typeface="Times New Roman" pitchFamily="18" charset="0"/>
                <a:cs typeface="Times New Roman" pitchFamily="18" charset="0"/>
              </a:rPr>
              <a:t>Роль прокуратуры в совершенствовании действующих нормативных правовых актов. Формы участия прокуратуры в нормотворческой деятельности.</a:t>
            </a:r>
          </a:p>
          <a:p>
            <a:pPr algn="just">
              <a:buFont typeface="Arial" pitchFamily="34" charset="0"/>
              <a:buChar char="•"/>
            </a:pPr>
            <a:r>
              <a:rPr lang="ru-RU" sz="2800" dirty="0" smtClean="0">
                <a:latin typeface="Times New Roman" pitchFamily="18" charset="0"/>
                <a:cs typeface="Times New Roman" pitchFamily="18" charset="0"/>
              </a:rPr>
              <a:t>Взаимодействие прокуратуры с законодательными органами. Взаимодействие прокуратуры с органами, обладающими правом законодательной инициативы. Юридическое значение приказов Генерального прокурора Республики Беларусь.</a:t>
            </a:r>
          </a:p>
          <a:p>
            <a:pPr algn="just">
              <a:buFont typeface="Arial" pitchFamily="34" charset="0"/>
              <a:buChar char="•"/>
            </a:pPr>
            <a:r>
              <a:rPr lang="ru-RU" sz="2800" dirty="0" smtClean="0">
                <a:latin typeface="Times New Roman" pitchFamily="18" charset="0"/>
                <a:cs typeface="Times New Roman" pitchFamily="18" charset="0"/>
              </a:rPr>
              <a:t>Правовое воспитание - составная часть системы мер по борьбе с преступностью и иными нарушениями законности. Формы правового воспитания. Связь с общественностью</a:t>
            </a:r>
            <a:r>
              <a:rPr lang="ru-RU" sz="2800" dirty="0" smtClean="0">
                <a:latin typeface="Times New Roman" pitchFamily="18" charset="0"/>
                <a:cs typeface="Times New Roman" pitchFamily="18" charset="0"/>
              </a:rPr>
              <a:t>.</a:t>
            </a:r>
            <a:endParaRPr lang="ru-RU" sz="28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00063"/>
          </a:xfrm>
        </p:spPr>
        <p:txBody>
          <a:bodyPr>
            <a:normAutofit fontScale="90000"/>
          </a:bodyPr>
          <a:lstStyle/>
          <a:p>
            <a:pPr algn="ctr" eaLnBrk="1" hangingPunct="1">
              <a:defRPr/>
            </a:pPr>
            <a:r>
              <a:rPr lang="ru-RU" dirty="0" smtClean="0">
                <a:latin typeface="Times New Roman" pitchFamily="18" charset="0"/>
                <a:cs typeface="Times New Roman" pitchFamily="18" charset="0"/>
              </a:rPr>
              <a:t>ЛИТЕРАТУРА</a:t>
            </a:r>
          </a:p>
        </p:txBody>
      </p:sp>
      <p:sp>
        <p:nvSpPr>
          <p:cNvPr id="3" name="Содержимое 2"/>
          <p:cNvSpPr>
            <a:spLocks noGrp="1"/>
          </p:cNvSpPr>
          <p:nvPr>
            <p:ph idx="1"/>
          </p:nvPr>
        </p:nvSpPr>
        <p:spPr>
          <a:xfrm>
            <a:off x="0" y="428625"/>
            <a:ext cx="9144000" cy="6429375"/>
          </a:xfrm>
        </p:spPr>
        <p:txBody>
          <a:bodyPr>
            <a:prstTxWarp prst="textNoShape">
              <a:avLst/>
            </a:prstTxWarp>
          </a:bodyPr>
          <a:lstStyle/>
          <a:p>
            <a:pPr marL="609600" indent="-609600" algn="just">
              <a:buFont typeface="Wingdings" panose="05000000000000000000" pitchFamily="2" charset="2"/>
              <a:buAutoNum type="arabicPeriod"/>
            </a:pPr>
            <a:r>
              <a:rPr lang="ru-RU" altLang="ru-RU" sz="2600" noProof="1" smtClean="0">
                <a:effectLst/>
                <a:latin typeface="Times New Roman" panose="02020603050405020304" pitchFamily="18" charset="0"/>
                <a:cs typeface="Times New Roman" panose="02020603050405020304" pitchFamily="18" charset="0"/>
              </a:rPr>
              <a:t>Прокурорский надзор: учебное пособие – Минск. Акад. МВД РБ, 2019 – 439 с.</a:t>
            </a:r>
          </a:p>
          <a:p>
            <a:pPr marL="609600" indent="-609600" algn="just">
              <a:buFont typeface="Wingdings" panose="05000000000000000000" pitchFamily="2" charset="2"/>
              <a:buAutoNum type="arabicPeriod"/>
            </a:pPr>
            <a:r>
              <a:rPr lang="ru-RU" altLang="ru-RU" sz="2600" dirty="0" smtClean="0">
                <a:effectLst/>
                <a:latin typeface="Times New Roman" panose="02020603050405020304" pitchFamily="18" charset="0"/>
                <a:cs typeface="Times New Roman" panose="02020603050405020304" pitchFamily="18" charset="0"/>
              </a:rPr>
              <a:t>Савчук, Т.А. Прокурорский надзор : пособие / Т.А. Савчук, А.П. Гасанов ; Акад. упр. при Президенте </a:t>
            </a:r>
            <a:r>
              <a:rPr lang="ru-RU" altLang="ru-RU" sz="2600" dirty="0" err="1" smtClean="0">
                <a:effectLst/>
                <a:latin typeface="Times New Roman" panose="02020603050405020304" pitchFamily="18" charset="0"/>
                <a:cs typeface="Times New Roman" panose="02020603050405020304" pitchFamily="18" charset="0"/>
              </a:rPr>
              <a:t>Респ</a:t>
            </a:r>
            <a:r>
              <a:rPr lang="ru-RU" altLang="ru-RU" sz="2600" dirty="0" smtClean="0">
                <a:effectLst/>
                <a:latin typeface="Times New Roman" panose="02020603050405020304" pitchFamily="18" charset="0"/>
                <a:cs typeface="Times New Roman" panose="02020603050405020304" pitchFamily="18" charset="0"/>
              </a:rPr>
              <a:t>. Беларусь. – 2-е изд., стер.- Минск:  Акад. управления при Президенте Республики Беларусь, 2021. – 192 с. </a:t>
            </a:r>
          </a:p>
          <a:p>
            <a:pPr marL="609600" indent="-609600" algn="just">
              <a:buFont typeface="Wingdings" panose="05000000000000000000" pitchFamily="2" charset="2"/>
              <a:buAutoNum type="arabicPeriod"/>
            </a:pPr>
            <a:r>
              <a:rPr lang="ru-RU" altLang="ru-RU" sz="2600" noProof="1" smtClean="0">
                <a:effectLst/>
                <a:latin typeface="Times New Roman" panose="02020603050405020304" pitchFamily="18" charset="0"/>
                <a:cs typeface="Times New Roman" panose="02020603050405020304" pitchFamily="18" charset="0"/>
              </a:rPr>
              <a:t>Шостак, М.А. Прокурорский надзор: ответы на экзаменационные вопросы. /  М.А. Шостак. Минск: Тетралит, 2013. - 288 с.</a:t>
            </a:r>
          </a:p>
          <a:p>
            <a:pPr marL="609600" indent="-609600" algn="just">
              <a:buFont typeface="Wingdings" panose="05000000000000000000" pitchFamily="2" charset="2"/>
              <a:buAutoNum type="arabicPeriod"/>
            </a:pPr>
            <a:r>
              <a:rPr lang="ru-RU" altLang="ru-RU" sz="2600" noProof="1" smtClean="0">
                <a:effectLst/>
                <a:latin typeface="Times New Roman" panose="02020603050405020304" pitchFamily="18" charset="0"/>
                <a:cs typeface="Times New Roman" panose="02020603050405020304" pitchFamily="18" charset="0"/>
              </a:rPr>
              <a:t>Данилевич А.А. Прокурорский надзор: учебно-методическое пособие / А.А. Данилевич – Минск, 2013 – 35 с.</a:t>
            </a:r>
          </a:p>
          <a:p>
            <a:pPr marL="609600" indent="-609600" algn="just">
              <a:buFont typeface="Wingdings" panose="05000000000000000000" pitchFamily="2" charset="2"/>
              <a:buAutoNum type="arabicPeriod"/>
            </a:pPr>
            <a:r>
              <a:rPr lang="ru-RU" altLang="ru-RU" sz="2600" noProof="1" smtClean="0">
                <a:effectLst/>
                <a:latin typeface="Times New Roman" panose="02020603050405020304" pitchFamily="18" charset="0"/>
                <a:cs typeface="Times New Roman" panose="02020603050405020304" pitchFamily="18" charset="0"/>
              </a:rPr>
              <a:t>Антонова, О.А. Прокурорский надзор в Республике Беларусь : учебно-методическое пособие. - Минск : БГЭУ, 2015. - 180, [1] с.</a:t>
            </a:r>
          </a:p>
        </p:txBody>
      </p:sp>
    </p:spTree>
    <p:extLst>
      <p:ext uri="{BB962C8B-B14F-4D97-AF65-F5344CB8AC3E}">
        <p14:creationId xmlns:p14="http://schemas.microsoft.com/office/powerpoint/2010/main" xmlns="" val="3250215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714375"/>
          </a:xfrm>
        </p:spPr>
        <p:txBody>
          <a:bodyPr>
            <a:prstTxWarp prst="textNoShape">
              <a:avLst/>
            </a:prstTxWarp>
          </a:bodyPr>
          <a:lstStyle/>
          <a:p>
            <a:pPr algn="ctr"/>
            <a:r>
              <a:rPr lang="ru-RU" altLang="ru-RU" dirty="0" smtClean="0">
                <a:effectLst/>
                <a:latin typeface="Times New Roman" pitchFamily="18" charset="0"/>
                <a:cs typeface="Times New Roman" pitchFamily="18" charset="0"/>
              </a:rPr>
              <a:t>ЛИТЕРАТУРА</a:t>
            </a:r>
          </a:p>
        </p:txBody>
      </p:sp>
      <p:sp>
        <p:nvSpPr>
          <p:cNvPr id="54275" name="Rectangle 3"/>
          <p:cNvSpPr>
            <a:spLocks noGrp="1" noChangeArrowheads="1"/>
          </p:cNvSpPr>
          <p:nvPr>
            <p:ph idx="1"/>
          </p:nvPr>
        </p:nvSpPr>
        <p:spPr>
          <a:xfrm>
            <a:off x="0" y="571500"/>
            <a:ext cx="9144000" cy="6286500"/>
          </a:xfrm>
        </p:spPr>
        <p:txBody>
          <a:bodyPr/>
          <a:lstStyle/>
          <a:p>
            <a:pPr marL="609600" indent="-609600" algn="just">
              <a:buFont typeface="Wingdings" panose="05000000000000000000" pitchFamily="2" charset="2"/>
              <a:buNone/>
              <a:defRPr/>
            </a:pPr>
            <a:r>
              <a:rPr lang="ru-RU" altLang="x-none" sz="2800" noProof="1" smtClean="0">
                <a:effectLst/>
                <a:latin typeface="Times New Roman" panose="02020603050405020304" pitchFamily="18" charset="0"/>
                <a:cs typeface="Times New Roman" panose="02020603050405020304" pitchFamily="18" charset="0"/>
              </a:rPr>
              <a:t>6. </a:t>
            </a:r>
            <a:r>
              <a:rPr lang="ru-RU" altLang="x-none" sz="2500" noProof="1" smtClean="0">
                <a:effectLst/>
                <a:latin typeface="Times New Roman" panose="02020603050405020304" pitchFamily="18" charset="0"/>
                <a:cs typeface="Times New Roman" panose="02020603050405020304" pitchFamily="18" charset="0"/>
              </a:rPr>
              <a:t>Емельянов </a:t>
            </a:r>
            <a:r>
              <a:rPr lang="ru-RU" altLang="x-none" sz="2500" noProof="1">
                <a:effectLst/>
                <a:latin typeface="Times New Roman" panose="02020603050405020304" pitchFamily="18" charset="0"/>
                <a:cs typeface="Times New Roman" panose="02020603050405020304" pitchFamily="18" charset="0"/>
              </a:rPr>
              <a:t>С.Л. Прокурорский надзор: курс лекций / С.Л. Емельянов – Гомель, 2015 – 175 с.  </a:t>
            </a:r>
          </a:p>
          <a:p>
            <a:pPr marL="609600" indent="-609600" algn="just">
              <a:buFont typeface="Wingdings" panose="05000000000000000000" pitchFamily="2" charset="2"/>
              <a:buNone/>
              <a:defRPr/>
            </a:pPr>
            <a:r>
              <a:rPr lang="ru-RU" altLang="x-none" sz="2500" noProof="1" smtClean="0">
                <a:effectLst/>
                <a:latin typeface="Times New Roman" panose="02020603050405020304" pitchFamily="18" charset="0"/>
                <a:cs typeface="Times New Roman" panose="02020603050405020304" pitchFamily="18" charset="0"/>
              </a:rPr>
              <a:t>7. Швед</a:t>
            </a:r>
            <a:r>
              <a:rPr lang="ru-RU" altLang="x-none" sz="2500" noProof="1">
                <a:effectLst/>
                <a:latin typeface="Times New Roman" panose="02020603050405020304" pitchFamily="18" charset="0"/>
                <a:cs typeface="Times New Roman" panose="02020603050405020304" pitchFamily="18" charset="0"/>
              </a:rPr>
              <a:t>, А. И. Прокурорский надзор в Республике Беларусь : схемы / А. И. Швед, Р. М. Пыталев. - Минск : Тесей, 2009. - </a:t>
            </a:r>
            <a:r>
              <a:rPr lang="ru-RU" altLang="x-none" sz="2500" noProof="1">
                <a:effectLst>
                  <a:outerShdw blurRad="38100" dist="38100" dir="2700000">
                    <a:srgbClr val="C0C0C0"/>
                  </a:outerShdw>
                </a:effectLst>
                <a:latin typeface="Times New Roman" panose="02020603050405020304" pitchFamily="18" charset="0"/>
                <a:cs typeface="Times New Roman" panose="02020603050405020304" pitchFamily="18" charset="0"/>
              </a:rPr>
              <a:t> </a:t>
            </a:r>
            <a:endParaRPr lang="ru-RU" altLang="x-none" sz="2500" noProof="1">
              <a:effectLst>
                <a:outerShdw blurRad="38100" dist="38100" dir="2700000">
                  <a:srgbClr val="C0C0C0"/>
                </a:outerShdw>
              </a:effectLst>
              <a:latin typeface="Times New Roman" panose="02020603050405020304" pitchFamily="18" charset="0"/>
              <a:ea typeface="Times New Roman" panose="02020603050405020304" pitchFamily="18" charset="0"/>
            </a:endParaRPr>
          </a:p>
          <a:p>
            <a:pPr marL="609600" indent="-609600">
              <a:buFont typeface="Wingdings" panose="05000000000000000000" pitchFamily="2" charset="2"/>
              <a:buNone/>
              <a:defRPr/>
            </a:pPr>
            <a:r>
              <a:rPr lang="ru-RU" altLang="x-none" sz="2500" noProof="1" smtClean="0">
                <a:effectLst/>
                <a:latin typeface="Times New Roman" panose="02020603050405020304" pitchFamily="18" charset="0"/>
                <a:cs typeface="Times New Roman" panose="02020603050405020304" pitchFamily="18" charset="0"/>
              </a:rPr>
              <a:t>8. Комментарий </a:t>
            </a:r>
            <a:r>
              <a:rPr lang="ru-RU" altLang="x-none" sz="2500" noProof="1">
                <a:effectLst/>
                <a:latin typeface="Times New Roman" panose="02020603050405020304" pitchFamily="18" charset="0"/>
                <a:cs typeface="Times New Roman" panose="02020603050405020304" pitchFamily="18" charset="0"/>
              </a:rPr>
              <a:t>к Закону "О прокуратуре Республики Беларусь" / [Л. Г. Букато и др.]; под общей редакцией А. В. Конюка; Научно-практический центр проблем укрепления законности и правопорядка Генеральной прокуратуры Республики Беларусь. - Минск : Амалфея, 2012. - 263 с. </a:t>
            </a:r>
          </a:p>
          <a:p>
            <a:pPr marL="609600" indent="-609600" algn="just">
              <a:buFont typeface="Wingdings" panose="05000000000000000000" pitchFamily="2" charset="2"/>
              <a:buNone/>
              <a:defRPr/>
            </a:pPr>
            <a:r>
              <a:rPr lang="ru-RU" altLang="x-none" sz="2500" noProof="1" smtClean="0">
                <a:effectLst/>
                <a:latin typeface="Times New Roman" panose="02020603050405020304" pitchFamily="18" charset="0"/>
                <a:cs typeface="Times New Roman" panose="02020603050405020304" pitchFamily="18" charset="0"/>
              </a:rPr>
              <a:t>9. Закон </a:t>
            </a:r>
            <a:r>
              <a:rPr lang="ru-RU" altLang="x-none" sz="2500" noProof="1">
                <a:effectLst/>
                <a:latin typeface="Times New Roman" panose="02020603050405020304" pitchFamily="18" charset="0"/>
                <a:cs typeface="Times New Roman" panose="02020603050405020304" pitchFamily="18" charset="0"/>
              </a:rPr>
              <a:t>Республики Беларусь от 8 мая 2007 года «О прокуратуре Республики Беларусь».</a:t>
            </a:r>
          </a:p>
          <a:p>
            <a:pPr marL="609600" indent="-609600" algn="just">
              <a:buFont typeface="Wingdings" panose="05000000000000000000" pitchFamily="2" charset="2"/>
              <a:buNone/>
              <a:defRPr/>
            </a:pPr>
            <a:r>
              <a:rPr lang="ru-RU" altLang="x-none" sz="2500" noProof="1" smtClean="0">
                <a:effectLst/>
                <a:latin typeface="Times New Roman" panose="02020603050405020304" pitchFamily="18" charset="0"/>
                <a:cs typeface="Times New Roman" panose="02020603050405020304" pitchFamily="18" charset="0"/>
              </a:rPr>
              <a:t>10. Указ </a:t>
            </a:r>
            <a:r>
              <a:rPr lang="ru-RU" altLang="x-none" sz="2500" noProof="1">
                <a:effectLst/>
                <a:latin typeface="Times New Roman" panose="02020603050405020304" pitchFamily="18" charset="0"/>
                <a:cs typeface="Times New Roman" panose="02020603050405020304" pitchFamily="18" charset="0"/>
              </a:rPr>
              <a:t>Президента Республики Беларусь от 27 марта 2008 г. № 181 «Об утверждении Положения о прохождении службы в органах прокуратуры Республики Беларусь». </a:t>
            </a:r>
          </a:p>
          <a:p>
            <a:pPr marL="609600" indent="-609600">
              <a:defRPr/>
            </a:pPr>
            <a:endParaRPr lang="ru-RU" altLang="x-none" noProof="1">
              <a:effectLst/>
            </a:endParaRPr>
          </a:p>
        </p:txBody>
      </p:sp>
    </p:spTree>
    <p:extLst>
      <p:ext uri="{BB962C8B-B14F-4D97-AF65-F5344CB8AC3E}">
        <p14:creationId xmlns:p14="http://schemas.microsoft.com/office/powerpoint/2010/main" xmlns="" val="3354587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4275">
                                            <p:txEl>
                                              <p:pRg st="1" end="1"/>
                                            </p:txEl>
                                          </p:spTgt>
                                        </p:tgtEl>
                                        <p:attrNameLst>
                                          <p:attrName>style.visibility</p:attrName>
                                        </p:attrNameLst>
                                      </p:cBhvr>
                                      <p:to>
                                        <p:strVal val="visible"/>
                                      </p:to>
                                    </p:set>
                                    <p:anim calcmode="lin" valueType="num">
                                      <p:cBhvr additive="base">
                                        <p:cTn id="13" dur="500" fill="hold"/>
                                        <p:tgtEl>
                                          <p:spTgt spid="542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2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4275">
                                            <p:txEl>
                                              <p:pRg st="2" end="2"/>
                                            </p:txEl>
                                          </p:spTgt>
                                        </p:tgtEl>
                                        <p:attrNameLst>
                                          <p:attrName>style.visibility</p:attrName>
                                        </p:attrNameLst>
                                      </p:cBhvr>
                                      <p:to>
                                        <p:strVal val="visible"/>
                                      </p:to>
                                    </p:set>
                                    <p:anim calcmode="lin" valueType="num">
                                      <p:cBhvr additive="base">
                                        <p:cTn id="19" dur="500" fill="hold"/>
                                        <p:tgtEl>
                                          <p:spTgt spid="542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42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4275">
                                            <p:txEl>
                                              <p:pRg st="3" end="3"/>
                                            </p:txEl>
                                          </p:spTgt>
                                        </p:tgtEl>
                                        <p:attrNameLst>
                                          <p:attrName>style.visibility</p:attrName>
                                        </p:attrNameLst>
                                      </p:cBhvr>
                                      <p:to>
                                        <p:strVal val="visible"/>
                                      </p:to>
                                    </p:set>
                                    <p:anim calcmode="lin" valueType="num">
                                      <p:cBhvr additive="base">
                                        <p:cTn id="25" dur="500" fill="hold"/>
                                        <p:tgtEl>
                                          <p:spTgt spid="542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42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4275">
                                            <p:txEl>
                                              <p:pRg st="4" end="4"/>
                                            </p:txEl>
                                          </p:spTgt>
                                        </p:tgtEl>
                                        <p:attrNameLst>
                                          <p:attrName>style.visibility</p:attrName>
                                        </p:attrNameLst>
                                      </p:cBhvr>
                                      <p:to>
                                        <p:strVal val="visible"/>
                                      </p:to>
                                    </p:set>
                                    <p:anim calcmode="lin" valueType="num">
                                      <p:cBhvr additive="base">
                                        <p:cTn id="31" dur="500" fill="hold"/>
                                        <p:tgtEl>
                                          <p:spTgt spid="542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42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28650" y="1052736"/>
            <a:ext cx="7886700" cy="5124227"/>
          </a:xfrm>
        </p:spPr>
        <p:txBody>
          <a:bodyPr>
            <a:normAutofit/>
          </a:bodyPr>
          <a:lstStyle/>
          <a:p>
            <a:pPr algn="just"/>
            <a:r>
              <a:rPr lang="ru-RU" sz="2800" dirty="0" smtClean="0">
                <a:latin typeface="Times New Roman" pitchFamily="18" charset="0"/>
                <a:cs typeface="Times New Roman" pitchFamily="18" charset="0"/>
              </a:rPr>
              <a:t>В соответствии с п. 4 ст. 13 Закона «О прокуратуре Республики Беларусь» Генеральный прокурор, его заместители, нижестоящие прокуроры территориальных и транспортных прокуратур и их заместители вправе в установленном порядке в пределах своей компетенции инициировать нормотворческий процесс: направлять предложения в нормотворческий орган (должностному лицу) о принятии (издании), изменении, дополнении, толковании или признании утратившими силу нормативных правовых актов. </a:t>
            </a:r>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28650" y="1196752"/>
            <a:ext cx="7886700" cy="4980211"/>
          </a:xfrm>
        </p:spPr>
        <p:txBody>
          <a:bodyPr>
            <a:noAutofit/>
          </a:bodyPr>
          <a:lstStyle/>
          <a:p>
            <a:pPr algn="ctr">
              <a:buNone/>
            </a:pPr>
            <a:r>
              <a:rPr lang="ru-RU" sz="2400" b="1" u="sng" dirty="0" smtClean="0">
                <a:latin typeface="Times New Roman" pitchFamily="18" charset="0"/>
                <a:cs typeface="Times New Roman" pitchFamily="18" charset="0"/>
              </a:rPr>
              <a:t>К </a:t>
            </a:r>
            <a:r>
              <a:rPr lang="ru-RU" sz="2400" b="1" u="sng" dirty="0" smtClean="0">
                <a:latin typeface="Times New Roman" pitchFamily="18" charset="0"/>
                <a:cs typeface="Times New Roman" pitchFamily="18" charset="0"/>
              </a:rPr>
              <a:t>формам участия прокуратуры в нормотворческой деятельности, следует отнести: </a:t>
            </a:r>
            <a:endParaRPr lang="ru-RU" sz="2400" b="1" u="sng" dirty="0" smtClean="0">
              <a:latin typeface="Times New Roman" pitchFamily="18" charset="0"/>
              <a:cs typeface="Times New Roman" pitchFamily="18" charset="0"/>
            </a:endParaRPr>
          </a:p>
          <a:p>
            <a:pPr algn="just"/>
            <a:r>
              <a:rPr lang="ru-RU"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разработку проектов законов, декретов и указов Президента, иных нормативных правовых актов по </a:t>
            </a:r>
            <a:r>
              <a:rPr lang="ru-RU" sz="2400" dirty="0" smtClean="0">
                <a:latin typeface="Times New Roman" pitchFamily="18" charset="0"/>
                <a:cs typeface="Times New Roman" pitchFamily="18" charset="0"/>
              </a:rPr>
              <a:t>предложению нормотворческого </a:t>
            </a:r>
            <a:r>
              <a:rPr lang="ru-RU" sz="2400" dirty="0" smtClean="0">
                <a:latin typeface="Times New Roman" pitchFamily="18" charset="0"/>
                <a:cs typeface="Times New Roman" pitchFamily="18" charset="0"/>
              </a:rPr>
              <a:t>органа; </a:t>
            </a:r>
            <a:endParaRPr lang="ru-RU" sz="2400" dirty="0" smtClean="0">
              <a:latin typeface="Times New Roman" pitchFamily="18" charset="0"/>
              <a:cs typeface="Times New Roman" pitchFamily="18" charset="0"/>
            </a:endParaRPr>
          </a:p>
          <a:p>
            <a:pPr algn="just"/>
            <a:r>
              <a:rPr lang="ru-RU"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участие в подготовке проектов нормативных правовых актов, осуществляемой нормотворческим органом либо по его предложению Национальным центром законодательства и правовых исследований Республики Беларусь, иными организациями; </a:t>
            </a:r>
            <a:endParaRPr lang="ru-RU" sz="2400" dirty="0" smtClean="0">
              <a:latin typeface="Times New Roman" pitchFamily="18" charset="0"/>
              <a:cs typeface="Times New Roman" pitchFamily="18" charset="0"/>
            </a:endParaRPr>
          </a:p>
          <a:p>
            <a:pPr algn="just"/>
            <a:r>
              <a:rPr lang="ru-RU"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рецензирование (дача отзывов) на проекты нормативных правовых актов; </a:t>
            </a:r>
            <a:endParaRPr lang="ru-RU" sz="2400" dirty="0" smtClean="0">
              <a:latin typeface="Times New Roman" pitchFamily="18" charset="0"/>
              <a:cs typeface="Times New Roman" pitchFamily="18" charset="0"/>
            </a:endParaRPr>
          </a:p>
          <a:p>
            <a:pPr algn="just"/>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28650" y="1484784"/>
            <a:ext cx="7886700" cy="4692179"/>
          </a:xfrm>
        </p:spPr>
        <p:txBody>
          <a:bodyPr>
            <a:normAutofit/>
          </a:bodyPr>
          <a:lstStyle/>
          <a:p>
            <a:pPr algn="just"/>
            <a:r>
              <a:rPr lang="ru-RU" sz="2400" dirty="0" smtClean="0">
                <a:latin typeface="Times New Roman" pitchFamily="18" charset="0"/>
                <a:cs typeface="Times New Roman" pitchFamily="18" charset="0"/>
              </a:rPr>
              <a:t>– внесение предложений о дополнении государственных программ подготовки проектов нормативных правовых актов и ежегодных планов подготовки законопроектов; </a:t>
            </a:r>
          </a:p>
          <a:p>
            <a:pPr algn="just"/>
            <a:r>
              <a:rPr lang="ru-RU" sz="2400" dirty="0" smtClean="0">
                <a:latin typeface="Times New Roman" pitchFamily="18" charset="0"/>
                <a:cs typeface="Times New Roman" pitchFamily="18" charset="0"/>
              </a:rPr>
              <a:t>– внесение предложений нормотворческому органу (должностному лицу) о принятии нового нормативного правового акта, признании действующего нормативного правового акта утратившим силу или внесении в него дополнений и изменений; </a:t>
            </a:r>
          </a:p>
          <a:p>
            <a:pPr algn="just"/>
            <a:r>
              <a:rPr lang="ru-RU" sz="2400" dirty="0" smtClean="0">
                <a:latin typeface="Times New Roman" pitchFamily="18" charset="0"/>
                <a:cs typeface="Times New Roman" pitchFamily="18" charset="0"/>
              </a:rPr>
              <a:t>– направление в нормотворческий орган (должностному лицу) предложений о толковании нормативных правовых актов.</a:t>
            </a:r>
            <a:endParaRPr lang="ru-RU"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28650" y="908720"/>
            <a:ext cx="7886700" cy="5268243"/>
          </a:xfrm>
        </p:spPr>
        <p:txBody>
          <a:bodyPr>
            <a:normAutofit/>
          </a:bodyPr>
          <a:lstStyle/>
          <a:p>
            <a:pPr algn="just"/>
            <a:r>
              <a:rPr lang="ru-RU" sz="2400" dirty="0" smtClean="0">
                <a:latin typeface="Times New Roman" pitchFamily="18" charset="0"/>
                <a:cs typeface="Times New Roman" pitchFamily="18" charset="0"/>
              </a:rPr>
              <a:t>Согласно п. 1 ст. 13 Закона «О прокуратуре Республики Беларусь</a:t>
            </a:r>
            <a:r>
              <a:rPr lang="ru-RU" sz="2400" dirty="0" smtClean="0">
                <a:latin typeface="Times New Roman" pitchFamily="18" charset="0"/>
                <a:cs typeface="Times New Roman" pitchFamily="18" charset="0"/>
              </a:rPr>
              <a:t>» и Закона </a:t>
            </a:r>
            <a:r>
              <a:rPr lang="ru-RU" sz="2400" dirty="0" smtClean="0">
                <a:latin typeface="Times New Roman" pitchFamily="18" charset="0"/>
                <a:cs typeface="Times New Roman" pitchFamily="18" charset="0"/>
              </a:rPr>
              <a:t>«О нормативных правовых актах» Генеральный прокурор вправе издавать в пределах своей компетенции нормативные правовые акты в форме приказов, в том числе утверждающих положения и инструкции, содержащие общеобязательные правила поведения, рассчитанные на неопределенный круг лиц и неоднократное применение, которые по своей юридической силе в иерархии нормативных правовых актов находятся в одном ряду с актами Конституционного Суда, Верховного Суда (постановления Пленума Верховного Суда).</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28650" y="764704"/>
            <a:ext cx="7886700" cy="5412259"/>
          </a:xfrm>
        </p:spPr>
        <p:txBody>
          <a:bodyPr>
            <a:normAutofit/>
          </a:bodyPr>
          <a:lstStyle/>
          <a:p>
            <a:pPr algn="just"/>
            <a:r>
              <a:rPr lang="ru-RU" sz="2800" dirty="0" smtClean="0">
                <a:latin typeface="Times New Roman" pitchFamily="18" charset="0"/>
                <a:cs typeface="Times New Roman" pitchFamily="18" charset="0"/>
              </a:rPr>
              <a:t>Приказы, распоряжения и указания, которые согласно ст. 24, 25 Закона «О прокуратуре Республики Беларусь» могут издавать (давать) прокуроры областей, г. Минска, прокуроры районов и приравненные к ним прокуроры, не обладают юридической силой нормативного правового акта. На их основании осуществляются конкретные (разовые) организационные, контрольные или распорядительные мероприятия.</a:t>
            </a:r>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3173</TotalTime>
  <Words>1208</Words>
  <Application>Microsoft Office PowerPoint</Application>
  <PresentationFormat>Экран (4:3)</PresentationFormat>
  <Paragraphs>42</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Тема Office</vt:lpstr>
      <vt:lpstr>Слайд 1</vt:lpstr>
      <vt:lpstr>Слайд 2</vt:lpstr>
      <vt:lpstr>ЛИТЕРАТУРА</vt:lpstr>
      <vt:lpstr>ЛИТЕРАТУРА</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Благодарю за внимание!</vt:lpstr>
    </vt:vector>
  </TitlesOfParts>
  <Company>СЭФ</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Производство по уголовным делам частного производства</dc:title>
  <dc:creator>Уважаемый Перец</dc:creator>
  <cp:lastModifiedBy>Пользователь Windows</cp:lastModifiedBy>
  <cp:revision>240</cp:revision>
  <dcterms:created xsi:type="dcterms:W3CDTF">2004-05-05T13:26:46Z</dcterms:created>
  <dcterms:modified xsi:type="dcterms:W3CDTF">2023-09-13T15:01:10Z</dcterms:modified>
</cp:coreProperties>
</file>