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30"/>
  </p:notesMasterIdLst>
  <p:handoutMasterIdLst>
    <p:handoutMasterId r:id="rId31"/>
  </p:handoutMasterIdLst>
  <p:sldIdLst>
    <p:sldId id="588" r:id="rId2"/>
    <p:sldId id="389" r:id="rId3"/>
    <p:sldId id="592" r:id="rId4"/>
    <p:sldId id="593" r:id="rId5"/>
    <p:sldId id="594" r:id="rId6"/>
    <p:sldId id="595" r:id="rId7"/>
    <p:sldId id="596" r:id="rId8"/>
    <p:sldId id="597" r:id="rId9"/>
    <p:sldId id="599" r:id="rId10"/>
    <p:sldId id="600" r:id="rId11"/>
    <p:sldId id="601" r:id="rId12"/>
    <p:sldId id="602" r:id="rId13"/>
    <p:sldId id="604" r:id="rId14"/>
    <p:sldId id="605" r:id="rId15"/>
    <p:sldId id="606" r:id="rId16"/>
    <p:sldId id="607" r:id="rId17"/>
    <p:sldId id="608" r:id="rId18"/>
    <p:sldId id="610" r:id="rId19"/>
    <p:sldId id="611" r:id="rId20"/>
    <p:sldId id="612" r:id="rId21"/>
    <p:sldId id="613" r:id="rId22"/>
    <p:sldId id="614" r:id="rId23"/>
    <p:sldId id="615" r:id="rId24"/>
    <p:sldId id="616" r:id="rId25"/>
    <p:sldId id="617" r:id="rId26"/>
    <p:sldId id="618" r:id="rId27"/>
    <p:sldId id="619" r:id="rId28"/>
    <p:sldId id="622" r:id="rId29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85" d="100"/>
          <a:sy n="85" d="100"/>
        </p:scale>
        <p:origin x="-1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DB5F00-EFDF-42A1-9AB5-E34C4E9F0D43}" type="slidenum">
              <a:rPr lang="ru-RU" altLang="ru-RU" smtClean="0">
                <a:latin typeface="Times New Roman" pitchFamily="18" charset="0"/>
              </a:rPr>
              <a:pPr eaLnBrk="1" hangingPunct="1"/>
              <a:t>28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724400"/>
            <a:ext cx="5029200" cy="447675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635896" y="2348880"/>
            <a:ext cx="5400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5</a:t>
            </a:r>
          </a:p>
          <a:p>
            <a:pPr algn="ctr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Система, структура и организация органов прокуратуры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05068"/>
            <a:ext cx="8784976" cy="40934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latin typeface="Times New Roman" pitchFamily="18" charset="0"/>
                <a:cs typeface="Times New Roman" pitchFamily="18" charset="0"/>
              </a:rPr>
              <a:t>Общая численность прокурорских работников и работников прокуратуры утверждается </a:t>
            </a:r>
            <a:r>
              <a:rPr lang="ru-RU" sz="5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Президентом Республики Беларусь.</a:t>
            </a:r>
          </a:p>
        </p:txBody>
      </p:sp>
    </p:spTree>
    <p:extLst>
      <p:ext uri="{BB962C8B-B14F-4D97-AF65-F5344CB8AC3E}">
        <p14:creationId xmlns:p14="http://schemas.microsoft.com/office/powerpoint/2010/main" val="10308198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080" y="238388"/>
            <a:ext cx="8771581" cy="59093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Структура и штатное расписание органов прокуратуры утверждаются </a:t>
            </a:r>
            <a:r>
              <a:rPr lang="ru-RU" sz="4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Генеральным прокурором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 в пределах бюджетных ассигнований и установленной численности органов прокуратуры, если иное не установлено </a:t>
            </a:r>
            <a:r>
              <a:rPr lang="ru-RU" sz="4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Президентом Республики Беларусь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5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166515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Факторы, влияющие на создание, реорганизацию и ликвидацию органов прокуратуры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84350"/>
            <a:ext cx="8712968" cy="4885010"/>
          </a:xfrm>
          <a:solidFill>
            <a:schemeClr val="bg1">
              <a:lumMod val="50000"/>
              <a:lumOff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buClr>
                <a:srgbClr val="2234E2"/>
              </a:buClr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численность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населения на поднадзорной территории; </a:t>
            </a:r>
            <a:endParaRPr lang="ru-RU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2234E2"/>
              </a:buClr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законности и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правопорядка;</a:t>
            </a:r>
          </a:p>
          <a:p>
            <a:pPr>
              <a:buClr>
                <a:srgbClr val="2234E2"/>
              </a:buClr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изменения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в системе государственного управления; </a:t>
            </a:r>
            <a:endParaRPr lang="ru-RU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2234E2"/>
              </a:buClr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постановка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изменение)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задач, стоящих перед органами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прокуратуры,</a:t>
            </a:r>
          </a:p>
          <a:p>
            <a:pPr>
              <a:buClr>
                <a:srgbClr val="2234E2"/>
              </a:buClr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оптимизация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государственного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аппарата и др.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13333" r="7092" b="49615"/>
          <a:stretch/>
        </p:blipFill>
        <p:spPr bwMode="auto">
          <a:xfrm>
            <a:off x="179511" y="103692"/>
            <a:ext cx="8377507" cy="51441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1" y="5440832"/>
            <a:ext cx="8521523" cy="1323439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Адрес: г. Минск, ул. Интернациональная , 22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779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86409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Функции Генеральной прокуратуры: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856984" cy="5256584"/>
          </a:xfrm>
        </p:spPr>
        <p:txBody>
          <a:bodyPr/>
          <a:lstStyle/>
          <a:p>
            <a:pPr marL="0">
              <a:buClr>
                <a:srgbClr val="2234E2"/>
              </a:buClr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контролирует работу органов прокуратуры, обеспечивает координацию и согласованность действий органов прокуратуры по основным направлениям их деятельности;</a:t>
            </a:r>
          </a:p>
          <a:p>
            <a:pPr marL="0">
              <a:buClr>
                <a:srgbClr val="2234E2"/>
              </a:buClr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анализирует практику прокурорского надзора и состояние законности в Республике Беларусь;</a:t>
            </a:r>
          </a:p>
          <a:p>
            <a:pPr marL="0">
              <a:buClr>
                <a:srgbClr val="2234E2"/>
              </a:buClr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взаимодействует с другими государственными органами в обеспечении законности и правопорядка;</a:t>
            </a:r>
          </a:p>
          <a:p>
            <a:pPr marL="68263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3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86409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Функции Генеральной прокуратуры: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4943574"/>
          </a:xfrm>
        </p:spPr>
        <p:txBody>
          <a:bodyPr/>
          <a:lstStyle/>
          <a:p>
            <a:pPr marL="0">
              <a:buClr>
                <a:srgbClr val="2234E2"/>
              </a:buClr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организует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 проводит повышение квалификации прокурорских работников;</a:t>
            </a:r>
          </a:p>
          <a:p>
            <a:pPr marL="0">
              <a:buClr>
                <a:srgbClr val="2234E2"/>
              </a:buClr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участвует в нормотворческой деятельности;</a:t>
            </a:r>
          </a:p>
          <a:p>
            <a:pPr marL="0">
              <a:buClr>
                <a:srgbClr val="2234E2"/>
              </a:buClr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представляет органы прокуратуры в международных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отношениях и др.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7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86409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Генеральной прокуратуры: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5256584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sz="2800" b="1" dirty="0"/>
              <a:t>Управление </a:t>
            </a:r>
            <a:r>
              <a:rPr lang="ru-RU" sz="2800" b="1" dirty="0" err="1"/>
              <a:t>режимно</a:t>
            </a:r>
            <a:r>
              <a:rPr lang="ru-RU" sz="2800" b="1" dirty="0"/>
              <a:t>-секретной деятельности и делопроизводства.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Главное управление по надзору за исполнением законодательства Следственным комитетом.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Управление по надзору за расследованием особо важных уголовных дел.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Управление по борьбе с коррупцией и организованной преступностью.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Управление по надзору за исполнением законодательства в войсках.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Управление по надзору за оперативно-розыскной деятельностью и исполнением законов в деятельности органов дознания.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Управление по надзору за исполнением законодательства на транспорте и в таможенных органах.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Главное управление по надзору за исполнением законодательства.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Главное управление уголовно-судебного надзора.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2311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86409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Генеральной прокуратуры: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600"/>
          </a:xfrm>
        </p:spPr>
        <p:txBody>
          <a:bodyPr>
            <a:noAutofit/>
          </a:bodyPr>
          <a:lstStyle/>
          <a:p>
            <a:pPr marL="0" indent="0">
              <a:buClr>
                <a:srgbClr val="2234E2"/>
              </a:buClr>
              <a:buNone/>
            </a:pPr>
            <a:r>
              <a:rPr lang="ru-RU" sz="1600" b="1" dirty="0"/>
              <a:t>Управление по надзору за соответствием закону судебных постановлений по гражданским делам.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Международно-правовое управление.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Управление по надзору за соблюдением законодательства органами уголовно-исполнительной системы и принудительного исполнения.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Главное управление координации служебной деятельности.</a:t>
            </a:r>
            <a:br>
              <a:rPr lang="ru-RU" sz="1600" b="1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Управление мобилизационной работы и оперативно-дежурной службы.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Управление кадров и идеологической работы.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Управление организации работы с обращениями граждан и юридических лиц.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Управление собственной безопасности.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Финансово-хозяйственное управление.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Отдел по надзору за исполнением законодательства о государственной безопасности.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Управление по надзору за исполнением законодательства о несовершеннолетних и молодежи.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Управление взаимодействия со средствами массовой информации.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>
              <a:buClr>
                <a:srgbClr val="2234E2"/>
              </a:buClr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12968" cy="86409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 Генеральной прокуратуры: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616624"/>
          </a:xfrm>
        </p:spPr>
        <p:txBody>
          <a:bodyPr/>
          <a:lstStyle/>
          <a:p>
            <a:pPr marL="0">
              <a:buClr>
                <a:srgbClr val="2234E2"/>
              </a:buClr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Генеральный прокурор, </a:t>
            </a:r>
          </a:p>
          <a:p>
            <a:pPr marL="0">
              <a:buClr>
                <a:srgbClr val="2234E2"/>
              </a:buClr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Заместители Генерального прокурора,</a:t>
            </a:r>
          </a:p>
          <a:p>
            <a:pPr marL="0">
              <a:buClr>
                <a:srgbClr val="2234E2"/>
              </a:buClr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Советник Генерального прокурора, </a:t>
            </a:r>
          </a:p>
          <a:p>
            <a:pPr marL="0">
              <a:buClr>
                <a:srgbClr val="2234E2"/>
              </a:buClr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Старший помощник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помощник Генерального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прокурора, 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>
              <a:buClr>
                <a:srgbClr val="2234E2"/>
              </a:buClr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Помощник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заместителя Генерального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прокурора, </a:t>
            </a:r>
          </a:p>
        </p:txBody>
      </p:sp>
    </p:spTree>
    <p:extLst>
      <p:ext uri="{BB962C8B-B14F-4D97-AF65-F5344CB8AC3E}">
        <p14:creationId xmlns:p14="http://schemas.microsoft.com/office/powerpoint/2010/main" val="16085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86409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 Генеральной прокуратуры: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472608"/>
          </a:xfrm>
        </p:spPr>
        <p:txBody>
          <a:bodyPr/>
          <a:lstStyle/>
          <a:p>
            <a:pPr marL="0" algn="just">
              <a:buClr>
                <a:srgbClr val="2234E2"/>
              </a:buClr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начальники структурных подразделений 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их заместители,</a:t>
            </a:r>
          </a:p>
          <a:p>
            <a:pPr marL="0" algn="just">
              <a:buClr>
                <a:srgbClr val="2234E2"/>
              </a:buClr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старшие прокуроры, </a:t>
            </a:r>
          </a:p>
          <a:p>
            <a:pPr marL="0" algn="just">
              <a:buClr>
                <a:srgbClr val="2234E2"/>
              </a:buClr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прокурор 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структурного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подразделения 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Генеральной прокуратуры, </a:t>
            </a: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buClr>
                <a:srgbClr val="2234E2"/>
              </a:buClr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должности 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государственных служащих, не являющихся прокурорскими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работниками.</a:t>
            </a:r>
            <a:endParaRPr lang="ru-RU" sz="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-56310"/>
            <a:ext cx="8568952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СОДЕРЖАНИЕ: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Понятие и система органов прокуратуры. Территориальные и специализированные прокуратуры. Порядок формирования органов прокуратуры. Генеральная прокуратура Республики Беларусь. Правовой статус Генерального прокурора Республики Беларусь. Прокуратуры областей и города Минска. Прокуратуры городов, районов, межрайонные прокуратуры и приравненные к ним прокуратуры.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Транспортные прокуратуры. Деятельность органов транспортной прокуратуры.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Структура Генеральной прокуратуры Республики Беларусь и всех других прокуратур, входящих в систему органов прокуратуры. Организация и деятельность прокуратур и сходных государственно-правовых институтов в зарубежных странах.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84350"/>
            <a:ext cx="864096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Прокурорский работник </a:t>
            </a:r>
          </a:p>
          <a:p>
            <a:pPr marL="0" indent="0" algn="ctr"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≠</a:t>
            </a:r>
          </a:p>
          <a:p>
            <a:pPr marL="0" indent="0" algn="ctr"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работник прокуратуры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84350"/>
            <a:ext cx="8784976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Прокурорский работник – это </a:t>
            </a:r>
          </a:p>
          <a:p>
            <a:pPr marL="0" indent="0"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прокурор и стажер прокуратуры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50875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Работник прокуратуры </a:t>
            </a:r>
          </a:p>
          <a:p>
            <a:pPr marL="0" indent="0"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это </a:t>
            </a:r>
          </a:p>
          <a:p>
            <a:pPr marL="0" indent="0" algn="ctr">
              <a:buNone/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лицо, состоящее в трудовых отношениях с органом прокуратуры и не являющееся прокурорским работником</a:t>
            </a:r>
          </a:p>
        </p:txBody>
      </p:sp>
    </p:spTree>
    <p:extLst>
      <p:ext uri="{BB962C8B-B14F-4D97-AF65-F5344CB8AC3E}">
        <p14:creationId xmlns:p14="http://schemas.microsoft.com/office/powerpoint/2010/main" val="3965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2722" y="188640"/>
            <a:ext cx="8424936" cy="1368152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838200" indent="-838200" algn="ctr" eaLnBrk="1" fontAlgn="auto" hangingPunct="1">
              <a:spcAft>
                <a:spcPts val="0"/>
              </a:spcAft>
              <a:defRPr/>
            </a:pPr>
            <a:r>
              <a:rPr lang="ru-RU" sz="32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ru-RU" sz="32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Генеральный прокурор </a:t>
            </a:r>
            <a:br>
              <a:rPr lang="ru-RU" sz="4400" b="1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 Беларусь</a:t>
            </a:r>
            <a:r>
              <a:rPr lang="ru-RU" b="1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7213"/>
            <a:ext cx="3589338" cy="4114800"/>
          </a:xfrm>
          <a:noFill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500" smtClean="0"/>
              <a:t> 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07505" y="2492896"/>
            <a:ext cx="4464496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50800"/>
                <a:latin typeface="Times New Roman" pitchFamily="18" charset="0"/>
                <a:cs typeface="Times New Roman" pitchFamily="18" charset="0"/>
              </a:rPr>
              <a:t>Швед Андрей Иванович</a:t>
            </a:r>
          </a:p>
          <a:p>
            <a:pPr algn="ctr">
              <a:defRPr/>
            </a:pPr>
            <a:r>
              <a:rPr lang="ru-RU" sz="3200" b="1" dirty="0" smtClean="0">
                <a:ln w="50800"/>
                <a:latin typeface="Times New Roman" pitchFamily="18" charset="0"/>
                <a:cs typeface="Times New Roman" pitchFamily="18" charset="0"/>
              </a:rPr>
              <a:t>Государственный советник юстиции </a:t>
            </a:r>
            <a:r>
              <a:rPr lang="en-US" sz="3200" b="1" dirty="0" smtClean="0">
                <a:ln w="50800"/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200" b="1" dirty="0" smtClean="0">
                <a:ln w="50800"/>
                <a:latin typeface="Times New Roman" pitchFamily="18" charset="0"/>
                <a:cs typeface="Times New Roman" pitchFamily="18" charset="0"/>
              </a:rPr>
              <a:t>класса</a:t>
            </a:r>
            <a:endParaRPr lang="ru-RU" sz="3200" b="1" dirty="0">
              <a:ln w="5080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33257" r="60948" b="20460"/>
          <a:stretch/>
        </p:blipFill>
        <p:spPr bwMode="auto">
          <a:xfrm>
            <a:off x="5004048" y="2096813"/>
            <a:ext cx="3783725" cy="47611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9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Гетнер А.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3999" y="-1"/>
            <a:ext cx="3418622" cy="458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315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251520" y="4653136"/>
            <a:ext cx="8568952" cy="2204864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ГЕТНЕР Адольф Христофорович</a:t>
            </a:r>
            <a:b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Прокурор Белорусской ССР.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1921-1925</a:t>
            </a:r>
          </a:p>
        </p:txBody>
      </p:sp>
    </p:spTree>
    <p:extLst>
      <p:ext uri="{BB962C8B-B14F-4D97-AF65-F5344CB8AC3E}">
        <p14:creationId xmlns:p14="http://schemas.microsoft.com/office/powerpoint/2010/main" val="26577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78497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прокурор, </a:t>
            </a:r>
            <a:r>
              <a:rPr lang="ru-RU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назначается </a:t>
            </a:r>
            <a:r>
              <a:rPr lang="ru-RU" sz="47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должность и </a:t>
            </a:r>
            <a:r>
              <a:rPr lang="ru-RU" sz="47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освобождается </a:t>
            </a:r>
            <a:r>
              <a:rPr lang="ru-RU" sz="47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должности</a:t>
            </a:r>
            <a:r>
              <a:rPr lang="ru-RU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Президентом с предварительного согласия Совета Республики.</a:t>
            </a:r>
          </a:p>
        </p:txBody>
      </p:sp>
    </p:spTree>
    <p:extLst>
      <p:ext uri="{BB962C8B-B14F-4D97-AF65-F5344CB8AC3E}">
        <p14:creationId xmlns:p14="http://schemas.microsoft.com/office/powerpoint/2010/main" val="12435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6437" r="35604" b="23985"/>
          <a:stretch/>
        </p:blipFill>
        <p:spPr bwMode="auto">
          <a:xfrm>
            <a:off x="179512" y="188640"/>
            <a:ext cx="8796916" cy="63093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41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5" t="18199" r="15086" b="55134"/>
          <a:stretch/>
        </p:blipFill>
        <p:spPr bwMode="auto">
          <a:xfrm rot="20596135">
            <a:off x="243149" y="445532"/>
            <a:ext cx="3438985" cy="2337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7" t="13142" r="8793" b="52376"/>
          <a:stretch/>
        </p:blipFill>
        <p:spPr bwMode="auto">
          <a:xfrm>
            <a:off x="474195" y="4437112"/>
            <a:ext cx="3686485" cy="2329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5" t="28774" r="16638" b="36979"/>
          <a:stretch/>
        </p:blipFill>
        <p:spPr bwMode="auto">
          <a:xfrm>
            <a:off x="4160681" y="10086"/>
            <a:ext cx="2637382" cy="25624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7" t="13794" r="17241" b="60895"/>
          <a:stretch/>
        </p:blipFill>
        <p:spPr bwMode="auto">
          <a:xfrm rot="586252">
            <a:off x="5933050" y="1352173"/>
            <a:ext cx="3153103" cy="26037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2" t="14215" r="10517" b="57533"/>
          <a:stretch/>
        </p:blipFill>
        <p:spPr bwMode="auto">
          <a:xfrm rot="20406283">
            <a:off x="320320" y="2758606"/>
            <a:ext cx="3109229" cy="176904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3" t="13793" r="2900" b="40572"/>
          <a:stretch/>
        </p:blipFill>
        <p:spPr bwMode="auto">
          <a:xfrm>
            <a:off x="2771800" y="2556498"/>
            <a:ext cx="3672408" cy="2211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8" t="13601" r="12328" b="48418"/>
          <a:stretch/>
        </p:blipFill>
        <p:spPr bwMode="auto">
          <a:xfrm>
            <a:off x="5652120" y="4107172"/>
            <a:ext cx="3491880" cy="2721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0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14096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Прокуратура </a:t>
            </a:r>
            <a:r>
              <a:rPr lang="ru-RU" sz="3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/>
            <a:r>
              <a:rPr lang="ru-RU" sz="3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самостоятельный государственный институт, представляющий 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собой единую и централизованную систему органов, возглавляемую Генеральным прокурором и осуществляющую свою деятельность на основе подчинения нижестоящих прокуроров </a:t>
            </a:r>
            <a:r>
              <a:rPr lang="ru-RU" sz="3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вышестоящим.</a:t>
            </a:r>
            <a:endParaRPr lang="ru-RU" sz="38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53638"/>
            <a:ext cx="7848872" cy="193899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Система органов прокуратуры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440887"/>
            <a:ext cx="7848872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централизованная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276872"/>
            <a:ext cx="3816424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единая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3270370"/>
            <a:ext cx="3816424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41918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D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84350"/>
            <a:ext cx="8712968" cy="4885010"/>
          </a:xfrm>
        </p:spPr>
        <p:txBody>
          <a:bodyPr>
            <a:noAutofit/>
          </a:bodyPr>
          <a:lstStyle/>
          <a:p>
            <a:pPr algn="just"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каждый прокурор действует как представитель единой системы органов прокуратуры;</a:t>
            </a:r>
          </a:p>
          <a:p>
            <a:pPr algn="just" eaLnBrk="1" hangingPunct="1">
              <a:buFontTx/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б) прокуроры наделены одинаковыми полномочиями;</a:t>
            </a:r>
          </a:p>
          <a:p>
            <a:pPr algn="just" eaLnBrk="1" hangingPunct="1">
              <a:buFontTx/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в) любой вышестоящий прокурор может взять на себя обязанности нижестоящего прокурора.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Единство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системы органов прокуратуры предполагает: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3662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Централизация органов прокуратуры означает: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8784976" cy="525658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а) все прокуроры назначаются Генеральным прокурором РБ;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б) подчинённость прокуроров идёт строго по вертикали;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в) вышестоящий прокурор вправе и обязан давать нижестоящим прокурорам указания и отменять их незаконные или необоснованные решения;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г) прокурор проводит в жизнь своё единоличное решение, даже если оно противоречит решению коллегии.</a:t>
            </a:r>
          </a:p>
        </p:txBody>
      </p:sp>
    </p:spTree>
    <p:extLst>
      <p:ext uri="{BB962C8B-B14F-4D97-AF65-F5344CB8AC3E}">
        <p14:creationId xmlns:p14="http://schemas.microsoft.com/office/powerpoint/2010/main" val="17495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2"/>
            <a:ext cx="9036496" cy="132799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 построения системы органов прокуратуры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107504" y="2857500"/>
            <a:ext cx="4968552" cy="229969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Территориальности 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3300" dirty="0" smtClean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076056" y="2924944"/>
            <a:ext cx="3931096" cy="885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Специализации</a:t>
            </a:r>
          </a:p>
        </p:txBody>
      </p:sp>
      <p:sp>
        <p:nvSpPr>
          <p:cNvPr id="5" name="Стрелка вниз 4"/>
          <p:cNvSpPr/>
          <p:nvPr/>
        </p:nvSpPr>
        <p:spPr>
          <a:xfrm rot="2013407">
            <a:off x="3110367" y="1426637"/>
            <a:ext cx="428625" cy="1285875"/>
          </a:xfrm>
          <a:prstGeom prst="downArrow">
            <a:avLst>
              <a:gd name="adj1" fmla="val 50000"/>
              <a:gd name="adj2" fmla="val 128290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9756072">
            <a:off x="5608794" y="1460419"/>
            <a:ext cx="428625" cy="1357313"/>
          </a:xfrm>
          <a:prstGeom prst="downArrow">
            <a:avLst>
              <a:gd name="adj1" fmla="val 50000"/>
              <a:gd name="adj2" fmla="val 142974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  <p:bldP spid="4" grpId="0" build="p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/>
          <p:cNvSpPr>
            <a:spLocks noChangeArrowheads="1"/>
          </p:cNvSpPr>
          <p:nvPr/>
        </p:nvSpPr>
        <p:spPr bwMode="auto">
          <a:xfrm>
            <a:off x="-1" y="1196975"/>
            <a:ext cx="4107657" cy="15113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ГУ "Научно-практический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центр проблем укрепления 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законности и правопорядка 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Ген.  прокуратуры  РБ»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39" name="AutoShape 6"/>
          <p:cNvSpPr>
            <a:spLocks noChangeArrowheads="1"/>
          </p:cNvSpPr>
          <p:nvPr/>
        </p:nvSpPr>
        <p:spPr bwMode="auto">
          <a:xfrm>
            <a:off x="4500563" y="1268413"/>
            <a:ext cx="4643437" cy="1446212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Научно-консультативный совет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Генеральной прокуратуре РБ.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(Совещательный и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рекомендательный орган)</a:t>
            </a:r>
          </a:p>
        </p:txBody>
      </p:sp>
      <p:sp>
        <p:nvSpPr>
          <p:cNvPr id="14340" name="AutoShape 7"/>
          <p:cNvSpPr>
            <a:spLocks noChangeArrowheads="1"/>
          </p:cNvSpPr>
          <p:nvPr/>
        </p:nvSpPr>
        <p:spPr bwMode="auto">
          <a:xfrm>
            <a:off x="827584" y="116632"/>
            <a:ext cx="7416800" cy="936625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Генеральная прокуратура</a:t>
            </a:r>
          </a:p>
        </p:txBody>
      </p:sp>
      <p:sp>
        <p:nvSpPr>
          <p:cNvPr id="14341" name="AutoShape 9"/>
          <p:cNvSpPr>
            <a:spLocks noChangeArrowheads="1"/>
          </p:cNvSpPr>
          <p:nvPr/>
        </p:nvSpPr>
        <p:spPr bwMode="auto">
          <a:xfrm>
            <a:off x="2195736" y="3386728"/>
            <a:ext cx="4392612" cy="1000125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Прокуратуры областей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и г. Минска</a:t>
            </a:r>
          </a:p>
        </p:txBody>
      </p:sp>
      <p:sp>
        <p:nvSpPr>
          <p:cNvPr id="14342" name="AutoShape 10"/>
          <p:cNvSpPr>
            <a:spLocks noChangeArrowheads="1"/>
          </p:cNvSpPr>
          <p:nvPr/>
        </p:nvSpPr>
        <p:spPr bwMode="auto">
          <a:xfrm>
            <a:off x="611560" y="5198120"/>
            <a:ext cx="4248472" cy="1628775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Прокуратуры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районов, городов,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районов  в городах,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межрайонные прокуратуры</a:t>
            </a:r>
          </a:p>
        </p:txBody>
      </p:sp>
      <p:sp>
        <p:nvSpPr>
          <p:cNvPr id="14343" name="AutoShape 11"/>
          <p:cNvSpPr>
            <a:spLocks noChangeArrowheads="1"/>
          </p:cNvSpPr>
          <p:nvPr/>
        </p:nvSpPr>
        <p:spPr bwMode="auto">
          <a:xfrm>
            <a:off x="5796136" y="5198120"/>
            <a:ext cx="3208089" cy="1628775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Транспортные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прокуратуры</a:t>
            </a:r>
          </a:p>
          <a:p>
            <a:pPr algn="ctr"/>
            <a:endParaRPr lang="ru-RU" sz="2000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5" name="AutoShape 10"/>
          <p:cNvSpPr>
            <a:spLocks noChangeArrowheads="1"/>
          </p:cNvSpPr>
          <p:nvPr/>
        </p:nvSpPr>
        <p:spPr bwMode="auto">
          <a:xfrm rot="1838154">
            <a:off x="3251043" y="2906296"/>
            <a:ext cx="935038" cy="576262"/>
          </a:xfrm>
          <a:prstGeom prst="curvedLeftArrow">
            <a:avLst>
              <a:gd name="adj1" fmla="val 20000"/>
              <a:gd name="adj2" fmla="val 40000"/>
              <a:gd name="adj3" fmla="val 5408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107657" y="1076791"/>
            <a:ext cx="357188" cy="2303463"/>
          </a:xfrm>
          <a:prstGeom prst="downArrow">
            <a:avLst>
              <a:gd name="adj1" fmla="val 50000"/>
              <a:gd name="adj2" fmla="val 234000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Стрелка вниз 11"/>
          <p:cNvSpPr/>
          <p:nvPr/>
        </p:nvSpPr>
        <p:spPr>
          <a:xfrm rot="2295004">
            <a:off x="2921253" y="4350916"/>
            <a:ext cx="285750" cy="954295"/>
          </a:xfrm>
          <a:prstGeom prst="downArrow">
            <a:avLst>
              <a:gd name="adj1" fmla="val 50000"/>
              <a:gd name="adj2" fmla="val 143462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738280">
            <a:off x="5292649" y="4275741"/>
            <a:ext cx="276052" cy="1084968"/>
          </a:xfrm>
          <a:prstGeom prst="downArrow">
            <a:avLst>
              <a:gd name="adj1" fmla="val 65214"/>
              <a:gd name="adj2" fmla="val 125227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animBg="1"/>
      <p:bldP spid="14340" grpId="0" animBg="1"/>
      <p:bldP spid="14341" grpId="0" animBg="1"/>
      <p:bldP spid="14342" grpId="0" animBg="1"/>
      <p:bldP spid="14343" grpId="0" animBg="1"/>
      <p:bldP spid="14345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4" y="117693"/>
            <a:ext cx="8136904" cy="67403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Создание, 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Реорганизация, 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ликвидация 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органов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прокуратуры осуществляются 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Президентом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Беларусь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представлению </a:t>
            </a:r>
            <a:r>
              <a:rPr lang="ru-RU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Генерального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прокурора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3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3131</TotalTime>
  <Words>526</Words>
  <Application>Microsoft Office PowerPoint</Application>
  <PresentationFormat>Экран (4:3)</PresentationFormat>
  <Paragraphs>99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Единство системы органов прокуратуры предполагает:</vt:lpstr>
      <vt:lpstr>Централизация органов прокуратуры означает:</vt:lpstr>
      <vt:lpstr> Принципы построения системы органов прокуратуры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создание, реорганизацию и ликвидацию органов прокуратуры</vt:lpstr>
      <vt:lpstr>Презентация PowerPoint</vt:lpstr>
      <vt:lpstr>Функции Генеральной прокуратуры:</vt:lpstr>
      <vt:lpstr>Функции Генеральной прокуратуры:</vt:lpstr>
      <vt:lpstr>Структура Генеральной прокуратуры:</vt:lpstr>
      <vt:lpstr>Структура Генеральной прокуратуры:</vt:lpstr>
      <vt:lpstr>Состав Генеральной прокуратуры:</vt:lpstr>
      <vt:lpstr>Состав Генеральной прокуратуры:</vt:lpstr>
      <vt:lpstr>Презентация PowerPoint</vt:lpstr>
      <vt:lpstr>Презентация PowerPoint</vt:lpstr>
      <vt:lpstr>Презентация PowerPoint</vt:lpstr>
      <vt:lpstr>  Генеральный прокурор  Республики Беларусь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Трикоза В.В</cp:lastModifiedBy>
  <cp:revision>240</cp:revision>
  <dcterms:created xsi:type="dcterms:W3CDTF">2004-05-05T13:26:46Z</dcterms:created>
  <dcterms:modified xsi:type="dcterms:W3CDTF">2024-09-13T09:38:23Z</dcterms:modified>
</cp:coreProperties>
</file>