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2" r:id="rId1"/>
  </p:sldMasterIdLst>
  <p:notesMasterIdLst>
    <p:notesMasterId r:id="rId18"/>
  </p:notesMasterIdLst>
  <p:handoutMasterIdLst>
    <p:handoutMasterId r:id="rId19"/>
  </p:handoutMasterIdLst>
  <p:sldIdLst>
    <p:sldId id="620" r:id="rId2"/>
    <p:sldId id="389" r:id="rId3"/>
    <p:sldId id="588" r:id="rId4"/>
    <p:sldId id="608" r:id="rId5"/>
    <p:sldId id="609" r:id="rId6"/>
    <p:sldId id="610" r:id="rId7"/>
    <p:sldId id="611" r:id="rId8"/>
    <p:sldId id="612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453" r:id="rId17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85" d="100"/>
          <a:sy n="85" d="100"/>
        </p:scale>
        <p:origin x="-1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2771800" y="1916832"/>
            <a:ext cx="61206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4</a:t>
            </a:r>
          </a:p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Основные направления деятельности прокуратуры. Отрасли прокурорского надзора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2241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ru-RU" altLang="ru-RU" sz="4000" b="1" i="1" dirty="0" smtClean="0">
                <a:effectLst/>
              </a:rPr>
              <a:t>Участки прокурорского надзора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7"/>
            <a:ext cx="9144000" cy="504056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4400" b="1" dirty="0" smtClean="0">
                <a:effectLst/>
                <a:latin typeface="Times New Roman" pitchFamily="18" charset="0"/>
                <a:cs typeface="Times New Roman" pitchFamily="18" charset="0"/>
              </a:rPr>
              <a:t>это обособленные сферы деятельности органов прокуратуры по надзору за исполнением законов и др. актов законодательства о несовершеннолетних и по рассмотрению и разрешению обращений граждан и юридических лиц.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44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2800" dirty="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28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10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6978" y="188640"/>
            <a:ext cx="8856984" cy="1571625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prstTxWarp prst="textNoShape">
              <a:avLst/>
            </a:prstTxWarp>
          </a:bodyPr>
          <a:lstStyle/>
          <a:p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Правовые    средства    прокурорского     надзора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785938"/>
            <a:ext cx="8856984" cy="5072062"/>
          </a:xfrm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это закрепленные  в  законодательстве правовые акты и действия  прокурора,   с   помощью   которых  реализуются   его полномочия.</a:t>
            </a:r>
          </a:p>
        </p:txBody>
      </p:sp>
    </p:spTree>
    <p:extLst>
      <p:ext uri="{BB962C8B-B14F-4D97-AF65-F5344CB8AC3E}">
        <p14:creationId xmlns:p14="http://schemas.microsoft.com/office/powerpoint/2010/main" val="9822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Правовые средства ПН классифицируются по: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0512" y="2338588"/>
            <a:ext cx="3528392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ЦЕЛИ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1005" y="3883785"/>
            <a:ext cx="4752528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ХАРАКТЕРУ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338587"/>
            <a:ext cx="3528392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ФОРМЕ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763688" y="1196752"/>
            <a:ext cx="1152128" cy="1008112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948566" y="1196752"/>
            <a:ext cx="1152128" cy="2520280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480212" y="1268760"/>
            <a:ext cx="1152128" cy="936104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8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80120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ПО ЦЕЛИ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pPr marL="0" indent="0">
              <a:buClr>
                <a:srgbClr val="BC14B0"/>
              </a:buClr>
              <a:buNone/>
              <a:defRPr/>
            </a:pPr>
            <a:r>
              <a:rPr lang="ru-RU" sz="4400" b="1" dirty="0" smtClean="0">
                <a:effectLst/>
                <a:latin typeface="Times New Roman" pitchFamily="18" charset="0"/>
                <a:cs typeface="Times New Roman" pitchFamily="18" charset="0"/>
              </a:rPr>
              <a:t>1. Выявления нарушений;</a:t>
            </a:r>
          </a:p>
          <a:p>
            <a:pPr marL="0" indent="0">
              <a:buClr>
                <a:srgbClr val="BC14B0"/>
              </a:buClr>
              <a:buNone/>
              <a:defRPr/>
            </a:pPr>
            <a:r>
              <a:rPr lang="ru-RU" sz="4400" b="1" dirty="0" smtClean="0">
                <a:effectLst/>
                <a:latin typeface="Times New Roman" pitchFamily="18" charset="0"/>
                <a:cs typeface="Times New Roman" pitchFamily="18" charset="0"/>
              </a:rPr>
              <a:t>2. Устранения нарушений;</a:t>
            </a:r>
          </a:p>
          <a:p>
            <a:pPr marL="0" indent="0">
              <a:buClr>
                <a:srgbClr val="BC14B0"/>
              </a:buClr>
              <a:buNone/>
              <a:defRPr/>
            </a:pPr>
            <a:r>
              <a:rPr lang="ru-RU" sz="4400" b="1" dirty="0" smtClean="0">
                <a:effectLst/>
                <a:latin typeface="Times New Roman" pitchFamily="18" charset="0"/>
                <a:cs typeface="Times New Roman" pitchFamily="18" charset="0"/>
              </a:rPr>
              <a:t>3. Привлечения к ответственности;</a:t>
            </a:r>
          </a:p>
          <a:p>
            <a:pPr marL="0" indent="0">
              <a:buClr>
                <a:srgbClr val="BC14B0"/>
              </a:buClr>
              <a:buNone/>
              <a:defRPr/>
            </a:pPr>
            <a:r>
              <a:rPr lang="ru-RU" sz="4400" b="1" dirty="0" smtClean="0">
                <a:effectLst/>
                <a:latin typeface="Times New Roman" pitchFamily="18" charset="0"/>
                <a:cs typeface="Times New Roman" pitchFamily="18" charset="0"/>
              </a:rPr>
              <a:t>4. Возмещения вреда;</a:t>
            </a:r>
          </a:p>
          <a:p>
            <a:pPr marL="0" indent="0">
              <a:buClr>
                <a:srgbClr val="BC14B0"/>
              </a:buClr>
              <a:buNone/>
              <a:defRPr/>
            </a:pPr>
            <a:r>
              <a:rPr lang="ru-RU" sz="4400" b="1" dirty="0" smtClean="0">
                <a:effectLst/>
                <a:latin typeface="Times New Roman" pitchFamily="18" charset="0"/>
                <a:cs typeface="Times New Roman" pitchFamily="18" charset="0"/>
              </a:rPr>
              <a:t>5. Предупреждения нарушений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8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1500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Правовые средства ПН классифицируются по: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4824536"/>
          </a:xfrm>
        </p:spPr>
        <p:txBody>
          <a:bodyPr/>
          <a:lstStyle/>
          <a:p>
            <a:pPr marL="0" indent="0">
              <a:buClr>
                <a:srgbClr val="BC14B0"/>
              </a:buClr>
              <a:buNone/>
              <a:defRPr/>
            </a:pPr>
            <a:r>
              <a:rPr lang="ru-RU" sz="6000" b="1" dirty="0" smtClean="0">
                <a:effectLst/>
                <a:latin typeface="Times New Roman" pitchFamily="18" charset="0"/>
                <a:cs typeface="Times New Roman" pitchFamily="18" charset="0"/>
              </a:rPr>
              <a:t>1. Обязывающие;</a:t>
            </a:r>
          </a:p>
          <a:p>
            <a:pPr marL="0" indent="0">
              <a:buClr>
                <a:srgbClr val="BC14B0"/>
              </a:buClr>
              <a:buNone/>
              <a:defRPr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6000" b="1" dirty="0" smtClean="0">
                <a:effectLst/>
                <a:latin typeface="Times New Roman" pitchFamily="18" charset="0"/>
                <a:cs typeface="Times New Roman" pitchFamily="18" charset="0"/>
              </a:rPr>
              <a:t> Приостанавливающие;</a:t>
            </a:r>
          </a:p>
          <a:p>
            <a:pPr marL="0" indent="0">
              <a:buClr>
                <a:srgbClr val="BC14B0"/>
              </a:buClr>
              <a:buNone/>
              <a:defRPr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6000" b="1" dirty="0" smtClean="0">
                <a:effectLst/>
                <a:latin typeface="Times New Roman" pitchFamily="18" charset="0"/>
                <a:cs typeface="Times New Roman" pitchFamily="18" charset="0"/>
              </a:rPr>
              <a:t> Распорядительные.</a:t>
            </a:r>
          </a:p>
          <a:p>
            <a:pPr>
              <a:buFont typeface="Wingdings" pitchFamily="2" charset="2"/>
              <a:buNone/>
              <a:defRPr/>
            </a:pP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467544" y="260648"/>
            <a:ext cx="8229600" cy="1080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ХАРАКТЕРУ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8426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772816"/>
            <a:ext cx="8733656" cy="4824536"/>
          </a:xfrm>
        </p:spPr>
        <p:txBody>
          <a:bodyPr/>
          <a:lstStyle/>
          <a:p>
            <a:pPr marL="0" indent="0">
              <a:buClr>
                <a:srgbClr val="BC14B0"/>
              </a:buClr>
              <a:buNone/>
              <a:defRPr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1. Акты;</a:t>
            </a:r>
          </a:p>
          <a:p>
            <a:pPr marL="0" indent="0">
              <a:buClr>
                <a:srgbClr val="BC14B0"/>
              </a:buClr>
              <a:buNone/>
              <a:defRPr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2. Действия.</a:t>
            </a:r>
          </a:p>
          <a:p>
            <a:pPr>
              <a:buFont typeface="Wingdings" pitchFamily="2" charset="2"/>
              <a:buNone/>
              <a:defRPr/>
            </a:pP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683568" y="286594"/>
            <a:ext cx="8229600" cy="1080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ХАРАКТЕРУ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0413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699125"/>
            <a:ext cx="8568952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органов прокуратуры, закрепленные в Законе Республики Беларусь «О прокуратуре Республики Беларусь» и их классификация. Понятие и виды отраслей прокурорского надзора. Соотношение основных направлений деятельности органов прокуратуры и отраслей прокурорского надзора.</a:t>
            </a:r>
          </a:p>
          <a:p>
            <a:pPr algn="just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38"/>
            <a:ext cx="9144000" cy="6215062"/>
          </a:xfrm>
        </p:spPr>
        <p:txBody>
          <a:bodyPr>
            <a:normAutofit fontScale="92500"/>
          </a:bodyPr>
          <a:lstStyle/>
          <a:p>
            <a:pPr marL="609600" indent="-609600" algn="just">
              <a:buFont typeface="Wingdings" panose="05000000000000000000" pitchFamily="2" charset="2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Закон  "О прокуратуре Республики Беларусь";</a:t>
            </a:r>
          </a:p>
          <a:p>
            <a:pPr marL="514350" indent="-514350" algn="just"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Закон  "О государственной службе в Республике Беларусь"  </a:t>
            </a:r>
          </a:p>
          <a:p>
            <a:pPr marL="514350" indent="-514350" algn="just"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Положение «О прохождении службы в органах   прокуратуры Республики Беларусь» (утверждено Указом Президента Республики Беларусь от 27.03.2008 N 181.</a:t>
            </a:r>
          </a:p>
          <a:p>
            <a:pPr marL="457200" indent="-457200" algn="just">
              <a:buFont typeface="Wingdings" panose="05000000000000000000" pitchFamily="2" charset="2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Кодекс чести прокурорского работника.</a:t>
            </a:r>
          </a:p>
          <a:p>
            <a:pPr marL="457200" indent="-457200" algn="just">
              <a:buFont typeface="Wingdings" panose="05000000000000000000" pitchFamily="2" charset="2"/>
              <a:buAutoNum type="arabicPeriod"/>
              <a:tabLst>
                <a:tab pos="355600" algn="l"/>
              </a:tabLst>
              <a:defRPr/>
            </a:pP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Черепанов М.М. Принципы организации и деятельности российской прокуратуры: 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Дис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. ... канд. 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юрид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. наук. Екатеринбург, 2008. С. 7 – 10;</a:t>
            </a:r>
          </a:p>
          <a:p>
            <a:pPr marL="0" indent="0" algn="just">
              <a:buFont typeface="Wingdings" panose="05000000000000000000" pitchFamily="2" charset="2"/>
              <a:buNone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  <a:defRPr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  <a:defRPr/>
            </a:pPr>
            <a:endParaRPr lang="ru-RU" b="1" dirty="0" smtClean="0">
              <a:effectLst/>
            </a:endParaRPr>
          </a:p>
          <a:p>
            <a:pPr marL="609600" indent="-609600">
              <a:buFont typeface="Wingdings" panose="05000000000000000000" pitchFamily="2" charset="2"/>
              <a:buNone/>
              <a:defRPr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168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40960" cy="1440160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ru-RU" altLang="ru-RU" sz="4000" b="1" i="1" dirty="0" smtClean="0">
                <a:effectLst/>
              </a:rPr>
              <a:t>Направления деятельности прокуратуры</a:t>
            </a:r>
            <a:r>
              <a:rPr lang="ru-RU" altLang="ru-RU" sz="4000" b="1" dirty="0" smtClean="0">
                <a:effectLst/>
              </a:rPr>
              <a:t> –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это виды деятельности </a:t>
            </a:r>
            <a:r>
              <a:rPr lang="ru-RU" altLang="ru-RU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Ген.прокурора</a:t>
            </a:r>
            <a:r>
              <a:rPr lang="ru-RU" alt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 и подчиненных ему прокуроров, при осуществлении которых достигаются цели, поставленные законом перед прокуратурой, и выполняются возложенные на нее задачи.</a:t>
            </a:r>
          </a:p>
        </p:txBody>
      </p:sp>
    </p:spTree>
    <p:extLst>
      <p:ext uri="{BB962C8B-B14F-4D97-AF65-F5344CB8AC3E}">
        <p14:creationId xmlns:p14="http://schemas.microsoft.com/office/powerpoint/2010/main" val="10837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/>
          <a:lstStyle/>
          <a:p>
            <a:pPr algn="ctr">
              <a:lnSpc>
                <a:spcPts val="3200"/>
              </a:lnSpc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Направления деятельности прокуратуры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4522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>
                <a:srgbClr val="BC14B0"/>
              </a:buClr>
              <a:buNone/>
              <a:defRPr/>
            </a:pP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1. Надзор за исполнением </a:t>
            </a:r>
            <a:r>
              <a:rPr lang="ru-RU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 algn="just">
              <a:buClr>
                <a:srgbClr val="BC14B0"/>
              </a:buClr>
              <a:buFont typeface="Wingdings" pitchFamily="2" charset="2"/>
              <a:buAutoNum type="arabicPeriod"/>
              <a:defRPr/>
            </a:pPr>
            <a:endParaRPr lang="ru-RU" sz="40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BC14B0"/>
              </a:buClr>
              <a:buNone/>
              <a:defRPr/>
            </a:pP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2. Надзор за исполнением </a:t>
            </a:r>
            <a:r>
              <a:rPr lang="ru-RU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 при осуществлении ОРД;</a:t>
            </a:r>
          </a:p>
          <a:p>
            <a:pPr marL="514350" indent="-514350" algn="just">
              <a:buClr>
                <a:srgbClr val="BC14B0"/>
              </a:buClr>
              <a:buFont typeface="Wingdings" pitchFamily="2" charset="2"/>
              <a:buAutoNum type="arabicPeriod"/>
              <a:defRPr/>
            </a:pPr>
            <a:endParaRPr lang="ru-RU" sz="40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BC14B0"/>
              </a:buClr>
              <a:buNone/>
              <a:defRPr/>
            </a:pP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3. Надзор за исполнением </a:t>
            </a:r>
            <a:r>
              <a:rPr lang="ru-RU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 в ходе досудебного производства, при производстве </a:t>
            </a:r>
            <a:r>
              <a:rPr lang="ru-RU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предвар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. следствия и дознания;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98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071563"/>
          </a:xfrm>
        </p:spPr>
        <p:txBody>
          <a:bodyPr/>
          <a:lstStyle/>
          <a:p>
            <a:pPr algn="ctr">
              <a:lnSpc>
                <a:spcPts val="3200"/>
              </a:lnSpc>
              <a:defRPr/>
            </a:pPr>
            <a:r>
              <a:rPr lang="ru-RU" b="1" u="sng" dirty="0" smtClean="0">
                <a:effectLst/>
                <a:latin typeface="Times New Roman" pitchFamily="18" charset="0"/>
                <a:cs typeface="Times New Roman" pitchFamily="18" charset="0"/>
              </a:rPr>
              <a:t>Направления деятельности прокуратуры</a:t>
            </a:r>
            <a:endParaRPr lang="ru-RU" b="1" u="sng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5085184"/>
          </a:xfrm>
        </p:spPr>
        <p:txBody>
          <a:bodyPr/>
          <a:lstStyle/>
          <a:p>
            <a:pPr marL="0" indent="0" algn="just">
              <a:buClr>
                <a:srgbClr val="BC14B0"/>
              </a:buClr>
              <a:buNone/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4. Надзор за соответствием закону судебных </a:t>
            </a: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постановлений;</a:t>
            </a:r>
            <a:endParaRPr lang="ru-RU" sz="36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BC14B0"/>
              </a:buClr>
              <a:buNone/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5. Надзор </a:t>
            </a:r>
            <a:r>
              <a:rPr lang="ru-RU" sz="3600" b="1" dirty="0">
                <a:effectLst/>
                <a:latin typeface="Times New Roman" pitchFamily="18" charset="0"/>
                <a:cs typeface="Times New Roman" pitchFamily="18" charset="0"/>
              </a:rPr>
              <a:t>за соблюдением </a:t>
            </a:r>
            <a:r>
              <a:rPr lang="ru-RU" sz="3600" b="1" dirty="0" err="1">
                <a:effectLst/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3600" b="1" dirty="0">
                <a:effectLst/>
                <a:latin typeface="Times New Roman" pitchFamily="18" charset="0"/>
                <a:cs typeface="Times New Roman" pitchFamily="18" charset="0"/>
              </a:rPr>
              <a:t> при исполнении наказания и иных мер </a:t>
            </a:r>
            <a:r>
              <a:rPr lang="ru-RU" sz="3600" b="1" dirty="0" err="1">
                <a:effectLst/>
                <a:latin typeface="Times New Roman" pitchFamily="18" charset="0"/>
                <a:cs typeface="Times New Roman" pitchFamily="18" charset="0"/>
              </a:rPr>
              <a:t>уг</a:t>
            </a:r>
            <a:r>
              <a:rPr lang="ru-RU" sz="3600" b="1" dirty="0">
                <a:effectLst/>
                <a:latin typeface="Times New Roman" pitchFamily="18" charset="0"/>
                <a:cs typeface="Times New Roman" pitchFamily="18" charset="0"/>
              </a:rPr>
              <a:t>. ответственности, </a:t>
            </a: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мер принудительного характера, а также при принудительном исполнении исполнительных документов;</a:t>
            </a:r>
            <a:endParaRPr lang="ru-RU" sz="36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1294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/>
          <a:lstStyle/>
          <a:p>
            <a:pPr algn="ctr">
              <a:lnSpc>
                <a:spcPts val="2600"/>
              </a:lnSpc>
              <a:defRPr/>
            </a:pPr>
            <a:r>
              <a:rPr lang="ru-RU" b="1" u="sng" dirty="0" smtClean="0">
                <a:effectLst/>
                <a:latin typeface="Times New Roman" pitchFamily="18" charset="0"/>
                <a:cs typeface="Times New Roman" pitchFamily="18" charset="0"/>
              </a:rPr>
              <a:t>Направления деятельности прокуратуры</a:t>
            </a:r>
            <a:endParaRPr lang="ru-RU" b="1" u="sng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445224"/>
          </a:xfrm>
        </p:spPr>
        <p:txBody>
          <a:bodyPr/>
          <a:lstStyle/>
          <a:p>
            <a:pPr marL="514350" indent="-514350" algn="just">
              <a:buFont typeface="Wingdings" pitchFamily="2" charset="2"/>
              <a:buNone/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Координация правоохранительной деятельности и профилактики правонарушений;</a:t>
            </a:r>
          </a:p>
          <a:p>
            <a:pPr marL="514350" indent="-514350" algn="just">
              <a:buFont typeface="Wingdings" pitchFamily="2" charset="2"/>
              <a:buNone/>
              <a:defRPr/>
            </a:pP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7.Осуществление предварительного следствия;</a:t>
            </a:r>
          </a:p>
          <a:p>
            <a:pPr marL="514350" indent="-514350" algn="just">
              <a:buFont typeface="Wingdings" pitchFamily="2" charset="2"/>
              <a:buNone/>
              <a:defRPr/>
            </a:pP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8. Участие в рассмотрении дел судами. </a:t>
            </a:r>
          </a:p>
          <a:p>
            <a:pPr marL="514350" indent="-514350">
              <a:buFont typeface="Wingdings" pitchFamily="2" charset="2"/>
              <a:buNone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None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None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2391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3"/>
            <a:ext cx="9144000" cy="936104"/>
          </a:xfr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ru-RU" altLang="ru-RU" sz="4000" b="1" i="1" dirty="0" smtClean="0">
                <a:effectLst/>
              </a:rPr>
              <a:t>Отрасль прокурорского надзора</a:t>
            </a:r>
            <a:r>
              <a:rPr lang="ru-RU" altLang="ru-RU" sz="4000" b="1" dirty="0" smtClean="0">
                <a:effectLst/>
              </a:rPr>
              <a:t> –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4000" b="1" dirty="0">
                <a:effectLst/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alt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то предусмотренная законом отдельная область деятельности органов прокуратуры по надзору за исполнением действующего законодательства, имеющая родовой объект и предмет надзора, а также непосредственные задачи и полномочия прокурора. </a:t>
            </a:r>
          </a:p>
        </p:txBody>
      </p:sp>
    </p:spTree>
    <p:extLst>
      <p:ext uri="{BB962C8B-B14F-4D97-AF65-F5344CB8AC3E}">
        <p14:creationId xmlns:p14="http://schemas.microsoft.com/office/powerpoint/2010/main" val="35697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980728"/>
          </a:xfrm>
        </p:spPr>
        <p:txBody>
          <a:bodyPr/>
          <a:lstStyle/>
          <a:p>
            <a:pPr algn="ctr">
              <a:lnSpc>
                <a:spcPts val="2600"/>
              </a:lnSpc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Отрасли прокурорского надзора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928688"/>
            <a:ext cx="9144000" cy="5929312"/>
          </a:xfrm>
        </p:spPr>
        <p:txBody>
          <a:bodyPr>
            <a:normAutofit lnSpcReduction="10000"/>
          </a:bodyPr>
          <a:lstStyle/>
          <a:p>
            <a:pPr marL="0" indent="0" algn="just">
              <a:buClr>
                <a:schemeClr val="bg1">
                  <a:lumMod val="75000"/>
                </a:schemeClr>
              </a:buClr>
              <a:buNone/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1. Надзор за исполнением </a:t>
            </a:r>
            <a:r>
              <a:rPr lang="ru-RU" sz="2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Clr>
                <a:schemeClr val="bg1">
                  <a:lumMod val="75000"/>
                </a:schemeClr>
              </a:buClr>
              <a:buNone/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2. Надзор за исполнением </a:t>
            </a:r>
            <a:r>
              <a:rPr lang="ru-RU" sz="2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при осуществлении ОРД;</a:t>
            </a:r>
          </a:p>
          <a:p>
            <a:pPr marL="0" indent="0" algn="just">
              <a:buClr>
                <a:schemeClr val="bg1">
                  <a:lumMod val="75000"/>
                </a:schemeClr>
              </a:buClr>
              <a:buNone/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3. Надзор за исполнением закона в ходе досудебного производства, при производстве </a:t>
            </a:r>
            <a:r>
              <a:rPr lang="ru-RU" sz="2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предвар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. следствия и дознания;</a:t>
            </a:r>
          </a:p>
          <a:p>
            <a:pPr marL="0" indent="0" algn="just">
              <a:buClr>
                <a:srgbClr val="BC14B0"/>
              </a:buClr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4.Надзор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соответствием закону судебных постановлений;</a:t>
            </a:r>
          </a:p>
          <a:p>
            <a:pPr marL="0" indent="0" algn="just">
              <a:buClr>
                <a:srgbClr val="BC14B0"/>
              </a:buClr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5. Надзор за соблюдением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при исполнении наказания и иных мер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уг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ответственности, мер принудительного характера, а также при принудительном исполнении исполнительных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документов</a:t>
            </a:r>
            <a:endParaRPr lang="ru-RU" dirty="0" smtClean="0"/>
          </a:p>
          <a:p>
            <a:pPr marL="514350" indent="-514350">
              <a:buFont typeface="Wingdings" pitchFamily="2" charset="2"/>
              <a:buNone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None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None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1248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3132</TotalTime>
  <Words>458</Words>
  <Application>Microsoft Office PowerPoint</Application>
  <PresentationFormat>Экран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ЛИТЕРАТУРА</vt:lpstr>
      <vt:lpstr>Направления деятельности прокуратуры – </vt:lpstr>
      <vt:lpstr>Направления деятельности прокуратуры</vt:lpstr>
      <vt:lpstr>Направления деятельности прокуратуры</vt:lpstr>
      <vt:lpstr>Направления деятельности прокуратуры</vt:lpstr>
      <vt:lpstr>Отрасль прокурорского надзора – </vt:lpstr>
      <vt:lpstr>Отрасли прокурорского надзора</vt:lpstr>
      <vt:lpstr>Участки прокурорского надзора</vt:lpstr>
      <vt:lpstr>Правовые    средства    прокурорского     надзора</vt:lpstr>
      <vt:lpstr>Правовые средства ПН классифицируются по:</vt:lpstr>
      <vt:lpstr>ПО ЦЕЛИ</vt:lpstr>
      <vt:lpstr>Правовые средства ПН классифицируются по:</vt:lpstr>
      <vt:lpstr>Презентация PowerPoint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Трикоза В.В</cp:lastModifiedBy>
  <cp:revision>243</cp:revision>
  <dcterms:created xsi:type="dcterms:W3CDTF">2004-05-05T13:26:46Z</dcterms:created>
  <dcterms:modified xsi:type="dcterms:W3CDTF">2024-09-13T09:34:37Z</dcterms:modified>
</cp:coreProperties>
</file>