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95" r:id="rId1"/>
  </p:sldMasterIdLst>
  <p:notesMasterIdLst>
    <p:notesMasterId r:id="rId21"/>
  </p:notesMasterIdLst>
  <p:handoutMasterIdLst>
    <p:handoutMasterId r:id="rId22"/>
  </p:handoutMasterIdLst>
  <p:sldIdLst>
    <p:sldId id="608" r:id="rId2"/>
    <p:sldId id="389" r:id="rId3"/>
    <p:sldId id="588" r:id="rId4"/>
    <p:sldId id="590" r:id="rId5"/>
    <p:sldId id="591" r:id="rId6"/>
    <p:sldId id="601" r:id="rId7"/>
    <p:sldId id="592" r:id="rId8"/>
    <p:sldId id="594" r:id="rId9"/>
    <p:sldId id="602" r:id="rId10"/>
    <p:sldId id="595" r:id="rId11"/>
    <p:sldId id="603" r:id="rId12"/>
    <p:sldId id="597" r:id="rId13"/>
    <p:sldId id="604" r:id="rId14"/>
    <p:sldId id="598" r:id="rId15"/>
    <p:sldId id="605" r:id="rId16"/>
    <p:sldId id="599" r:id="rId17"/>
    <p:sldId id="606" r:id="rId18"/>
    <p:sldId id="607" r:id="rId19"/>
    <p:sldId id="453" r:id="rId20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66" d="100"/>
          <a:sy n="66" d="100"/>
        </p:scale>
        <p:origin x="-120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96513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45151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15470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93659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49089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28019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53666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8205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79582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79559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81495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393313-3B08-40B6-A010-A270E79F875A}" type="slidenum">
              <a:rPr lang="ru-RU" altLang="ru-RU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1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9560E0749FD2D6370C543B13B97C38EE325A993D5D41378E4CDFD5D568245EEC7B70FF28D6A207F02F462A8A56A9606851O8zB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779912" y="2420888"/>
            <a:ext cx="49434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организации и деятельности прокуратуры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Равенство всех граждан перед законом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1047" y="2132856"/>
            <a:ext cx="4761905" cy="3572374"/>
          </a:xfr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168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Равенство всех граждан перед законом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069160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Прокурор осуществляет надзор за соблюдением гарантированных государством прав и свобод граждан, закрепленных в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Конституции Республики Беларусь, законодательных актах, независимо от их пола, расы, национальности, языка, происхождения, гражданства, имущественного и должностного положения, места жительства, отношения к религии, убеждений, принадлежности к политическим партиям и другим общественным объединениям, а также от иных обстоятельств.</a:t>
            </a: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67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smtClean="0">
                <a:solidFill>
                  <a:srgbClr val="FFFF66"/>
                </a:solidFill>
                <a:effectLst/>
              </a:rPr>
              <a:t/>
            </a:r>
            <a:br>
              <a:rPr lang="ru-RU" altLang="ru-RU" sz="4000" b="1" dirty="0" smtClean="0">
                <a:solidFill>
                  <a:srgbClr val="FFFF66"/>
                </a:solidFill>
                <a:effectLst/>
              </a:rPr>
            </a:b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Независимость прокурора, </a:t>
            </a:r>
            <a:b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подчиненность нижестоящих прокуроров вышестоящим прокурорам</a:t>
            </a:r>
          </a:p>
        </p:txBody>
      </p:sp>
      <p:pic>
        <p:nvPicPr>
          <p:cNvPr id="19459" name="Picture 6" descr="Картинки по запросу иерарх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52663"/>
            <a:ext cx="40005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46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7511" y="234890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Прокурор при осуществлении своих полномочий независим. Какое-либо вмешательство в его деятельность недопустимо и влечет за собой установленную законодательными актами ответственность.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Деятельность прокуратуры осуществляется на основе подчинения нижестоящих прокуроров вышестоящим прокурорам, в том числе Генеральному прокурору.</a:t>
            </a:r>
          </a:p>
        </p:txBody>
      </p:sp>
    </p:spTree>
    <p:extLst>
      <p:ext uri="{BB962C8B-B14F-4D97-AF65-F5344CB8AC3E}">
        <p14:creationId xmlns:p14="http://schemas.microsoft.com/office/powerpoint/2010/main" xmlns="" val="33524763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Гласность в деятельности прокуратуры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5100" y="2572544"/>
            <a:ext cx="3733800" cy="2857500"/>
          </a:xfrm>
        </p:spPr>
      </p:pic>
    </p:spTree>
    <p:extLst>
      <p:ext uri="{BB962C8B-B14F-4D97-AF65-F5344CB8AC3E}">
        <p14:creationId xmlns:p14="http://schemas.microsoft.com/office/powerpoint/2010/main" xmlns="" val="12348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Содержание принципа гласности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784976" cy="58772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Прокурорский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работник действует гласно и открыто в той мере, в какой это не противоречит требованиям законодательства о защите прав и законных интересов граждан и организаций, а также законодательства о защите государственных секретов и иной охраняемой законом тайны.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Не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допускаются разглашение прокурорским работником сведений, относящихся к личной жизни гражданина, унижающих его честь и достоинство или способных причинить вред его правам, законным интересам или деловой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репутации.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Гражданин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в том числе индивидуальный предприниматель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или организация, вправе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обжаловать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решение или действие прокурора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вышестоящему прокурору и (или) в суд.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49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Обязательность исполнения требований прокурора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8190" y="1877484"/>
            <a:ext cx="4447619" cy="4247619"/>
          </a:xfrm>
        </p:spPr>
      </p:pic>
    </p:spTree>
    <p:extLst>
      <p:ext uri="{BB962C8B-B14F-4D97-AF65-F5344CB8AC3E}">
        <p14:creationId xmlns:p14="http://schemas.microsoft.com/office/powerpoint/2010/main" xmlns="" val="21240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ринцип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обязательность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исполнения требований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прокурора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Требования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прокурора, вытекающие из его полномочий и предъявленные в соответствии с законодательными актами, подлежат исполнению в установленный срок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организациями, должностными лицами и иными гражданами, в том числе индивидуальными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предпринимателями;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нформация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истребуемая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прокурором, предоставляется безвозмездно.</a:t>
            </a:r>
          </a:p>
          <a:p>
            <a:pPr marL="0" indent="0" algn="just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020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ринцип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обязательность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исполнения требований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прокурора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Должностные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лица и иные граждане, в том числе индивидуальные предприниматели, обязаны являться по вызову прокурора и давать объяснения об обстоятельствах, связанных с проверкой соблюдения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законодательства;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Лицам, вызываемым в рабочее время в органы прокуратуры, в случаях, предусмотренных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законом гарантируется сохранение места работы (должности) и среднего заработка.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749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136366"/>
            <a:ext cx="8568952" cy="74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 принципов организации и деятельности прокуратуры. Законность в деятельности прокуратуры. Осуществление полномочий прокурорами в соответствии с Конституцией Республики 12 Беларусь, соответствующими ей актами законодательства. Принятие прокурором мер по пресечению нарушений законодательства, от кого бы эти нарушения ни исходили, привлечению к ответственности лиц, их совершивших, восстановлению нарушенных прав и законных интересов граждан и организаций. Равенство всех граждан перед законом. Осуществление прокурорского надзора за соблюдением гарантированных государством прав и свобод граждан, закрепленных в Конституции Республики Беларусь, законодательных актах и предусмотренных международными обязательствами Республики Беларусь. Независимость прокурора. Прокурор при осуществлении своих полномочий независим. Недопустимость какого-либо вмешательства в деятельность прокурора. Обеспечение надзора за точным и единообразным исполнением законов, несмотря ни на какие местные различия и вопреки каким бы то ни было местным и ведомственным влияниям. Подчиненность нижестоящих прокуроров вышестоящим прокурорам, Прокуратура как единая и централизованная система. Гласность в деятельности органов прокуратуры. Недопустимость разглашения прокурорским работником сведений, относящихся к личной жизни гражданина, унижающих его честь и достоинство или способных причинить вред его правам, законным интересам или деловой репутации, а равно разглашение сведений, относящихся к деятельности организации, индивидуального предпринимателя, могущих причинить вред их правам, законным интересам или деловой репутации, если иное не предусмотрено законодательными актами. Соблюдение законодательства о защите государственных секретов и иной охраняемой законом тайны. Обязательность исполнения требований прокурора, вытекающих из его полномочий и предъявленных в соответствии с законодательными актами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38"/>
            <a:ext cx="9144000" cy="6215062"/>
          </a:xfrm>
        </p:spPr>
        <p:txBody>
          <a:bodyPr>
            <a:normAutofit lnSpcReduction="10000"/>
          </a:bodyPr>
          <a:lstStyle/>
          <a:p>
            <a:pPr marL="609600" indent="-6096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Закон  "О прокуратуре Республики Беларусь";</a:t>
            </a:r>
          </a:p>
          <a:p>
            <a:pPr marL="514350" indent="-514350" algn="just"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Закон  "О государственной службе в Республике Беларусь"  </a:t>
            </a:r>
          </a:p>
          <a:p>
            <a:pPr marL="514350" indent="-514350" algn="just"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Положение «О прохождении службы в органах   прокуратуры Республики Беларусь» (утверждено Указом Президента Республики Беларусь от 27.03.2008 N 181.</a:t>
            </a:r>
          </a:p>
          <a:p>
            <a:pPr marL="457200" indent="-4572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Кодекс чести прокурорского работника.</a:t>
            </a:r>
          </a:p>
          <a:p>
            <a:pPr marL="457200" indent="-457200" algn="just">
              <a:buFont typeface="Wingdings" panose="05000000000000000000" pitchFamily="2" charset="2"/>
              <a:buAutoNum type="arabicPeriod"/>
              <a:tabLst>
                <a:tab pos="355600" algn="l"/>
              </a:tabLst>
              <a:defRPr/>
            </a:pP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Черепанов М.М. Принципы организации и деятельности российской прокуратуры: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Дис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. ... канд.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юрид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. наук. Екатеринбург, 2008. С. 7 – 10;</a:t>
            </a:r>
          </a:p>
          <a:p>
            <a:pPr marL="0" indent="0" algn="just">
              <a:buFont typeface="Wingdings" panose="05000000000000000000" pitchFamily="2" charset="2"/>
              <a:buNone/>
              <a:tabLst>
                <a:tab pos="355600" algn="l"/>
              </a:tabLs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  <a:defRPr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  <a:defRPr/>
            </a:pPr>
            <a:endParaRPr lang="ru-RU" b="1" dirty="0" smtClean="0">
              <a:effectLst/>
            </a:endParaRPr>
          </a:p>
          <a:p>
            <a:pPr marL="609600" indent="-609600">
              <a:buFont typeface="Wingdings" panose="05000000000000000000" pitchFamily="2" charset="2"/>
              <a:buNone/>
              <a:defRPr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xmlns="" val="23168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358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55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solidFill>
                  <a:srgbClr val="FFFF66"/>
                </a:solidFill>
                <a:effectLst/>
              </a:rPr>
              <a:t> </a:t>
            </a:r>
          </a:p>
        </p:txBody>
      </p:sp>
      <p:sp>
        <p:nvSpPr>
          <p:cNvPr id="1229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лово «принцип» происходит от латинского «</a:t>
            </a:r>
            <a:r>
              <a:rPr lang="en-US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principium</a:t>
            </a:r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», что означает основное, исходное положение.</a:t>
            </a: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036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solidFill>
                  <a:srgbClr val="FFFF66"/>
                </a:solidFill>
                <a:effectLst/>
              </a:rPr>
              <a:t> </a:t>
            </a:r>
            <a:r>
              <a:rPr lang="ru-RU" altLang="ru-RU" sz="4000" i="1" dirty="0" smtClean="0">
                <a:effectLst/>
              </a:rPr>
              <a:t>П</a:t>
            </a:r>
            <a:r>
              <a:rPr lang="ru-RU" altLang="ru-RU" i="1" dirty="0" smtClean="0">
                <a:effectLst/>
              </a:rPr>
              <a:t>ринципы организации и деятельности прокуратуры</a:t>
            </a:r>
            <a:r>
              <a:rPr lang="ru-RU" altLang="ru-RU" dirty="0" smtClean="0">
                <a:effectLst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9144000" cy="53736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dirty="0" smtClean="0">
                <a:effectLst/>
              </a:rPr>
              <a:t> 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3600" dirty="0" smtClean="0">
                <a:effectLst/>
              </a:rPr>
              <a:t> </a:t>
            </a:r>
            <a:r>
              <a:rPr lang="ru-RU" altLang="ru-RU" b="1" dirty="0" smtClean="0">
                <a:effectLst/>
              </a:rPr>
              <a:t> </a:t>
            </a:r>
            <a:r>
              <a:rPr lang="ru-RU" alt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это закрепленные в законе общие, руководящие положения, которые определяют государственное назначение прокуратуры, ее организацию и деятельность по надзору за исполнением законодательства, обеспечением законности в государстве</a:t>
            </a: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977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456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путать!!!!! с задачами прокуратуры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12568"/>
          </a:xfrm>
        </p:spPr>
        <p:txBody>
          <a:bodyPr>
            <a:normAutofit/>
          </a:bodyPr>
          <a:lstStyle/>
          <a:p>
            <a:pPr algn="just"/>
            <a:r>
              <a:rPr lang="ru-RU" sz="4000" dirty="0"/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обеспечение верховенства права, законности 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правопорядка;</a:t>
            </a: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защита прав и законных интересов граждан и организаций, а также общественных и государственных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интересов;</a:t>
            </a:r>
          </a:p>
          <a:p>
            <a:pPr algn="just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существление надзора.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7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solidFill>
                  <a:srgbClr val="FFFF66"/>
                </a:solidFill>
                <a:effectLst/>
              </a:rPr>
              <a:t> </a:t>
            </a:r>
            <a:br>
              <a:rPr lang="ru-RU" altLang="ru-RU" sz="4000" b="1" i="1" dirty="0" smtClean="0">
                <a:solidFill>
                  <a:srgbClr val="FFFF66"/>
                </a:solidFill>
                <a:effectLst/>
              </a:rPr>
            </a:br>
            <a:r>
              <a:rPr lang="ru-RU" altLang="ru-RU" sz="4000" b="1" i="1" dirty="0" smtClean="0">
                <a:solidFill>
                  <a:srgbClr val="FFFF66"/>
                </a:solidFill>
                <a:effectLst/>
              </a:rPr>
              <a:t/>
            </a:r>
            <a:br>
              <a:rPr lang="ru-RU" altLang="ru-RU" sz="4000" b="1" i="1" dirty="0" smtClean="0">
                <a:solidFill>
                  <a:srgbClr val="FFFF66"/>
                </a:solidFill>
                <a:effectLst/>
              </a:rPr>
            </a:br>
            <a:r>
              <a:rPr lang="ru-RU" altLang="ru-RU" sz="3800" b="1" i="1" dirty="0" smtClean="0">
                <a:effectLst/>
              </a:rPr>
              <a:t>Система принципов организации и деятельности прокуратуры</a:t>
            </a:r>
            <a:r>
              <a:rPr lang="ru-RU" altLang="ru-RU" sz="3800" dirty="0" smtClean="0">
                <a:effectLst/>
              </a:rPr>
              <a:t> </a:t>
            </a:r>
            <a:br>
              <a:rPr lang="ru-RU" altLang="ru-RU" sz="3800" dirty="0" smtClean="0">
                <a:effectLst/>
              </a:rPr>
            </a:br>
            <a:r>
              <a:rPr lang="ru-RU" alt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(ст.5 Закона «О прокуратуре Республики Беларусь»)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9138"/>
            <a:ext cx="9144000" cy="4868862"/>
          </a:xfrm>
        </p:spPr>
        <p:txBody>
          <a:bodyPr/>
          <a:lstStyle/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Законность;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Равенство всех граждан перед законом;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Независимость прокурора, подчиненность нижестоящих прокуроров вышестоящим прокурорам;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Гласность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деятельности прокуратуры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609600" indent="-609600" algn="just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Обязательность исполнения требований прокурора.</a:t>
            </a:r>
            <a:r>
              <a:rPr lang="ru-RU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4046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28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altLang="ru-RU" dirty="0" smtClean="0">
                <a:solidFill>
                  <a:srgbClr val="FFFF66"/>
                </a:solidFill>
                <a:effectLst/>
              </a:rPr>
              <a:t/>
            </a:r>
            <a:br>
              <a:rPr lang="en-US" altLang="ru-RU" dirty="0" smtClean="0">
                <a:solidFill>
                  <a:srgbClr val="FFFF66"/>
                </a:solidFill>
                <a:effectLst/>
              </a:rPr>
            </a:b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Законность</a:t>
            </a:r>
            <a:r>
              <a:rPr lang="en-US" altLang="ru-RU" dirty="0" smtClean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dirty="0" smtClean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>
              <a:solidFill>
                <a:srgbClr val="FFFF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4" descr="C:\Users\2343\Desktop\Фемида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3125" y="857250"/>
            <a:ext cx="4929188" cy="3929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71330"/>
            <a:ext cx="9144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latin typeface="Algerian" pitchFamily="82" charset="0"/>
              </a:rPr>
              <a:t>- 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п</a:t>
            </a:r>
            <a:r>
              <a:rPr lang="ru-RU" sz="3200" b="1" dirty="0">
                <a:solidFill>
                  <a:srgbClr val="FFFFFF"/>
                </a:solidFill>
              </a:rPr>
              <a:t>усть погибнет мир, но свершится правосудие</a:t>
            </a:r>
          </a:p>
          <a:p>
            <a:pPr>
              <a:defRPr/>
            </a:pPr>
            <a:endParaRPr lang="ru-RU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3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Содержание (сущность) принципа законности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5069160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Соблюдение прокурорами законов при осуществлении своей деятельности;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Прокурор принимает меры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 пресечению нарушений законодательства, от кого бы эти нарушения ни исходили, привлечению к ответственности лиц, их совершивших, восстановлению нарушенных прав и законных интересов граждан и организаций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924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3107</TotalTime>
  <Words>601</Words>
  <Application>Microsoft Office PowerPoint</Application>
  <PresentationFormat>Экран (4:3)</PresentationFormat>
  <Paragraphs>57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ЛИТЕРАТУРА</vt:lpstr>
      <vt:lpstr> </vt:lpstr>
      <vt:lpstr> Принципы организации и деятельности прокуратуры </vt:lpstr>
      <vt:lpstr>Не путать!!!!! с задачами прокуратуры </vt:lpstr>
      <vt:lpstr>   Система принципов организации и деятельности прокуратуры  (ст.5 Закона «О прокуратуре Республики Беларусь»)</vt:lpstr>
      <vt:lpstr> Законность </vt:lpstr>
      <vt:lpstr>Содержание (сущность) принципа законности</vt:lpstr>
      <vt:lpstr>Равенство всех граждан перед законом</vt:lpstr>
      <vt:lpstr>Равенство всех граждан перед законом</vt:lpstr>
      <vt:lpstr> Независимость прокурора,  подчиненность нижестоящих прокуроров вышестоящим прокурорам</vt:lpstr>
      <vt:lpstr>Слайд 13</vt:lpstr>
      <vt:lpstr>Гласность в деятельности прокуратуры</vt:lpstr>
      <vt:lpstr>Содержание принципа гласности </vt:lpstr>
      <vt:lpstr>Обязательность исполнения требований прокурора</vt:lpstr>
      <vt:lpstr> Принцип – обязательность исполнения требований прокурора </vt:lpstr>
      <vt:lpstr> Принцип – обязательность исполнения требований прокурора </vt:lpstr>
      <vt:lpstr>Благодарю за внимание!</vt:lpstr>
    </vt:vector>
  </TitlesOfParts>
  <Company>СЭФ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Пользователь Windows</cp:lastModifiedBy>
  <cp:revision>246</cp:revision>
  <dcterms:created xsi:type="dcterms:W3CDTF">2004-05-05T13:26:46Z</dcterms:created>
  <dcterms:modified xsi:type="dcterms:W3CDTF">2023-09-12T13:24:39Z</dcterms:modified>
</cp:coreProperties>
</file>