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0" r:id="rId1"/>
  </p:sldMasterIdLst>
  <p:notesMasterIdLst>
    <p:notesMasterId r:id="rId20"/>
  </p:notesMasterIdLst>
  <p:handoutMasterIdLst>
    <p:handoutMasterId r:id="rId21"/>
  </p:handoutMasterIdLst>
  <p:sldIdLst>
    <p:sldId id="615" r:id="rId2"/>
    <p:sldId id="389" r:id="rId3"/>
    <p:sldId id="588" r:id="rId4"/>
    <p:sldId id="601" r:id="rId5"/>
    <p:sldId id="602" r:id="rId6"/>
    <p:sldId id="603" r:id="rId7"/>
    <p:sldId id="604" r:id="rId8"/>
    <p:sldId id="605" r:id="rId9"/>
    <p:sldId id="606" r:id="rId10"/>
    <p:sldId id="607" r:id="rId11"/>
    <p:sldId id="608" r:id="rId12"/>
    <p:sldId id="609" r:id="rId13"/>
    <p:sldId id="610" r:id="rId14"/>
    <p:sldId id="611" r:id="rId15"/>
    <p:sldId id="612" r:id="rId16"/>
    <p:sldId id="613" r:id="rId17"/>
    <p:sldId id="614" r:id="rId18"/>
    <p:sldId id="453" r:id="rId19"/>
  </p:sldIdLst>
  <p:sldSz cx="9144000" cy="6858000" type="screen4x3"/>
  <p:notesSz cx="6858000" cy="99472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66"/>
    <a:srgbClr val="FF9900"/>
    <a:srgbClr val="6666FF"/>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5" autoAdjust="0"/>
    <p:restoredTop sz="66087" autoAdjust="0"/>
  </p:normalViewPr>
  <p:slideViewPr>
    <p:cSldViewPr>
      <p:cViewPr varScale="1">
        <p:scale>
          <a:sx n="66" d="100"/>
          <a:sy n="66" d="100"/>
        </p:scale>
        <p:origin x="-120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88" y="-96"/>
      </p:cViewPr>
      <p:guideLst>
        <p:guide orient="horz" pos="3133"/>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46083" name="Rectangle 3"/>
          <p:cNvSpPr>
            <a:spLocks noGrp="1" noChangeArrowheads="1"/>
          </p:cNvSpPr>
          <p:nvPr>
            <p:ph type="dt" sz="quarter" idx="1"/>
          </p:nvPr>
        </p:nvSpPr>
        <p:spPr bwMode="auto">
          <a:xfrm>
            <a:off x="3884613"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ru-RU"/>
          </a:p>
        </p:txBody>
      </p:sp>
      <p:sp>
        <p:nvSpPr>
          <p:cNvPr id="46084" name="Rectangle 4"/>
          <p:cNvSpPr>
            <a:spLocks noGrp="1" noChangeArrowheads="1"/>
          </p:cNvSpPr>
          <p:nvPr>
            <p:ph type="ftr" sz="quarter" idx="2"/>
          </p:nvPr>
        </p:nvSpPr>
        <p:spPr bwMode="auto">
          <a:xfrm>
            <a:off x="0"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46085" name="Rectangle 5"/>
          <p:cNvSpPr>
            <a:spLocks noGrp="1" noChangeArrowheads="1"/>
          </p:cNvSpPr>
          <p:nvPr>
            <p:ph type="sldNum" sz="quarter" idx="3"/>
          </p:nvPr>
        </p:nvSpPr>
        <p:spPr bwMode="auto">
          <a:xfrm>
            <a:off x="3884613"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4FCF45A9-94D4-42F5-B5E0-9D73FE82474C}" type="slidenum">
              <a:rPr lang="ru-RU"/>
              <a:pPr>
                <a:defRPr/>
              </a:pPr>
              <a:t>‹#›</a:t>
            </a:fld>
            <a:endParaRPr lang="ru-RU"/>
          </a:p>
        </p:txBody>
      </p:sp>
    </p:spTree>
    <p:extLst>
      <p:ext uri="{BB962C8B-B14F-4D97-AF65-F5344CB8AC3E}">
        <p14:creationId xmlns:p14="http://schemas.microsoft.com/office/powerpoint/2010/main" xmlns="" val="2710770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55299" name="Rectangle 3"/>
          <p:cNvSpPr>
            <a:spLocks noGrp="1" noChangeArrowheads="1"/>
          </p:cNvSpPr>
          <p:nvPr>
            <p:ph type="dt" idx="1"/>
          </p:nvPr>
        </p:nvSpPr>
        <p:spPr bwMode="auto">
          <a:xfrm>
            <a:off x="3884613"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ru-RU"/>
          </a:p>
        </p:txBody>
      </p:sp>
      <p:sp>
        <p:nvSpPr>
          <p:cNvPr id="18436" name="Rectangle 4"/>
          <p:cNvSpPr>
            <a:spLocks noGrp="1" noRot="1" noChangeAspect="1" noChangeArrowheads="1" noTextEdit="1"/>
          </p:cNvSpPr>
          <p:nvPr>
            <p:ph type="sldImg" idx="2"/>
          </p:nvPr>
        </p:nvSpPr>
        <p:spPr bwMode="auto">
          <a:xfrm>
            <a:off x="942975" y="746125"/>
            <a:ext cx="4972050" cy="3730625"/>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724956"/>
            <a:ext cx="5486400" cy="44762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55302" name="Rectangle 6"/>
          <p:cNvSpPr>
            <a:spLocks noGrp="1" noChangeArrowheads="1"/>
          </p:cNvSpPr>
          <p:nvPr>
            <p:ph type="ftr" sz="quarter" idx="4"/>
          </p:nvPr>
        </p:nvSpPr>
        <p:spPr bwMode="auto">
          <a:xfrm>
            <a:off x="0"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55303" name="Rectangle 7"/>
          <p:cNvSpPr>
            <a:spLocks noGrp="1" noChangeArrowheads="1"/>
          </p:cNvSpPr>
          <p:nvPr>
            <p:ph type="sldNum" sz="quarter" idx="5"/>
          </p:nvPr>
        </p:nvSpPr>
        <p:spPr bwMode="auto">
          <a:xfrm>
            <a:off x="3884613"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5F4206F1-B631-43D6-8466-E53B3A2F1F04}" type="slidenum">
              <a:rPr lang="ru-RU"/>
              <a:pPr>
                <a:defRPr/>
              </a:pPr>
              <a:t>‹#›</a:t>
            </a:fld>
            <a:endParaRPr lang="ru-RU"/>
          </a:p>
        </p:txBody>
      </p:sp>
    </p:spTree>
    <p:extLst>
      <p:ext uri="{BB962C8B-B14F-4D97-AF65-F5344CB8AC3E}">
        <p14:creationId xmlns:p14="http://schemas.microsoft.com/office/powerpoint/2010/main" xmlns="" val="1143846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701D5494-959A-4D94-BE8E-4CF4A01D86D6}" type="slidenum">
              <a:rPr lang="be-BY" smtClean="0"/>
              <a:pPr>
                <a:defRPr/>
              </a:pPr>
              <a:t>‹#›</a:t>
            </a:fld>
            <a:endParaRPr lang="be-BY"/>
          </a:p>
        </p:txBody>
      </p:sp>
    </p:spTree>
    <p:extLst>
      <p:ext uri="{BB962C8B-B14F-4D97-AF65-F5344CB8AC3E}">
        <p14:creationId xmlns:p14="http://schemas.microsoft.com/office/powerpoint/2010/main" xmlns="" val="330596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D37554AF-C7BC-44C9-BDE9-BB74C6386DCB}" type="slidenum">
              <a:rPr lang="be-BY" smtClean="0"/>
              <a:pPr>
                <a:defRPr/>
              </a:pPr>
              <a:t>‹#›</a:t>
            </a:fld>
            <a:endParaRPr lang="be-BY"/>
          </a:p>
        </p:txBody>
      </p:sp>
    </p:spTree>
    <p:extLst>
      <p:ext uri="{BB962C8B-B14F-4D97-AF65-F5344CB8AC3E}">
        <p14:creationId xmlns:p14="http://schemas.microsoft.com/office/powerpoint/2010/main" xmlns="" val="254753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94F7AA1E-46CF-4792-B0E8-E06C6C0218E4}" type="slidenum">
              <a:rPr lang="be-BY" smtClean="0"/>
              <a:pPr>
                <a:defRPr/>
              </a:pPr>
              <a:t>‹#›</a:t>
            </a:fld>
            <a:endParaRPr lang="be-BY"/>
          </a:p>
        </p:txBody>
      </p:sp>
    </p:spTree>
    <p:extLst>
      <p:ext uri="{BB962C8B-B14F-4D97-AF65-F5344CB8AC3E}">
        <p14:creationId xmlns:p14="http://schemas.microsoft.com/office/powerpoint/2010/main" xmlns="" val="17125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2E268DF2-7B3D-4807-8106-998E24A2FBF9}" type="slidenum">
              <a:rPr lang="be-BY" smtClean="0"/>
              <a:pPr>
                <a:defRPr/>
              </a:pPr>
              <a:t>‹#›</a:t>
            </a:fld>
            <a:endParaRPr lang="be-BY"/>
          </a:p>
        </p:txBody>
      </p:sp>
    </p:spTree>
    <p:extLst>
      <p:ext uri="{BB962C8B-B14F-4D97-AF65-F5344CB8AC3E}">
        <p14:creationId xmlns:p14="http://schemas.microsoft.com/office/powerpoint/2010/main" xmlns="" val="26344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607CAC24-3AFF-43BC-90DD-7762879655BA}" type="slidenum">
              <a:rPr lang="be-BY" smtClean="0"/>
              <a:pPr>
                <a:defRPr/>
              </a:pPr>
              <a:t>‹#›</a:t>
            </a:fld>
            <a:endParaRPr lang="be-BY"/>
          </a:p>
        </p:txBody>
      </p:sp>
    </p:spTree>
    <p:extLst>
      <p:ext uri="{BB962C8B-B14F-4D97-AF65-F5344CB8AC3E}">
        <p14:creationId xmlns:p14="http://schemas.microsoft.com/office/powerpoint/2010/main" xmlns="" val="261441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82BD71D8-735F-448A-854A-782F7D71D20A}" type="slidenum">
              <a:rPr lang="be-BY" smtClean="0"/>
              <a:pPr>
                <a:defRPr/>
              </a:pPr>
              <a:t>‹#›</a:t>
            </a:fld>
            <a:endParaRPr lang="be-BY"/>
          </a:p>
        </p:txBody>
      </p:sp>
    </p:spTree>
    <p:extLst>
      <p:ext uri="{BB962C8B-B14F-4D97-AF65-F5344CB8AC3E}">
        <p14:creationId xmlns:p14="http://schemas.microsoft.com/office/powerpoint/2010/main" xmlns="" val="26469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be-BY"/>
          </a:p>
        </p:txBody>
      </p:sp>
      <p:sp>
        <p:nvSpPr>
          <p:cNvPr id="8" name="Нижний колонтитул 7"/>
          <p:cNvSpPr>
            <a:spLocks noGrp="1"/>
          </p:cNvSpPr>
          <p:nvPr>
            <p:ph type="ftr" sz="quarter" idx="11"/>
          </p:nvPr>
        </p:nvSpPr>
        <p:spPr/>
        <p:txBody>
          <a:bodyPr/>
          <a:lstStyle/>
          <a:p>
            <a:pPr>
              <a:defRPr/>
            </a:pPr>
            <a:endParaRPr lang="be-BY"/>
          </a:p>
        </p:txBody>
      </p:sp>
      <p:sp>
        <p:nvSpPr>
          <p:cNvPr id="9" name="Номер слайда 8"/>
          <p:cNvSpPr>
            <a:spLocks noGrp="1"/>
          </p:cNvSpPr>
          <p:nvPr>
            <p:ph type="sldNum" sz="quarter" idx="12"/>
          </p:nvPr>
        </p:nvSpPr>
        <p:spPr/>
        <p:txBody>
          <a:bodyPr/>
          <a:lstStyle/>
          <a:p>
            <a:pPr>
              <a:defRPr/>
            </a:pPr>
            <a:fld id="{4E707C31-366B-4243-A72B-FCD6FE6FA667}" type="slidenum">
              <a:rPr lang="be-BY" smtClean="0"/>
              <a:pPr>
                <a:defRPr/>
              </a:pPr>
              <a:t>‹#›</a:t>
            </a:fld>
            <a:endParaRPr lang="be-BY"/>
          </a:p>
        </p:txBody>
      </p:sp>
    </p:spTree>
    <p:extLst>
      <p:ext uri="{BB962C8B-B14F-4D97-AF65-F5344CB8AC3E}">
        <p14:creationId xmlns:p14="http://schemas.microsoft.com/office/powerpoint/2010/main" xmlns="" val="115747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be-BY"/>
          </a:p>
        </p:txBody>
      </p:sp>
      <p:sp>
        <p:nvSpPr>
          <p:cNvPr id="4" name="Нижний колонтитул 3"/>
          <p:cNvSpPr>
            <a:spLocks noGrp="1"/>
          </p:cNvSpPr>
          <p:nvPr>
            <p:ph type="ftr" sz="quarter" idx="11"/>
          </p:nvPr>
        </p:nvSpPr>
        <p:spPr/>
        <p:txBody>
          <a:bodyPr/>
          <a:lstStyle/>
          <a:p>
            <a:pPr>
              <a:defRPr/>
            </a:pPr>
            <a:endParaRPr lang="be-BY"/>
          </a:p>
        </p:txBody>
      </p:sp>
      <p:sp>
        <p:nvSpPr>
          <p:cNvPr id="5" name="Номер слайда 4"/>
          <p:cNvSpPr>
            <a:spLocks noGrp="1"/>
          </p:cNvSpPr>
          <p:nvPr>
            <p:ph type="sldNum" sz="quarter" idx="12"/>
          </p:nvPr>
        </p:nvSpPr>
        <p:spPr/>
        <p:txBody>
          <a:bodyPr/>
          <a:lstStyle/>
          <a:p>
            <a:pPr>
              <a:defRPr/>
            </a:pPr>
            <a:fld id="{99763F1E-F171-473A-9464-6985FE075EA8}" type="slidenum">
              <a:rPr lang="be-BY" smtClean="0"/>
              <a:pPr>
                <a:defRPr/>
              </a:pPr>
              <a:t>‹#›</a:t>
            </a:fld>
            <a:endParaRPr lang="be-BY"/>
          </a:p>
        </p:txBody>
      </p:sp>
    </p:spTree>
    <p:extLst>
      <p:ext uri="{BB962C8B-B14F-4D97-AF65-F5344CB8AC3E}">
        <p14:creationId xmlns:p14="http://schemas.microsoft.com/office/powerpoint/2010/main" xmlns="" val="412920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be-BY"/>
          </a:p>
        </p:txBody>
      </p:sp>
      <p:sp>
        <p:nvSpPr>
          <p:cNvPr id="3" name="Нижний колонтитул 2"/>
          <p:cNvSpPr>
            <a:spLocks noGrp="1"/>
          </p:cNvSpPr>
          <p:nvPr>
            <p:ph type="ftr" sz="quarter" idx="11"/>
          </p:nvPr>
        </p:nvSpPr>
        <p:spPr/>
        <p:txBody>
          <a:bodyPr/>
          <a:lstStyle/>
          <a:p>
            <a:pPr>
              <a:defRPr/>
            </a:pPr>
            <a:endParaRPr lang="be-BY"/>
          </a:p>
        </p:txBody>
      </p:sp>
      <p:sp>
        <p:nvSpPr>
          <p:cNvPr id="4" name="Номер слайда 3"/>
          <p:cNvSpPr>
            <a:spLocks noGrp="1"/>
          </p:cNvSpPr>
          <p:nvPr>
            <p:ph type="sldNum" sz="quarter" idx="12"/>
          </p:nvPr>
        </p:nvSpPr>
        <p:spPr/>
        <p:txBody>
          <a:bodyPr/>
          <a:lstStyle/>
          <a:p>
            <a:pPr>
              <a:defRPr/>
            </a:pPr>
            <a:fld id="{5C0A2844-3249-4A45-9A5D-44BCEFC938D8}" type="slidenum">
              <a:rPr lang="be-BY" smtClean="0"/>
              <a:pPr>
                <a:defRPr/>
              </a:pPr>
              <a:t>‹#›</a:t>
            </a:fld>
            <a:endParaRPr lang="be-BY"/>
          </a:p>
        </p:txBody>
      </p:sp>
    </p:spTree>
    <p:extLst>
      <p:ext uri="{BB962C8B-B14F-4D97-AF65-F5344CB8AC3E}">
        <p14:creationId xmlns:p14="http://schemas.microsoft.com/office/powerpoint/2010/main" xmlns="" val="50637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A69A3FF4-9FE8-4839-B933-6334BD563A27}" type="slidenum">
              <a:rPr lang="be-BY" smtClean="0"/>
              <a:pPr>
                <a:defRPr/>
              </a:pPr>
              <a:t>‹#›</a:t>
            </a:fld>
            <a:endParaRPr lang="be-BY"/>
          </a:p>
        </p:txBody>
      </p:sp>
    </p:spTree>
    <p:extLst>
      <p:ext uri="{BB962C8B-B14F-4D97-AF65-F5344CB8AC3E}">
        <p14:creationId xmlns:p14="http://schemas.microsoft.com/office/powerpoint/2010/main" xmlns="" val="242727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D5FA1D09-7413-46BF-849B-2D70A9CB0287}" type="slidenum">
              <a:rPr lang="be-BY" smtClean="0"/>
              <a:pPr>
                <a:defRPr/>
              </a:pPr>
              <a:t>‹#›</a:t>
            </a:fld>
            <a:endParaRPr lang="be-BY"/>
          </a:p>
        </p:txBody>
      </p:sp>
    </p:spTree>
    <p:extLst>
      <p:ext uri="{BB962C8B-B14F-4D97-AF65-F5344CB8AC3E}">
        <p14:creationId xmlns:p14="http://schemas.microsoft.com/office/powerpoint/2010/main" xmlns="" val="355149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826AA6D-A74E-4B1D-895D-4E64D24B8F3E}" type="slidenum">
              <a:rPr lang="ru-RU" smtClean="0"/>
              <a:pPr>
                <a:defRPr/>
              </a:pPr>
              <a:t>‹#›</a:t>
            </a:fld>
            <a:endParaRPr lang="ru-RU"/>
          </a:p>
        </p:txBody>
      </p:sp>
    </p:spTree>
    <p:extLst>
      <p:ext uri="{BB962C8B-B14F-4D97-AF65-F5344CB8AC3E}">
        <p14:creationId xmlns:p14="http://schemas.microsoft.com/office/powerpoint/2010/main" xmlns="" val="237206068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4"/>
          <p:cNvPicPr>
            <a:picLocks noChangeAspect="1"/>
          </p:cNvPicPr>
          <p:nvPr/>
        </p:nvPicPr>
        <p:blipFill>
          <a:blip r:embed="rId2" cstate="print"/>
          <a:srcRect l="24896" t="16739" r="10397" b="16737"/>
          <a:stretch>
            <a:fillRect/>
          </a:stretch>
        </p:blipFill>
        <p:spPr bwMode="auto">
          <a:xfrm>
            <a:off x="1284288" y="0"/>
            <a:ext cx="7859712" cy="6858000"/>
          </a:xfrm>
          <a:prstGeom prst="rect">
            <a:avLst/>
          </a:prstGeom>
          <a:noFill/>
          <a:ln w="9525">
            <a:noFill/>
            <a:miter lim="800000"/>
            <a:headEnd/>
            <a:tailEnd/>
          </a:ln>
        </p:spPr>
      </p:pic>
      <p:pic>
        <p:nvPicPr>
          <p:cNvPr id="25603" name="Рисунок 6"/>
          <p:cNvPicPr>
            <a:picLocks noChangeAspect="1"/>
          </p:cNvPicPr>
          <p:nvPr/>
        </p:nvPicPr>
        <p:blipFill>
          <a:blip r:embed="rId3" cstate="print"/>
          <a:srcRect/>
          <a:stretch>
            <a:fillRect/>
          </a:stretch>
        </p:blipFill>
        <p:spPr bwMode="auto">
          <a:xfrm>
            <a:off x="0" y="0"/>
            <a:ext cx="4760913" cy="6858000"/>
          </a:xfrm>
          <a:prstGeom prst="rect">
            <a:avLst/>
          </a:prstGeom>
          <a:noFill/>
          <a:ln w="9525">
            <a:noFill/>
            <a:miter lim="800000"/>
            <a:headEnd/>
            <a:tailEnd/>
          </a:ln>
        </p:spPr>
      </p:pic>
      <p:sp>
        <p:nvSpPr>
          <p:cNvPr id="8" name="Прямоугольник 7">
            <a:extLst>
              <a:ext uri="{FF2B5EF4-FFF2-40B4-BE49-F238E27FC236}"/>
            </a:extLst>
          </p:cNvPr>
          <p:cNvSpPr/>
          <p:nvPr/>
        </p:nvSpPr>
        <p:spPr>
          <a:xfrm>
            <a:off x="0" y="0"/>
            <a:ext cx="9163050"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3200" dirty="0">
              <a:solidFill>
                <a:prstClr val="white"/>
              </a:solidFill>
              <a:latin typeface="Calibri" panose="020F0502020204030204"/>
            </a:endParaRPr>
          </a:p>
        </p:txBody>
      </p:sp>
      <p:pic>
        <p:nvPicPr>
          <p:cNvPr id="10" name="Рисунок 9">
            <a:extLst>
              <a:ext uri="{FF2B5EF4-FFF2-40B4-BE49-F238E27FC236}"/>
            </a:extLst>
          </p:cNvPr>
          <p:cNvPicPr>
            <a:picLocks noChangeAspect="1"/>
          </p:cNvPicPr>
          <p:nvPr/>
        </p:nvPicPr>
        <p:blipFill>
          <a:blip r:embed="rId4" cstate="print"/>
          <a:stretch>
            <a:fillRect/>
          </a:stretch>
        </p:blipFill>
        <p:spPr>
          <a:xfrm>
            <a:off x="7324725" y="188913"/>
            <a:ext cx="1152525" cy="1414462"/>
          </a:xfrm>
          <a:prstGeom prst="rect">
            <a:avLst/>
          </a:prstGeom>
          <a:ln>
            <a:noFill/>
          </a:ln>
          <a:effectLst>
            <a:outerShdw blurRad="292100" dist="139700" dir="2700000" algn="tl" rotWithShape="0">
              <a:srgbClr val="333333">
                <a:alpha val="65000"/>
              </a:srgbClr>
            </a:outerShdw>
          </a:effectLst>
        </p:spPr>
      </p:pic>
      <p:sp>
        <p:nvSpPr>
          <p:cNvPr id="25606" name="TextBox 10"/>
          <p:cNvSpPr txBox="1">
            <a:spLocks noChangeArrowheads="1"/>
          </p:cNvSpPr>
          <p:nvPr/>
        </p:nvSpPr>
        <p:spPr bwMode="auto">
          <a:xfrm>
            <a:off x="3029322" y="2276872"/>
            <a:ext cx="6223198" cy="1569660"/>
          </a:xfrm>
          <a:prstGeom prst="rect">
            <a:avLst/>
          </a:prstGeom>
          <a:noFill/>
          <a:ln w="9525">
            <a:noFill/>
            <a:miter lim="800000"/>
            <a:headEnd/>
            <a:tailEnd/>
          </a:ln>
        </p:spPr>
        <p:txBody>
          <a:bodyPr wrap="square">
            <a:spAutoFit/>
          </a:bodyPr>
          <a:lstStyle/>
          <a:p>
            <a:pPr algn="ctr">
              <a:defRPr/>
            </a:pPr>
            <a:r>
              <a:rPr lang="ru-RU" sz="3200" b="1" dirty="0" smtClean="0">
                <a:effectLst>
                  <a:outerShdw blurRad="38100" dist="38100" dir="2700000" algn="tl">
                    <a:srgbClr val="FFFFFF"/>
                  </a:outerShdw>
                </a:effectLst>
                <a:latin typeface="Times New Roman" pitchFamily="18" charset="0"/>
                <a:cs typeface="Times New Roman" pitchFamily="18" charset="0"/>
              </a:rPr>
              <a:t>Тема </a:t>
            </a:r>
            <a:r>
              <a:rPr lang="ru-RU" sz="3200" b="1" dirty="0" smtClean="0">
                <a:effectLst>
                  <a:outerShdw blurRad="38100" dist="38100" dir="2700000" algn="tl">
                    <a:srgbClr val="FFFFFF"/>
                  </a:outerShdw>
                </a:effectLst>
                <a:latin typeface="Times New Roman" pitchFamily="18" charset="0"/>
                <a:cs typeface="Times New Roman" pitchFamily="18" charset="0"/>
              </a:rPr>
              <a:t>2</a:t>
            </a:r>
          </a:p>
          <a:p>
            <a:pPr algn="ctr">
              <a:defRPr/>
            </a:pPr>
            <a:r>
              <a:rPr lang="ru-RU" sz="3200" b="1" dirty="0" smtClean="0">
                <a:effectLst>
                  <a:outerShdw blurRad="38100" dist="38100" dir="2700000" algn="tl">
                    <a:srgbClr val="FFFFFF"/>
                  </a:outerShdw>
                </a:effectLst>
                <a:latin typeface="Times New Roman" pitchFamily="18" charset="0"/>
                <a:cs typeface="Times New Roman" pitchFamily="18" charset="0"/>
              </a:rPr>
              <a:t> </a:t>
            </a:r>
            <a:r>
              <a:rPr lang="ru-RU" sz="3200" b="1" dirty="0" smtClean="0">
                <a:effectLst>
                  <a:outerShdw blurRad="38100" dist="38100" dir="2700000" algn="tl">
                    <a:srgbClr val="FFFFFF"/>
                  </a:outerShdw>
                </a:effectLst>
                <a:latin typeface="Times New Roman" pitchFamily="18" charset="0"/>
                <a:cs typeface="Times New Roman" pitchFamily="18" charset="0"/>
              </a:rPr>
              <a:t>Создание и основные этапы развития органов прокуратуры</a:t>
            </a:r>
            <a:endParaRPr lang="ru-RU" sz="3200" b="1" dirty="0">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136368"/>
            <a:ext cx="8568952" cy="74481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800" b="1" dirty="0" smtClean="0">
                <a:solidFill>
                  <a:prstClr val="black"/>
                </a:solidFill>
                <a:latin typeface="Times New Roman" panose="02020603050405020304" pitchFamily="18" charset="0"/>
                <a:cs typeface="Times New Roman" panose="02020603050405020304" pitchFamily="18" charset="0"/>
              </a:rPr>
              <a:t>Образование транспортной прокуратуры </a:t>
            </a:r>
            <a:r>
              <a:rPr lang="ru-RU" sz="2800" b="1" dirty="0">
                <a:solidFill>
                  <a:prstClr val="black"/>
                </a:solidFill>
                <a:latin typeface="Times New Roman" panose="02020603050405020304" pitchFamily="18" charset="0"/>
                <a:cs typeface="Times New Roman" panose="02020603050405020304" pitchFamily="18" charset="0"/>
              </a:rPr>
              <a:t>	</a:t>
            </a:r>
            <a:endParaRPr lang="ru-RU" sz="2800" b="1" dirty="0" smtClean="0">
              <a:solidFill>
                <a:prstClr val="black"/>
              </a:solidFill>
              <a:latin typeface="Times New Roman" panose="02020603050405020304" pitchFamily="18" charset="0"/>
              <a:cs typeface="Times New Roman" panose="02020603050405020304" pitchFamily="18" charset="0"/>
            </a:endParaRPr>
          </a:p>
          <a:p>
            <a:pPr algn="just"/>
            <a:endParaRPr lang="ru-RU" sz="2800" b="1" dirty="0">
              <a:solidFill>
                <a:prstClr val="black"/>
              </a:solidFill>
              <a:latin typeface="Times New Roman" panose="02020603050405020304" pitchFamily="18" charset="0"/>
              <a:cs typeface="Times New Roman" panose="02020603050405020304" pitchFamily="18" charset="0"/>
            </a:endParaRPr>
          </a:p>
          <a:p>
            <a:pPr algn="just"/>
            <a:r>
              <a:rPr lang="ru-RU" sz="2800" dirty="0" smtClean="0">
                <a:latin typeface="Times New Roman" panose="02020603050405020304" pitchFamily="18" charset="0"/>
                <a:cs typeface="Times New Roman" panose="02020603050405020304" pitchFamily="18" charset="0"/>
              </a:rPr>
              <a:t>	Для </a:t>
            </a:r>
            <a:r>
              <a:rPr lang="ru-RU" sz="2800" dirty="0">
                <a:latin typeface="Times New Roman" panose="02020603050405020304" pitchFamily="18" charset="0"/>
                <a:cs typeface="Times New Roman" panose="02020603050405020304" pitchFamily="18" charset="0"/>
              </a:rPr>
              <a:t>усиления борьбы с преступностью на транспорте и обеспечения более квалифицированного надзора за законностью в этой сфере народного хозяйства постановлением ЦИК и СНК БССР в системе Прокуратуры республики была создана транспортная прокуратура. Она осуществляла надзор за законностью на предприятиях железнодорожного транспорта республики, находившегося в те годы в ведении уполномоченного НКПС СССР при СНК БССР (в Белорусской ССР водно-транспортная прокуратура в системе Прокуратуры республики была учреждена в 1934 году).</a:t>
            </a:r>
          </a:p>
          <a:p>
            <a:pPr algn="just"/>
            <a:endParaRPr lang="ru-RU" sz="2800"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46752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413365"/>
            <a:ext cx="8568952" cy="68941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С </a:t>
            </a:r>
            <a:r>
              <a:rPr lang="ru-RU" sz="3200" dirty="0">
                <a:latin typeface="Times New Roman" panose="02020603050405020304" pitchFamily="18" charset="0"/>
                <a:cs typeface="Times New Roman" panose="02020603050405020304" pitchFamily="18" charset="0"/>
              </a:rPr>
              <a:t>учреждением в 1933 году Прокуратуры СССР полная централизация органов прокуратуры страны была достигнута не сразу. </a:t>
            </a:r>
            <a:endParaRPr lang="ru-RU" sz="3200" dirty="0" smtClean="0">
              <a:latin typeface="Times New Roman" panose="02020603050405020304" pitchFamily="18" charset="0"/>
              <a:cs typeface="Times New Roman" panose="02020603050405020304" pitchFamily="18" charset="0"/>
            </a:endParaRPr>
          </a:p>
          <a:p>
            <a:pPr algn="just"/>
            <a:r>
              <a:rPr lang="ru-RU" sz="3200" dirty="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В Беларуси прокуратура </a:t>
            </a:r>
            <a:r>
              <a:rPr lang="ru-RU" sz="3200" dirty="0">
                <a:latin typeface="Times New Roman" panose="02020603050405020304" pitchFamily="18" charset="0"/>
                <a:cs typeface="Times New Roman" panose="02020603050405020304" pitchFamily="18" charset="0"/>
              </a:rPr>
              <a:t>еще находилась в системе Народного Комиссариата Юстиции. </a:t>
            </a:r>
            <a:endParaRPr lang="ru-RU" sz="3200" dirty="0" smtClean="0">
              <a:latin typeface="Times New Roman" panose="02020603050405020304" pitchFamily="18" charset="0"/>
              <a:cs typeface="Times New Roman" panose="02020603050405020304" pitchFamily="18" charset="0"/>
            </a:endParaRPr>
          </a:p>
          <a:p>
            <a:pPr algn="just"/>
            <a:r>
              <a:rPr lang="ru-RU" sz="3200" dirty="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Прокурор </a:t>
            </a:r>
            <a:r>
              <a:rPr lang="ru-RU" sz="3200" dirty="0">
                <a:latin typeface="Times New Roman" panose="02020603050405020304" pitchFamily="18" charset="0"/>
                <a:cs typeface="Times New Roman" panose="02020603050405020304" pitchFamily="18" charset="0"/>
              </a:rPr>
              <a:t>республики одновременно являлся и наркомом юстиции. </a:t>
            </a:r>
            <a:endParaRPr lang="ru-RU" sz="3200" dirty="0" smtClean="0">
              <a:latin typeface="Times New Roman" panose="02020603050405020304" pitchFamily="18" charset="0"/>
              <a:cs typeface="Times New Roman" panose="02020603050405020304" pitchFamily="18" charset="0"/>
            </a:endParaRPr>
          </a:p>
          <a:p>
            <a:pPr algn="just"/>
            <a:r>
              <a:rPr lang="ru-RU" sz="3200" dirty="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После </a:t>
            </a:r>
            <a:r>
              <a:rPr lang="ru-RU" sz="3200" dirty="0">
                <a:latin typeface="Times New Roman" panose="02020603050405020304" pitchFamily="18" charset="0"/>
                <a:cs typeface="Times New Roman" panose="02020603050405020304" pitchFamily="18" charset="0"/>
              </a:rPr>
              <a:t>принятия постановления ЦИК и СНК СССР от 20 июля 1936 года прокуроры союзных республик были выделены из системы НКЮ и полностью подчинены непосредственно Прокурору СССР.</a:t>
            </a:r>
          </a:p>
          <a:p>
            <a:pPr algn="just"/>
            <a:endParaRPr lang="ru-RU" sz="22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66999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274868"/>
            <a:ext cx="8568952" cy="71711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В ноябре 1936 года структура органов прокуратуры была приведена в соответствие с теми прокурорскими функциями, которые на нее возлагались. </a:t>
            </a:r>
            <a:endParaRPr lang="ru-RU" sz="3200" dirty="0" smtClean="0">
              <a:latin typeface="Times New Roman" panose="02020603050405020304" pitchFamily="18" charset="0"/>
              <a:cs typeface="Times New Roman" panose="02020603050405020304" pitchFamily="18" charset="0"/>
            </a:endParaRPr>
          </a:p>
          <a:p>
            <a:pPr algn="ctr"/>
            <a:r>
              <a:rPr lang="ru-RU" sz="3200" b="1" dirty="0" smtClean="0">
                <a:latin typeface="Times New Roman" panose="02020603050405020304" pitchFamily="18" charset="0"/>
                <a:cs typeface="Times New Roman" panose="02020603050405020304" pitchFamily="18" charset="0"/>
              </a:rPr>
              <a:t>Были </a:t>
            </a:r>
            <a:r>
              <a:rPr lang="ru-RU" sz="3200" b="1" dirty="0">
                <a:latin typeface="Times New Roman" panose="02020603050405020304" pitchFamily="18" charset="0"/>
                <a:cs typeface="Times New Roman" panose="02020603050405020304" pitchFamily="18" charset="0"/>
              </a:rPr>
              <a:t>созданы отделы: </a:t>
            </a:r>
            <a:endParaRPr lang="ru-RU" sz="3200" b="1" dirty="0" smtClean="0">
              <a:latin typeface="Times New Roman" panose="02020603050405020304" pitchFamily="18" charset="0"/>
              <a:cs typeface="Times New Roman" panose="02020603050405020304" pitchFamily="18" charset="0"/>
            </a:endParaRPr>
          </a:p>
          <a:p>
            <a:pPr algn="just"/>
            <a:r>
              <a:rPr lang="ru-RU" sz="3200" dirty="0" smtClean="0">
                <a:latin typeface="Times New Roman" panose="02020603050405020304" pitchFamily="18" charset="0"/>
                <a:cs typeface="Times New Roman" panose="02020603050405020304" pitchFamily="18" charset="0"/>
              </a:rPr>
              <a:t>- общего надзора </a:t>
            </a:r>
          </a:p>
          <a:p>
            <a:pPr algn="just"/>
            <a:r>
              <a:rPr lang="ru-RU" sz="3200" dirty="0" smtClean="0">
                <a:latin typeface="Times New Roman" panose="02020603050405020304" pitchFamily="18" charset="0"/>
                <a:cs typeface="Times New Roman" panose="02020603050405020304" pitchFamily="18" charset="0"/>
              </a:rPr>
              <a:t>- по </a:t>
            </a:r>
            <a:r>
              <a:rPr lang="ru-RU" sz="3200" dirty="0">
                <a:latin typeface="Times New Roman" panose="02020603050405020304" pitchFamily="18" charset="0"/>
                <a:cs typeface="Times New Roman" panose="02020603050405020304" pitchFamily="18" charset="0"/>
              </a:rPr>
              <a:t>надзору за </a:t>
            </a:r>
            <a:r>
              <a:rPr lang="ru-RU" sz="3200" dirty="0" smtClean="0">
                <a:latin typeface="Times New Roman" panose="02020603050405020304" pitchFamily="18" charset="0"/>
                <a:cs typeface="Times New Roman" panose="02020603050405020304" pitchFamily="18" charset="0"/>
              </a:rPr>
              <a:t>следствием </a:t>
            </a:r>
          </a:p>
          <a:p>
            <a:pPr algn="just"/>
            <a:r>
              <a:rPr lang="ru-RU" sz="3200" dirty="0" smtClean="0">
                <a:latin typeface="Times New Roman" panose="02020603050405020304" pitchFamily="18" charset="0"/>
                <a:cs typeface="Times New Roman" panose="02020603050405020304" pitchFamily="18" charset="0"/>
              </a:rPr>
              <a:t>- по </a:t>
            </a:r>
            <a:r>
              <a:rPr lang="ru-RU" sz="3200" dirty="0">
                <a:latin typeface="Times New Roman" panose="02020603050405020304" pitchFamily="18" charset="0"/>
                <a:cs typeface="Times New Roman" panose="02020603050405020304" pitchFamily="18" charset="0"/>
              </a:rPr>
              <a:t>судебному надзору по уголовным и гражданским </a:t>
            </a:r>
            <a:r>
              <a:rPr lang="ru-RU" sz="3200" dirty="0" smtClean="0">
                <a:latin typeface="Times New Roman" panose="02020603050405020304" pitchFamily="18" charset="0"/>
                <a:cs typeface="Times New Roman" panose="02020603050405020304" pitchFamily="18" charset="0"/>
              </a:rPr>
              <a:t>делам </a:t>
            </a:r>
          </a:p>
          <a:p>
            <a:pPr algn="just"/>
            <a:r>
              <a:rPr lang="ru-RU" sz="3200" dirty="0" smtClean="0">
                <a:latin typeface="Times New Roman" panose="02020603050405020304" pitchFamily="18" charset="0"/>
                <a:cs typeface="Times New Roman" panose="02020603050405020304" pitchFamily="18" charset="0"/>
              </a:rPr>
              <a:t>- по </a:t>
            </a:r>
            <a:r>
              <a:rPr lang="ru-RU" sz="3200" dirty="0" err="1" smtClean="0">
                <a:latin typeface="Times New Roman" panose="02020603050405020304" pitchFamily="18" charset="0"/>
                <a:cs typeface="Times New Roman" panose="02020603050405020304" pitchFamily="18" charset="0"/>
              </a:rPr>
              <a:t>спеццелям</a:t>
            </a:r>
            <a:r>
              <a:rPr lang="ru-RU" sz="3200" dirty="0" smtClean="0">
                <a:latin typeface="Times New Roman" panose="02020603050405020304" pitchFamily="18" charset="0"/>
                <a:cs typeface="Times New Roman" panose="02020603050405020304" pitchFamily="18" charset="0"/>
              </a:rPr>
              <a:t> </a:t>
            </a:r>
          </a:p>
          <a:p>
            <a:pPr algn="just"/>
            <a:r>
              <a:rPr lang="ru-RU" sz="3200" dirty="0" smtClean="0">
                <a:latin typeface="Times New Roman" panose="02020603050405020304" pitchFamily="18" charset="0"/>
                <a:cs typeface="Times New Roman" panose="02020603050405020304" pitchFamily="18" charset="0"/>
              </a:rPr>
              <a:t>- по </a:t>
            </a:r>
            <a:r>
              <a:rPr lang="ru-RU" sz="3200" dirty="0">
                <a:latin typeface="Times New Roman" panose="02020603050405020304" pitchFamily="18" charset="0"/>
                <a:cs typeface="Times New Roman" panose="02020603050405020304" pitchFamily="18" charset="0"/>
              </a:rPr>
              <a:t>надзору за местами </a:t>
            </a:r>
            <a:r>
              <a:rPr lang="ru-RU" sz="3200" dirty="0" smtClean="0">
                <a:latin typeface="Times New Roman" panose="02020603050405020304" pitchFamily="18" charset="0"/>
                <a:cs typeface="Times New Roman" panose="02020603050405020304" pitchFamily="18" charset="0"/>
              </a:rPr>
              <a:t>заключения </a:t>
            </a:r>
          </a:p>
          <a:p>
            <a:pPr algn="just"/>
            <a:r>
              <a:rPr lang="ru-RU" sz="3200" dirty="0" smtClean="0">
                <a:latin typeface="Times New Roman" panose="02020603050405020304" pitchFamily="18" charset="0"/>
                <a:cs typeface="Times New Roman" panose="02020603050405020304" pitchFamily="18" charset="0"/>
              </a:rPr>
              <a:t>- по жалобам</a:t>
            </a:r>
            <a:endParaRPr lang="ru-RU" sz="3200" dirty="0">
              <a:latin typeface="Times New Roman" panose="02020603050405020304" pitchFamily="18" charset="0"/>
              <a:cs typeface="Times New Roman" panose="02020603050405020304" pitchFamily="18" charset="0"/>
            </a:endParaRPr>
          </a:p>
          <a:p>
            <a:pPr algn="just"/>
            <a:endParaRPr lang="ru-RU"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19494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767308"/>
            <a:ext cx="8568952"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В Положении о прокурорском надзоре в СССР, утвержденном Президиумом Верховного Совета СССР 24 мая 1955г., нормы прокурорского надзора были в значительной мере кодифицированы и получили свое развитие. </a:t>
            </a:r>
            <a:endParaRPr lang="ru-RU" sz="2400" dirty="0" smtClean="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Положение </a:t>
            </a:r>
            <a:r>
              <a:rPr lang="ru-RU" sz="2400" dirty="0">
                <a:latin typeface="Times New Roman" panose="02020603050405020304" pitchFamily="18" charset="0"/>
                <a:cs typeface="Times New Roman" panose="02020603050405020304" pitchFamily="18" charset="0"/>
              </a:rPr>
              <a:t>не только определяло общие задачи, стоящие перед прокурорским надзором, не только регулировало деятельность прокуратуры по обеспечению законности во всех сферах государственной и общественной жизни, но и регламентировало формы и методы работы по общему надзору и другим отраслям прокурорского надзора. </a:t>
            </a:r>
            <a:endParaRPr lang="ru-RU" sz="2400" dirty="0" smtClean="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Положение </a:t>
            </a:r>
            <a:r>
              <a:rPr lang="ru-RU" sz="2400" dirty="0">
                <a:latin typeface="Times New Roman" panose="02020603050405020304" pitchFamily="18" charset="0"/>
                <a:cs typeface="Times New Roman" panose="02020603050405020304" pitchFamily="18" charset="0"/>
              </a:rPr>
              <a:t>определяло правовые средства осуществления прокурорского надзора. </a:t>
            </a:r>
            <a:endParaRPr lang="ru-RU" sz="2400" dirty="0" smtClean="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Исключительно </a:t>
            </a:r>
            <a:r>
              <a:rPr lang="ru-RU" sz="2400" dirty="0">
                <a:latin typeface="Times New Roman" panose="02020603050405020304" pitchFamily="18" charset="0"/>
                <a:cs typeface="Times New Roman" panose="02020603050405020304" pitchFamily="18" charset="0"/>
              </a:rPr>
              <a:t>важное значение имеет закрепление в Положении принципа </a:t>
            </a:r>
            <a:r>
              <a:rPr lang="ru-RU" sz="2400" dirty="0" err="1">
                <a:latin typeface="Times New Roman" panose="02020603050405020304" pitchFamily="18" charset="0"/>
                <a:cs typeface="Times New Roman" panose="02020603050405020304" pitchFamily="18" charset="0"/>
              </a:rPr>
              <a:t>подзаконности</a:t>
            </a:r>
            <a:r>
              <a:rPr lang="ru-RU" sz="2400" dirty="0">
                <a:latin typeface="Times New Roman" panose="02020603050405020304" pitchFamily="18" charset="0"/>
                <a:cs typeface="Times New Roman" panose="02020603050405020304" pitchFamily="18" charset="0"/>
              </a:rPr>
              <a:t> самого прокурорского надзора.</a:t>
            </a: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51770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613421"/>
            <a:ext cx="8568952"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400" dirty="0" smtClean="0">
                <a:latin typeface="Times New Roman" panose="02020603050405020304" pitchFamily="18" charset="0"/>
                <a:cs typeface="Times New Roman" panose="02020603050405020304" pitchFamily="18" charset="0"/>
              </a:rPr>
              <a:t>	Принятые </a:t>
            </a:r>
            <a:r>
              <a:rPr lang="ru-RU" sz="2400" dirty="0">
                <a:latin typeface="Times New Roman" panose="02020603050405020304" pitchFamily="18" charset="0"/>
                <a:cs typeface="Times New Roman" panose="02020603050405020304" pitchFamily="18" charset="0"/>
              </a:rPr>
              <a:t>в 1958–1962 годах Основы уголовного судопроизводства и Основы гражданского судопроизводства, уголовно-процессуальные и гражданско-процессуальные кодексы союзных республик наделили прокурора рядом дополнительных по сравнению с Положением о прокурорском надзоре в СССР полномочий для осуществления надзора за соблюдением законности в уголовном и гражданском судопроизводстве. </a:t>
            </a:r>
          </a:p>
          <a:p>
            <a:pPr algn="just"/>
            <a:r>
              <a:rPr lang="ru-RU" sz="2400" dirty="0">
                <a:latin typeface="Times New Roman" panose="02020603050405020304" pitchFamily="18" charset="0"/>
                <a:cs typeface="Times New Roman" panose="02020603050405020304" pitchFamily="18" charset="0"/>
              </a:rPr>
              <a:t>	Вместе с тем ст.20 Основ уголовного судопроизводства и ст.14 Основ гражданского судопроизводства возложили на него обязанность во всех стадиях судопроизводства своевременно принимать предусмотренные законом меры к устранению всяких нарушений закона, от кого бы эти нарушения ни исходили.</a:t>
            </a:r>
          </a:p>
          <a:p>
            <a:pPr algn="just"/>
            <a:endParaRPr lang="ru-RU" sz="2400" dirty="0">
              <a:solidFill>
                <a:prstClr val="black"/>
              </a:solidFill>
              <a:latin typeface="Times New Roman" panose="02020603050405020304" pitchFamily="18" charset="0"/>
              <a:cs typeface="Times New Roman" panose="02020603050405020304" pitchFamily="18" charset="0"/>
            </a:endParaRPr>
          </a:p>
          <a:p>
            <a:pPr algn="just"/>
            <a:r>
              <a:rPr lang="ru-RU" sz="2000" b="1" dirty="0">
                <a:solidFill>
                  <a:prstClr val="black"/>
                </a:solidFill>
                <a:latin typeface="Times New Roman" panose="02020603050405020304" pitchFamily="18" charset="0"/>
                <a:cs typeface="Times New Roman" panose="02020603050405020304" pitchFamily="18" charset="0"/>
              </a:rPr>
              <a:t>	</a:t>
            </a:r>
            <a:endParaRPr lang="ru-RU" sz="22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81603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305644"/>
            <a:ext cx="8568952" cy="71096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11 июля 1969 года Верховный Совет СССР принял Основы исправительно-трудового законодательства Союза ССР и союзных республик. </a:t>
            </a:r>
            <a:endParaRPr lang="ru-RU" sz="2000" dirty="0" smtClean="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этом союзном законе прокурорскому надзору посвящен ряд норм, содержание которых свидетельствует о возросшем значении прокурорского надзора за соблюдением законов при исполнении наказания к лишению свободы, ссылке, высылке и исправительным работам без лишения свободы. </a:t>
            </a:r>
            <a:r>
              <a:rPr lang="ru-RU" sz="2000" dirty="0" smtClean="0">
                <a:latin typeface="Times New Roman" panose="02020603050405020304" pitchFamily="18" charset="0"/>
                <a:cs typeface="Times New Roman" panose="02020603050405020304" pitchFamily="18" charset="0"/>
              </a:rPr>
              <a:t>	Основы </a:t>
            </a:r>
            <a:r>
              <a:rPr lang="ru-RU" sz="2000" dirty="0">
                <a:latin typeface="Times New Roman" panose="02020603050405020304" pitchFamily="18" charset="0"/>
                <a:cs typeface="Times New Roman" panose="02020603050405020304" pitchFamily="18" charset="0"/>
              </a:rPr>
              <a:t>исправительно-трудового законодательства значительно расширили правовые средства прокурорского надзора. </a:t>
            </a:r>
            <a:endParaRPr lang="ru-RU" sz="2000" dirty="0" smtClean="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Постановления </a:t>
            </a:r>
            <a:r>
              <a:rPr lang="ru-RU" sz="2000" dirty="0">
                <a:latin typeface="Times New Roman" panose="02020603050405020304" pitchFamily="18" charset="0"/>
                <a:cs typeface="Times New Roman" panose="02020603050405020304" pitchFamily="18" charset="0"/>
              </a:rPr>
              <a:t>и предложения прокурора относительно соблюдения правил отбывания наказания, установленных исправительно-трудовым законодательством Союза ССР и союзных республик, обязательны для администрации исправительно-трудовых учреждений и органов, исполняющих приговоры судов к ссылке, высылке и исправительным работам. </a:t>
            </a:r>
            <a:endParaRPr lang="ru-RU" sz="2000" dirty="0" smtClean="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ст.10 Основ четко сформулировано положение, что высший надзор от имени государства осуществляет любой прокурор и каждый прокурор обязан своевременно принимать меры к предупреждению и устранению всяких Нарушений закона, от кого бы эти нарушения ни исходили, и привлекать виновных к ответственности.</a:t>
            </a:r>
          </a:p>
          <a:p>
            <a:pPr algn="just"/>
            <a:endParaRPr lang="ru-RU" sz="20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94114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182534"/>
            <a:ext cx="8568952" cy="73558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Статья 104 Основ законодательства Союза ССР и союзных республик о труде, принятых Верховным Советом СССР 15 июля 1970 года, предусматривала, что контроль и надзор за соблюдением законодательства о труде осуществляют профсоюзы, Советы депутатов трудящихся и ряд других органов. </a:t>
            </a:r>
            <a:endParaRPr lang="ru-RU" sz="3200" dirty="0" smtClean="0">
              <a:latin typeface="Times New Roman" panose="02020603050405020304" pitchFamily="18" charset="0"/>
              <a:cs typeface="Times New Roman" panose="02020603050405020304" pitchFamily="18" charset="0"/>
            </a:endParaRPr>
          </a:p>
          <a:p>
            <a:pPr algn="just"/>
            <a:r>
              <a:rPr lang="ru-RU" sz="3200" dirty="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Высший </a:t>
            </a:r>
            <a:r>
              <a:rPr lang="ru-RU" sz="3200" dirty="0">
                <a:latin typeface="Times New Roman" panose="02020603050405020304" pitchFamily="18" charset="0"/>
                <a:cs typeface="Times New Roman" panose="02020603050405020304" pitchFamily="18" charset="0"/>
              </a:rPr>
              <a:t>надзор за точным исполнением законов о труде всеми министерствами и ведомствами, предприятиями, учреждениями и организациями и их должностными лицами возлагался на Генерального Прокурора СССР.</a:t>
            </a:r>
          </a:p>
          <a:p>
            <a:pPr algn="just"/>
            <a:endParaRPr lang="ru-RU" sz="3200" dirty="0" smtClean="0">
              <a:solidFill>
                <a:prstClr val="black"/>
              </a:solidFill>
              <a:latin typeface="Times New Roman" panose="02020603050405020304" pitchFamily="18" charset="0"/>
              <a:cs typeface="Times New Roman" panose="02020603050405020304" pitchFamily="18" charset="0"/>
            </a:endParaRPr>
          </a:p>
          <a:p>
            <a:pPr algn="just"/>
            <a:endParaRPr lang="ru-RU" sz="20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6419147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674976"/>
            <a:ext cx="8568952"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За годы, прошедшие после принятия Положения о прокурорском надзоре, в общественном развитии и соответственно в законодательстве страны произошли существенные изменения, напрямую связанные с распадом СССР и образованием независимой суверенной Республики </a:t>
            </a:r>
            <a:r>
              <a:rPr lang="ru-RU" sz="3200" dirty="0" smtClean="0">
                <a:latin typeface="Times New Roman" panose="02020603050405020304" pitchFamily="18" charset="0"/>
                <a:cs typeface="Times New Roman" panose="02020603050405020304" pitchFamily="18" charset="0"/>
              </a:rPr>
              <a:t>Беларусь с формированием современного состояния развития отечественных органов прокуратуры.</a:t>
            </a:r>
            <a:endParaRPr lang="ru-RU" sz="3200" dirty="0">
              <a:latin typeface="Times New Roman" panose="02020603050405020304" pitchFamily="18" charset="0"/>
              <a:cs typeface="Times New Roman" panose="02020603050405020304" pitchFamily="18" charset="0"/>
            </a:endParaRPr>
          </a:p>
          <a:p>
            <a:pPr algn="just"/>
            <a:endParaRPr lang="ru-RU" sz="3200" dirty="0" smtClean="0">
              <a:solidFill>
                <a:prstClr val="black"/>
              </a:solidFill>
              <a:latin typeface="Times New Roman" panose="02020603050405020304" pitchFamily="18" charset="0"/>
              <a:cs typeface="Times New Roman" panose="02020603050405020304" pitchFamily="18" charset="0"/>
            </a:endParaRPr>
          </a:p>
          <a:p>
            <a:pPr algn="just"/>
            <a:endParaRPr lang="ru-RU" sz="3200" dirty="0" smtClean="0">
              <a:solidFill>
                <a:prstClr val="black"/>
              </a:solidFill>
              <a:latin typeface="Times New Roman" panose="02020603050405020304" pitchFamily="18" charset="0"/>
              <a:cs typeface="Times New Roman" panose="02020603050405020304" pitchFamily="18" charset="0"/>
            </a:endParaRPr>
          </a:p>
          <a:p>
            <a:pPr algn="just"/>
            <a:endParaRPr lang="ru-RU" sz="20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98445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80728"/>
            <a:ext cx="8229600" cy="3159224"/>
          </a:xfrm>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defRPr/>
            </a:pPr>
            <a:r>
              <a:rPr lang="ru-RU" sz="5400" b="1" dirty="0" smtClean="0">
                <a:latin typeface="Times New Roman" pitchFamily="18" charset="0"/>
                <a:cs typeface="Times New Roman" pitchFamily="18" charset="0"/>
              </a:rPr>
              <a:t>Благодарю за внимание!</a:t>
            </a:r>
            <a:endParaRPr lang="ru-RU" sz="5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382588"/>
            <a:ext cx="8568952" cy="6955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800" b="1" dirty="0" smtClean="0">
                <a:latin typeface="Times New Roman" panose="02020603050405020304" pitchFamily="18" charset="0"/>
                <a:cs typeface="Times New Roman" panose="02020603050405020304" pitchFamily="18" charset="0"/>
              </a:rPr>
              <a:t>	СОДЕРЖАНИЕ:</a:t>
            </a:r>
          </a:p>
          <a:p>
            <a:pPr algn="just"/>
            <a:r>
              <a:rPr lang="ru-RU" dirty="0" smtClean="0">
                <a:latin typeface="Times New Roman" panose="02020603050405020304" pitchFamily="18" charset="0"/>
                <a:cs typeface="Times New Roman" panose="02020603050405020304" pitchFamily="18" charset="0"/>
              </a:rPr>
              <a:t>Образование </a:t>
            </a:r>
            <a:r>
              <a:rPr lang="ru-RU" dirty="0">
                <a:latin typeface="Times New Roman" panose="02020603050405020304" pitchFamily="18" charset="0"/>
                <a:cs typeface="Times New Roman" panose="02020603050405020304" pitchFamily="18" charset="0"/>
              </a:rPr>
              <a:t>прокуратуры как государственного органа. Прокуратура Российской империи до и после судебной реформы 1864 г. Упразднение Российской прокуратуры в ноябре 1917 г. и поиски новых форм надзора за исполнением законов. Органы охраны революционной законности как форма надзора за исполнением законов в БССР. Положение о прокурорском надзоре, утвержденное Постановлением ЦИК БССР от 26 июня 1922 г. Начало централизации прокурорского надзора. Прокуратура Верховного Суда СССР. Постановление ЦИК и СНК СССР от 20 июня 1933 г. «Об учреждении прокуратуры СССР». Конституция СССР 1936 г. об организации и деятельности органов прокуратуры. Деятельность органов прокуратуры в годы Великой Отечественной войны. Роль органов прокуратуры в разоблачении главных военных преступников на Нюрнбергском процессе (1945-1946 гг.) Закон СССР от 19 марта 1946 г. «О присвоении Прокурору СССР наименования Генеральный прокурор СССР». Положение о прокурорском надзоре в СССР, утвержденное Указом Президиума Верховного Совета СССР от 24 мая 1955 г. Конституция СССР 1977 г. об организации и принципах деятельности органов прокуратуры. Закон СССР «О прокуратуре СССР» 1979 г. (в редакции Указа Президиума Верховного Совета СССР от 16 июня 1987 г.). Закон Республики Беларусь «О прокуратуре Республики Беларусь» 2007 г. Конституция Республики Беларусь 1994 г. (с изменениями и дополнениями 1996 г. и 2004 г.) об организации и деятельности прокуратуры в Республике Беларусь.</a:t>
            </a:r>
          </a:p>
          <a:p>
            <a:pPr algn="just"/>
            <a:endParaRPr lang="ru-RU" sz="2200" b="1" dirty="0" smtClean="0">
              <a:latin typeface="Times New Roman" panose="02020603050405020304" pitchFamily="18" charset="0"/>
              <a:cs typeface="Times New Roman" panose="02020603050405020304" pitchFamily="18" charset="0"/>
            </a:endParaRPr>
          </a:p>
          <a:p>
            <a:pPr algn="just"/>
            <a:endParaRPr lang="ru-RU" sz="2200" b="1"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endParaRPr lang="ru-RU" sz="1400" b="1"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85813"/>
          </a:xfrm>
        </p:spPr>
        <p:txBody>
          <a:bodyPr/>
          <a:lstStyle/>
          <a:p>
            <a:pPr algn="ctr" eaLnBrk="1" hangingPunct="1">
              <a:defRPr/>
            </a:pPr>
            <a:r>
              <a:rPr lang="ru-RU" dirty="0" smtClean="0">
                <a:latin typeface="Times New Roman" pitchFamily="18" charset="0"/>
                <a:cs typeface="Times New Roman" pitchFamily="18" charset="0"/>
              </a:rPr>
              <a:t>ЛИТЕРАТУРА</a:t>
            </a:r>
          </a:p>
        </p:txBody>
      </p:sp>
      <p:sp>
        <p:nvSpPr>
          <p:cNvPr id="3" name="Содержимое 2"/>
          <p:cNvSpPr>
            <a:spLocks noGrp="1"/>
          </p:cNvSpPr>
          <p:nvPr>
            <p:ph idx="1"/>
          </p:nvPr>
        </p:nvSpPr>
        <p:spPr>
          <a:xfrm>
            <a:off x="0" y="642938"/>
            <a:ext cx="9144000" cy="6215062"/>
          </a:xfrm>
        </p:spPr>
        <p:txBody>
          <a:bodyPr>
            <a:normAutofit lnSpcReduction="10000"/>
          </a:bodyPr>
          <a:lstStyle/>
          <a:p>
            <a:pPr marL="609600" indent="-609600" algn="just">
              <a:buFont typeface="Wingdings" panose="05000000000000000000" pitchFamily="2" charset="2"/>
              <a:buAutoNum type="arabicPeriod"/>
              <a:tabLst>
                <a:tab pos="355600" algn="l"/>
              </a:tabLst>
              <a:defRPr/>
            </a:pPr>
            <a:r>
              <a:rPr lang="ru-RU" sz="2800" dirty="0" smtClean="0">
                <a:latin typeface="Times New Roman" pitchFamily="18" charset="0"/>
                <a:cs typeface="Times New Roman" pitchFamily="18" charset="0"/>
              </a:rPr>
              <a:t>Закон  "О прокуратуре Республики Беларусь";</a:t>
            </a:r>
          </a:p>
          <a:p>
            <a:pPr marL="514350" indent="-514350" algn="just">
              <a:buFont typeface="+mj-lt"/>
              <a:buAutoNum type="arabicPeriod"/>
              <a:tabLst>
                <a:tab pos="355600" algn="l"/>
              </a:tabLst>
              <a:defRPr/>
            </a:pPr>
            <a:r>
              <a:rPr lang="ru-RU" sz="2800" dirty="0" smtClean="0">
                <a:latin typeface="Times New Roman" pitchFamily="18" charset="0"/>
                <a:cs typeface="Times New Roman" pitchFamily="18" charset="0"/>
              </a:rPr>
              <a:t> Закон  "О государственной службе в Республике Беларусь"  </a:t>
            </a:r>
          </a:p>
          <a:p>
            <a:pPr marL="514350" indent="-514350" algn="just">
              <a:buFont typeface="+mj-lt"/>
              <a:buAutoNum type="arabicPeriod"/>
              <a:tabLst>
                <a:tab pos="355600" algn="l"/>
              </a:tabLst>
              <a:defRPr/>
            </a:pPr>
            <a:r>
              <a:rPr lang="ru-RU" sz="2800" dirty="0" smtClean="0">
                <a:latin typeface="Times New Roman" pitchFamily="18" charset="0"/>
                <a:cs typeface="Times New Roman" pitchFamily="18" charset="0"/>
              </a:rPr>
              <a:t>Положение «О прохождении службы в органах   прокуратуры Республики Беларусь» (утверждено Указом Президента Республики Беларусь от 27.03.2008 N 181.</a:t>
            </a:r>
          </a:p>
          <a:p>
            <a:pPr marL="457200" indent="-457200" algn="just">
              <a:buFont typeface="Wingdings" panose="05000000000000000000" pitchFamily="2" charset="2"/>
              <a:buAutoNum type="arabicPeriod"/>
              <a:tabLst>
                <a:tab pos="355600" algn="l"/>
              </a:tabLst>
              <a:defRPr/>
            </a:pPr>
            <a:r>
              <a:rPr lang="ru-RU" sz="2800" dirty="0" smtClean="0">
                <a:latin typeface="Times New Roman" pitchFamily="18" charset="0"/>
                <a:cs typeface="Times New Roman" pitchFamily="18" charset="0"/>
              </a:rPr>
              <a:t>Кодекс чести прокурорского работника.</a:t>
            </a:r>
          </a:p>
          <a:p>
            <a:pPr marL="457200" indent="-457200" algn="just">
              <a:buFont typeface="Wingdings" panose="05000000000000000000" pitchFamily="2" charset="2"/>
              <a:buAutoNum type="arabicPeriod"/>
              <a:tabLst>
                <a:tab pos="355600" algn="l"/>
              </a:tabLst>
              <a:defRPr/>
            </a:pPr>
            <a:r>
              <a:rPr lang="ru-RU" sz="2800" dirty="0">
                <a:effectLst/>
                <a:latin typeface="Times New Roman" pitchFamily="18" charset="0"/>
                <a:cs typeface="Times New Roman" pitchFamily="18" charset="0"/>
              </a:rPr>
              <a:t>Черепанов М.М. Принципы организации и деятельности российской прокуратуры: </a:t>
            </a:r>
            <a:r>
              <a:rPr lang="ru-RU" sz="2800" dirty="0" err="1">
                <a:effectLst/>
                <a:latin typeface="Times New Roman" pitchFamily="18" charset="0"/>
                <a:cs typeface="Times New Roman" pitchFamily="18" charset="0"/>
              </a:rPr>
              <a:t>Дис</a:t>
            </a:r>
            <a:r>
              <a:rPr lang="ru-RU" sz="2800" dirty="0">
                <a:effectLst/>
                <a:latin typeface="Times New Roman" pitchFamily="18" charset="0"/>
                <a:cs typeface="Times New Roman" pitchFamily="18" charset="0"/>
              </a:rPr>
              <a:t>. ... канд. </a:t>
            </a:r>
            <a:r>
              <a:rPr lang="ru-RU" sz="2800" dirty="0" err="1">
                <a:effectLst/>
                <a:latin typeface="Times New Roman" pitchFamily="18" charset="0"/>
                <a:cs typeface="Times New Roman" pitchFamily="18" charset="0"/>
              </a:rPr>
              <a:t>юрид</a:t>
            </a:r>
            <a:r>
              <a:rPr lang="ru-RU" sz="2800" dirty="0">
                <a:effectLst/>
                <a:latin typeface="Times New Roman" pitchFamily="18" charset="0"/>
                <a:cs typeface="Times New Roman" pitchFamily="18" charset="0"/>
              </a:rPr>
              <a:t>. наук. Екатеринбург, 2008. С. 7 – 10;</a:t>
            </a:r>
          </a:p>
          <a:p>
            <a:pPr marL="0" indent="0" algn="just">
              <a:buFont typeface="Wingdings" panose="05000000000000000000" pitchFamily="2" charset="2"/>
              <a:buNone/>
              <a:tabLst>
                <a:tab pos="355600" algn="l"/>
              </a:tabLst>
              <a:defRPr/>
            </a:pPr>
            <a:r>
              <a:rPr lang="ru-RU" sz="2800" dirty="0" smtClean="0">
                <a:latin typeface="Times New Roman" pitchFamily="18" charset="0"/>
                <a:cs typeface="Times New Roman" pitchFamily="18" charset="0"/>
              </a:rPr>
              <a:t> </a:t>
            </a:r>
          </a:p>
          <a:p>
            <a:pPr marL="609600" indent="-609600" algn="just">
              <a:buFont typeface="Wingdings" panose="05000000000000000000" pitchFamily="2" charset="2"/>
              <a:buAutoNum type="arabicPeriod"/>
              <a:defRPr/>
            </a:pPr>
            <a:endParaRPr lang="ru-RU" sz="2600" dirty="0" smtClean="0">
              <a:latin typeface="Times New Roman" pitchFamily="18" charset="0"/>
              <a:cs typeface="Times New Roman" pitchFamily="18" charset="0"/>
            </a:endParaRPr>
          </a:p>
          <a:p>
            <a:pPr marL="609600" indent="-609600" algn="just">
              <a:buFont typeface="Wingdings" panose="05000000000000000000" pitchFamily="2" charset="2"/>
              <a:buAutoNum type="arabicPeriod"/>
              <a:defRPr/>
            </a:pPr>
            <a:endParaRPr lang="ru-RU" b="1" dirty="0" smtClean="0">
              <a:effectLst/>
            </a:endParaRPr>
          </a:p>
          <a:p>
            <a:pPr marL="609600" indent="-609600">
              <a:buFont typeface="Wingdings" panose="05000000000000000000" pitchFamily="2" charset="2"/>
              <a:buNone/>
              <a:defRPr/>
            </a:pPr>
            <a:r>
              <a:rPr lang="ru-RU" sz="25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xmlns="" val="2316808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628810"/>
            <a:ext cx="8568952"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b="1" dirty="0">
                <a:solidFill>
                  <a:prstClr val="black"/>
                </a:solidFill>
                <a:latin typeface="Times New Roman" panose="02020603050405020304" pitchFamily="18" charset="0"/>
                <a:cs typeface="Times New Roman" panose="02020603050405020304" pitchFamily="18" charset="0"/>
              </a:rPr>
              <a:t>	</a:t>
            </a:r>
            <a:r>
              <a:rPr lang="ru-RU" sz="3600" b="1" dirty="0">
                <a:latin typeface="Times New Roman" panose="02020603050405020304" pitchFamily="18" charset="0"/>
                <a:cs typeface="Times New Roman" panose="02020603050405020304" pitchFamily="18" charset="0"/>
              </a:rPr>
              <a:t>Становление органов прокуратуры</a:t>
            </a:r>
            <a:endParaRPr lang="ru-RU" sz="3600" dirty="0">
              <a:latin typeface="Times New Roman" panose="02020603050405020304" pitchFamily="18" charset="0"/>
              <a:cs typeface="Times New Roman" panose="02020603050405020304" pitchFamily="18" charset="0"/>
            </a:endParaRPr>
          </a:p>
          <a:p>
            <a:r>
              <a:rPr lang="ru-RU" sz="3600" b="1" dirty="0">
                <a:latin typeface="Times New Roman" panose="02020603050405020304" pitchFamily="18" charset="0"/>
                <a:cs typeface="Times New Roman" panose="02020603050405020304" pitchFamily="18" charset="0"/>
              </a:rPr>
              <a:t> </a:t>
            </a:r>
            <a:endParaRPr lang="ru-RU" sz="3600" dirty="0">
              <a:latin typeface="Times New Roman" panose="02020603050405020304" pitchFamily="18" charset="0"/>
              <a:cs typeface="Times New Roman" panose="02020603050405020304" pitchFamily="18" charset="0"/>
            </a:endParaRPr>
          </a:p>
          <a:p>
            <a:pPr algn="just"/>
            <a:r>
              <a:rPr lang="ru-RU" sz="3600" b="1" dirty="0" smtClean="0">
                <a:latin typeface="Times New Roman" panose="02020603050405020304" pitchFamily="18" charset="0"/>
                <a:cs typeface="Times New Roman" panose="02020603050405020304" pitchFamily="18" charset="0"/>
              </a:rPr>
              <a:t>26 </a:t>
            </a:r>
            <a:r>
              <a:rPr lang="ru-RU" sz="3600" b="1" dirty="0">
                <a:latin typeface="Times New Roman" panose="02020603050405020304" pitchFamily="18" charset="0"/>
                <a:cs typeface="Times New Roman" panose="02020603050405020304" pitchFamily="18" charset="0"/>
              </a:rPr>
              <a:t>июня 1922</a:t>
            </a:r>
            <a:r>
              <a:rPr lang="ru-RU" sz="3600" dirty="0">
                <a:latin typeface="Times New Roman" panose="02020603050405020304" pitchFamily="18" charset="0"/>
                <a:cs typeface="Times New Roman" panose="02020603050405020304" pitchFamily="18" charset="0"/>
              </a:rPr>
              <a:t> </a:t>
            </a:r>
            <a:r>
              <a:rPr lang="ru-RU" sz="3600" b="1" dirty="0">
                <a:latin typeface="Times New Roman" panose="02020603050405020304" pitchFamily="18" charset="0"/>
                <a:cs typeface="Times New Roman" panose="02020603050405020304" pitchFamily="18" charset="0"/>
              </a:rPr>
              <a:t>года </a:t>
            </a:r>
            <a:r>
              <a:rPr lang="ru-RU" sz="3600" dirty="0">
                <a:latin typeface="Times New Roman" panose="02020603050405020304" pitchFamily="18" charset="0"/>
                <a:cs typeface="Times New Roman" panose="02020603050405020304" pitchFamily="18" charset="0"/>
              </a:rPr>
              <a:t>третья сессия ЦИК Белорусской ССР с целью осуществления надзора за соблюдением законов и в интересах борьбы с преступностью приняла Положение о прокурорском надзоре и учредила в составе Народного Комиссариата Юстиции Государственную прокуратуру.</a:t>
            </a:r>
          </a:p>
          <a:p>
            <a:pPr algn="just"/>
            <a:endParaRPr lang="ru-RU"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2305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105592"/>
            <a:ext cx="8568952" cy="75097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b="1" dirty="0">
                <a:solidFill>
                  <a:prstClr val="black"/>
                </a:solidFill>
                <a:latin typeface="Times New Roman" panose="02020603050405020304" pitchFamily="18" charset="0"/>
                <a:cs typeface="Times New Roman" panose="02020603050405020304" pitchFamily="18" charset="0"/>
              </a:rPr>
              <a:t>	</a:t>
            </a:r>
            <a:r>
              <a:rPr lang="ru-RU" sz="3200" b="1" dirty="0">
                <a:latin typeface="Times New Roman" panose="02020603050405020304" pitchFamily="18" charset="0"/>
                <a:cs typeface="Times New Roman" panose="02020603050405020304" pitchFamily="18" charset="0"/>
              </a:rPr>
              <a:t>В компетенцию прокуратуры </a:t>
            </a:r>
            <a:r>
              <a:rPr lang="ru-RU" sz="3200" b="1" dirty="0" smtClean="0">
                <a:latin typeface="Times New Roman" panose="02020603050405020304" pitchFamily="18" charset="0"/>
                <a:cs typeface="Times New Roman" panose="02020603050405020304" pitchFamily="18" charset="0"/>
              </a:rPr>
              <a:t>входило</a:t>
            </a:r>
          </a:p>
          <a:p>
            <a:pPr algn="ctr"/>
            <a:r>
              <a:rPr lang="ru-RU" sz="3200" b="1" dirty="0" smtClean="0">
                <a:latin typeface="Times New Roman" panose="02020603050405020304" pitchFamily="18" charset="0"/>
                <a:cs typeface="Times New Roman" panose="02020603050405020304" pitchFamily="18" charset="0"/>
              </a:rPr>
              <a:t> </a:t>
            </a:r>
          </a:p>
          <a:p>
            <a:pPr algn="just"/>
            <a:r>
              <a:rPr lang="ru-RU" sz="2000" dirty="0" smtClean="0">
                <a:latin typeface="Times New Roman" panose="02020603050405020304" pitchFamily="18" charset="0"/>
                <a:cs typeface="Times New Roman" panose="02020603050405020304" pitchFamily="18" charset="0"/>
              </a:rPr>
              <a:t>1. Осуществление </a:t>
            </a:r>
            <a:r>
              <a:rPr lang="ru-RU" sz="2000" dirty="0">
                <a:latin typeface="Times New Roman" panose="02020603050405020304" pitchFamily="18" charset="0"/>
                <a:cs typeface="Times New Roman" panose="02020603050405020304" pitchFamily="18" charset="0"/>
              </a:rPr>
              <a:t>от имени государства надзора за законностью действий государственных учреждений, общественных и частных организаций и граждан</a:t>
            </a:r>
            <a:r>
              <a:rPr lang="ru-RU" sz="2000" dirty="0" smtClean="0">
                <a:latin typeface="Times New Roman" panose="02020603050405020304" pitchFamily="18" charset="0"/>
                <a:cs typeface="Times New Roman" panose="02020603050405020304" pitchFamily="18" charset="0"/>
              </a:rPr>
              <a:t>.</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2. Надзор </a:t>
            </a:r>
            <a:r>
              <a:rPr lang="ru-RU" sz="2000" dirty="0">
                <a:latin typeface="Times New Roman" panose="02020603050405020304" pitchFamily="18" charset="0"/>
                <a:cs typeface="Times New Roman" panose="02020603050405020304" pitchFamily="18" charset="0"/>
              </a:rPr>
              <a:t>осуществлялся путем опротестования противоречащих закону постановлений, возбуждения уголовного преследования, проверки законности действий органов следствия, дознания и органов ГПУ. </a:t>
            </a:r>
            <a:endParaRPr lang="ru-RU" sz="2000" dirty="0" smtClean="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3. На </a:t>
            </a:r>
            <a:r>
              <a:rPr lang="ru-RU" sz="2000" dirty="0">
                <a:latin typeface="Times New Roman" panose="02020603050405020304" pitchFamily="18" charset="0"/>
                <a:cs typeface="Times New Roman" panose="02020603050405020304" pitchFamily="18" charset="0"/>
              </a:rPr>
              <a:t>прокуратуру возлагался надзор за законностью и обоснованностью решений судов и за соблюдением законности в местах лишения свободы. </a:t>
            </a:r>
            <a:endParaRPr lang="ru-RU" sz="2000" dirty="0" smtClean="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	Прокурором </a:t>
            </a:r>
            <a:r>
              <a:rPr lang="ru-RU" sz="2000" dirty="0">
                <a:latin typeface="Times New Roman" panose="02020603050405020304" pitchFamily="18" charset="0"/>
                <a:cs typeface="Times New Roman" panose="02020603050405020304" pitchFamily="18" charset="0"/>
              </a:rPr>
              <a:t>республики являлся Народный комиссар юстиции, который был подотчетен перед Президиумом ЦИК БССР. </a:t>
            </a:r>
            <a:endParaRPr lang="ru-RU" sz="2000" dirty="0" smtClean="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	В </a:t>
            </a:r>
            <a:r>
              <a:rPr lang="ru-RU" sz="2000" dirty="0">
                <a:latin typeface="Times New Roman" panose="02020603050405020304" pitchFamily="18" charset="0"/>
                <a:cs typeface="Times New Roman" panose="02020603050405020304" pitchFamily="18" charset="0"/>
              </a:rPr>
              <a:t>соответствии со ст.3 Положения прокурору было предоставлено право требовать от всех административных учреждений и должностных лиц республики необходимые сведения и материалы</a:t>
            </a:r>
            <a:r>
              <a:rPr lang="ru-RU" sz="2000" dirty="0" smtClean="0">
                <a:latin typeface="Times New Roman" panose="02020603050405020304" pitchFamily="18" charset="0"/>
                <a:cs typeface="Times New Roman" panose="02020603050405020304" pitchFamily="18" charset="0"/>
              </a:rPr>
              <a:t>. Эти </a:t>
            </a:r>
            <a:r>
              <a:rPr lang="ru-RU" sz="2000" dirty="0">
                <a:latin typeface="Times New Roman" panose="02020603050405020304" pitchFamily="18" charset="0"/>
                <a:cs typeface="Times New Roman" panose="02020603050405020304" pitchFamily="18" charset="0"/>
              </a:rPr>
              <a:t>требования являлись обязательными для исполнения.</a:t>
            </a:r>
          </a:p>
          <a:p>
            <a:pPr algn="just"/>
            <a:endParaRPr lang="ru-RU" sz="22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06955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936587"/>
            <a:ext cx="8568952"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2400" b="1" dirty="0" smtClean="0">
                <a:solidFill>
                  <a:prstClr val="black"/>
                </a:solidFill>
                <a:latin typeface="Times New Roman" panose="02020603050405020304" pitchFamily="18" charset="0"/>
                <a:cs typeface="Times New Roman" panose="02020603050405020304" pitchFamily="18" charset="0"/>
              </a:rPr>
              <a:t>Организация деятельности органов прокуратуры </a:t>
            </a:r>
          </a:p>
          <a:p>
            <a:pPr algn="just"/>
            <a:endParaRPr lang="ru-RU" sz="2400" b="1" dirty="0" smtClean="0">
              <a:solidFill>
                <a:prstClr val="black"/>
              </a:solidFill>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	В </a:t>
            </a:r>
            <a:r>
              <a:rPr lang="ru-RU" sz="2400" dirty="0">
                <a:latin typeface="Times New Roman" panose="02020603050405020304" pitchFamily="18" charset="0"/>
                <a:cs typeface="Times New Roman" panose="02020603050405020304" pitchFamily="18" charset="0"/>
              </a:rPr>
              <a:t>непосредственном подчинении Прокурора республики находился входящий в состав </a:t>
            </a:r>
            <a:r>
              <a:rPr lang="ru-RU" sz="2400" dirty="0" err="1">
                <a:latin typeface="Times New Roman" panose="02020603050405020304" pitchFamily="18" charset="0"/>
                <a:cs typeface="Times New Roman" panose="02020603050405020304" pitchFamily="18" charset="0"/>
              </a:rPr>
              <a:t>Наркомюста</a:t>
            </a:r>
            <a:r>
              <a:rPr lang="ru-RU" sz="2400" dirty="0">
                <a:latin typeface="Times New Roman" panose="02020603050405020304" pitchFamily="18" charset="0"/>
                <a:cs typeface="Times New Roman" panose="02020603050405020304" pitchFamily="18" charset="0"/>
              </a:rPr>
              <a:t> БССР отдел прокуратуры. </a:t>
            </a:r>
            <a:endParaRPr lang="ru-RU" sz="2400" dirty="0" smtClean="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Местными </a:t>
            </a:r>
            <a:r>
              <a:rPr lang="ru-RU" sz="2400" dirty="0">
                <a:latin typeface="Times New Roman" panose="02020603050405020304" pitchFamily="18" charset="0"/>
                <a:cs typeface="Times New Roman" panose="02020603050405020304" pitchFamily="18" charset="0"/>
              </a:rPr>
              <a:t>органами Прокуратуры республики являлись окружные, уездные и участковые прокуратуры</a:t>
            </a:r>
            <a:r>
              <a:rPr lang="ru-RU" sz="2400" dirty="0" smtClean="0">
                <a:latin typeface="Times New Roman" panose="02020603050405020304" pitchFamily="18" charset="0"/>
                <a:cs typeface="Times New Roman" panose="02020603050405020304" pitchFamily="18" charset="0"/>
              </a:rPr>
              <a:t>.</a:t>
            </a:r>
          </a:p>
          <a:p>
            <a:pPr algn="just"/>
            <a:r>
              <a:rPr lang="ru-RU" sz="2400" dirty="0" smtClean="0">
                <a:latin typeface="Times New Roman" panose="02020603050405020304" pitchFamily="18" charset="0"/>
                <a:cs typeface="Times New Roman" panose="02020603050405020304" pitchFamily="18" charset="0"/>
              </a:rPr>
              <a:t>	Положение </a:t>
            </a:r>
            <a:r>
              <a:rPr lang="ru-RU" sz="2400" dirty="0">
                <a:latin typeface="Times New Roman" panose="02020603050405020304" pitchFamily="18" charset="0"/>
                <a:cs typeface="Times New Roman" panose="02020603050405020304" pitchFamily="18" charset="0"/>
              </a:rPr>
              <a:t>о прокурорском надзоре БССР в основном было аналогично Положению РСФСР. </a:t>
            </a:r>
            <a:endParaRPr lang="ru-RU" sz="2400" dirty="0" smtClean="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Отличалось </a:t>
            </a:r>
            <a:r>
              <a:rPr lang="ru-RU" sz="2400" dirty="0">
                <a:latin typeface="Times New Roman" panose="02020603050405020304" pitchFamily="18" charset="0"/>
                <a:cs typeface="Times New Roman" panose="02020603050405020304" pitchFamily="18" charset="0"/>
              </a:rPr>
              <a:t>оно только тем, что в республике не было губернских прокуроров, так как не существовало губерний. </a:t>
            </a:r>
            <a:endParaRPr lang="ru-RU" sz="2400" dirty="0" smtClean="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Кроме </a:t>
            </a:r>
            <a:r>
              <a:rPr lang="ru-RU" sz="2400" dirty="0">
                <a:latin typeface="Times New Roman" panose="02020603050405020304" pitchFamily="18" charset="0"/>
                <a:cs typeface="Times New Roman" panose="02020603050405020304" pitchFamily="18" charset="0"/>
              </a:rPr>
              <a:t>того, Положение о прокурорском надзоре БССР не предусматривало надзор за деятельностью военных и военно-транспортных трибуналов, так как они не входили в судебную систему БССР.</a:t>
            </a:r>
          </a:p>
          <a:p>
            <a:pPr algn="just"/>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80594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659587"/>
            <a:ext cx="8568952" cy="640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4400" dirty="0" smtClean="0">
                <a:latin typeface="Times New Roman" panose="02020603050405020304" pitchFamily="18" charset="0"/>
                <a:cs typeface="Times New Roman" panose="02020603050405020304" pitchFamily="18" charset="0"/>
              </a:rPr>
              <a:t>В </a:t>
            </a:r>
            <a:r>
              <a:rPr lang="ru-RU" sz="4400" dirty="0">
                <a:latin typeface="Times New Roman" panose="02020603050405020304" pitchFamily="18" charset="0"/>
                <a:cs typeface="Times New Roman" panose="02020603050405020304" pitchFamily="18" charset="0"/>
              </a:rPr>
              <a:t>течение 1923 года органы прокуратуры республики были окончательно сформированы и проводили в центре и на местах большую работу по укреплению законности и борьбе с преступностью. </a:t>
            </a:r>
            <a:endParaRPr lang="ru-RU" sz="4400" dirty="0" smtClean="0">
              <a:latin typeface="Times New Roman" panose="02020603050405020304" pitchFamily="18" charset="0"/>
              <a:cs typeface="Times New Roman" panose="02020603050405020304" pitchFamily="18" charset="0"/>
            </a:endParaRPr>
          </a:p>
          <a:p>
            <a:pPr algn="just"/>
            <a:endParaRPr lang="ru-RU" sz="4400" dirty="0">
              <a:latin typeface="Times New Roman" panose="02020603050405020304" pitchFamily="18" charset="0"/>
              <a:cs typeface="Times New Roman" panose="02020603050405020304" pitchFamily="18" charset="0"/>
            </a:endParaRPr>
          </a:p>
          <a:p>
            <a:pPr algn="just"/>
            <a:endParaRPr lang="ru-RU" sz="22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54165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274867"/>
            <a:ext cx="8568952" cy="71711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7 </a:t>
            </a:r>
            <a:r>
              <a:rPr lang="ru-RU" sz="3200" dirty="0">
                <a:latin typeface="Times New Roman" panose="02020603050405020304" pitchFamily="18" charset="0"/>
                <a:cs typeface="Times New Roman" panose="02020603050405020304" pitchFamily="18" charset="0"/>
              </a:rPr>
              <a:t>марта 1924 года Президиум ЦИК СССР принял постановление “Об объединении в составе БССР всех территорий Советского Союза с большинством белорусского населения”. </a:t>
            </a:r>
            <a:r>
              <a:rPr lang="ru-RU" sz="3200" dirty="0" smtClean="0">
                <a:latin typeface="Times New Roman" panose="02020603050405020304" pitchFamily="18" charset="0"/>
                <a:cs typeface="Times New Roman" panose="02020603050405020304" pitchFamily="18" charset="0"/>
              </a:rPr>
              <a:t>	</a:t>
            </a:r>
          </a:p>
          <a:p>
            <a:pPr algn="just"/>
            <a:r>
              <a:rPr lang="ru-RU" sz="3200" dirty="0" smtClean="0">
                <a:latin typeface="Times New Roman" panose="02020603050405020304" pitchFamily="18" charset="0"/>
                <a:cs typeface="Times New Roman" panose="02020603050405020304" pitchFamily="18" charset="0"/>
              </a:rPr>
              <a:t>	Применительно </a:t>
            </a:r>
            <a:r>
              <a:rPr lang="ru-RU" sz="3200" dirty="0">
                <a:latin typeface="Times New Roman" panose="02020603050405020304" pitchFamily="18" charset="0"/>
                <a:cs typeface="Times New Roman" panose="02020603050405020304" pitchFamily="18" charset="0"/>
              </a:rPr>
              <a:t>к новому административно-территориальному делению возникла необходимость организации прокуратур в округах. </a:t>
            </a:r>
            <a:r>
              <a:rPr lang="ru-RU" sz="3200" dirty="0" smtClean="0">
                <a:latin typeface="Times New Roman" panose="02020603050405020304" pitchFamily="18" charset="0"/>
                <a:cs typeface="Times New Roman" panose="02020603050405020304" pitchFamily="18" charset="0"/>
              </a:rPr>
              <a:t>	</a:t>
            </a:r>
          </a:p>
          <a:p>
            <a:pPr algn="just"/>
            <a:r>
              <a:rPr lang="ru-RU" sz="3200" dirty="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Прокурор </a:t>
            </a:r>
            <a:r>
              <a:rPr lang="ru-RU" sz="3200" dirty="0">
                <a:latin typeface="Times New Roman" panose="02020603050405020304" pitchFamily="18" charset="0"/>
                <a:cs typeface="Times New Roman" panose="02020603050405020304" pitchFamily="18" charset="0"/>
              </a:rPr>
              <a:t>округа был наделен всеми правами, которыми в РСФСР пользовался губернский прокурор.</a:t>
            </a:r>
          </a:p>
          <a:p>
            <a:pPr algn="just"/>
            <a:endParaRPr lang="ru-RU"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92324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598032"/>
            <a:ext cx="8568952"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a:solidFill>
                  <a:prstClr val="black"/>
                </a:solidFill>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Во главе прокуратуры, как и прежде, стоял Народный комиссар юстиции и при нем два помощника прокурора – старший и младший. </a:t>
            </a:r>
            <a:endParaRPr lang="ru-RU" sz="2800" dirty="0" smtClean="0">
              <a:latin typeface="Times New Roman" panose="02020603050405020304" pitchFamily="18" charset="0"/>
              <a:cs typeface="Times New Roman" panose="02020603050405020304" pitchFamily="18" charset="0"/>
            </a:endParaRPr>
          </a:p>
          <a:p>
            <a:pPr algn="just"/>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В </a:t>
            </a:r>
            <a:r>
              <a:rPr lang="ru-RU" sz="2800" dirty="0">
                <a:latin typeface="Times New Roman" panose="02020603050405020304" pitchFamily="18" charset="0"/>
                <a:cs typeface="Times New Roman" panose="02020603050405020304" pitchFamily="18" charset="0"/>
              </a:rPr>
              <a:t>непосредственном его подчинении находился отдел прокуратуры </a:t>
            </a:r>
            <a:r>
              <a:rPr lang="ru-RU" sz="2800" dirty="0" err="1">
                <a:latin typeface="Times New Roman" panose="02020603050405020304" pitchFamily="18" charset="0"/>
                <a:cs typeface="Times New Roman" panose="02020603050405020304" pitchFamily="18" charset="0"/>
              </a:rPr>
              <a:t>Наркомюста</a:t>
            </a:r>
            <a:r>
              <a:rPr lang="ru-RU" sz="2800" dirty="0">
                <a:latin typeface="Times New Roman" panose="02020603050405020304" pitchFamily="18" charset="0"/>
                <a:cs typeface="Times New Roman" panose="02020603050405020304" pitchFamily="18" charset="0"/>
              </a:rPr>
              <a:t> БССР. </a:t>
            </a:r>
            <a:endParaRPr lang="ru-RU" sz="2800" dirty="0" smtClean="0">
              <a:latin typeface="Times New Roman" panose="02020603050405020304" pitchFamily="18" charset="0"/>
              <a:cs typeface="Times New Roman" panose="02020603050405020304" pitchFamily="18" charset="0"/>
            </a:endParaRPr>
          </a:p>
          <a:p>
            <a:pPr algn="just"/>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При </a:t>
            </a:r>
            <a:r>
              <a:rPr lang="ru-RU" sz="2800" dirty="0">
                <a:latin typeface="Times New Roman" panose="02020603050405020304" pitchFamily="18" charset="0"/>
                <a:cs typeface="Times New Roman" panose="02020603050405020304" pitchFamily="18" charset="0"/>
              </a:rPr>
              <a:t>отделе прокуратуры состояли прокуроры, именуемые прокурорами </a:t>
            </a:r>
            <a:r>
              <a:rPr lang="ru-RU" sz="2800" dirty="0" err="1">
                <a:latin typeface="Times New Roman" panose="02020603050405020304" pitchFamily="18" charset="0"/>
                <a:cs typeface="Times New Roman" panose="02020603050405020304" pitchFamily="18" charset="0"/>
              </a:rPr>
              <a:t>Наркомюста</a:t>
            </a:r>
            <a:r>
              <a:rPr lang="ru-RU" sz="2800" dirty="0">
                <a:latin typeface="Times New Roman" panose="02020603050405020304" pitchFamily="18" charset="0"/>
                <a:cs typeface="Times New Roman" panose="02020603050405020304" pitchFamily="18" charset="0"/>
              </a:rPr>
              <a:t>, из которых один исполнял прокурорские обязанности по государственному политическому управлению. </a:t>
            </a:r>
            <a:endParaRPr lang="ru-RU" sz="2800" dirty="0" smtClean="0">
              <a:latin typeface="Times New Roman" panose="02020603050405020304" pitchFamily="18" charset="0"/>
              <a:cs typeface="Times New Roman" panose="02020603050405020304" pitchFamily="18" charset="0"/>
            </a:endParaRPr>
          </a:p>
          <a:p>
            <a:pPr algn="just"/>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Кроме </a:t>
            </a:r>
            <a:r>
              <a:rPr lang="ru-RU" sz="2800" dirty="0">
                <a:latin typeface="Times New Roman" panose="02020603050405020304" pitchFamily="18" charset="0"/>
                <a:cs typeface="Times New Roman" panose="02020603050405020304" pitchFamily="18" charset="0"/>
              </a:rPr>
              <a:t>того, прокуроры были при Верховном Суде БССР, Высшем Суде БССР, постоянных сессиях Высшего Суда. </a:t>
            </a:r>
            <a:endParaRPr lang="ru-RU" sz="2800" dirty="0" smtClean="0">
              <a:latin typeface="Times New Roman" panose="02020603050405020304" pitchFamily="18" charset="0"/>
              <a:cs typeface="Times New Roman" panose="02020603050405020304" pitchFamily="18" charset="0"/>
            </a:endParaRPr>
          </a:p>
          <a:p>
            <a:pPr algn="just"/>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В </a:t>
            </a:r>
            <a:r>
              <a:rPr lang="ru-RU" sz="2800" dirty="0">
                <a:latin typeface="Times New Roman" panose="02020603050405020304" pitchFamily="18" charset="0"/>
                <a:cs typeface="Times New Roman" panose="02020603050405020304" pitchFamily="18" charset="0"/>
              </a:rPr>
              <a:t>округах работали окружные прокуроры.</a:t>
            </a:r>
          </a:p>
          <a:p>
            <a:pPr algn="just"/>
            <a:endParaRPr lang="ru-RU" dirty="0" smtClean="0">
              <a:solidFill>
                <a:prstClr val="black"/>
              </a:solidFill>
              <a:latin typeface="Times New Roman" panose="02020603050405020304" pitchFamily="18" charset="0"/>
              <a:cs typeface="Times New Roman" panose="02020603050405020304" pitchFamily="18" charset="0"/>
            </a:endParaRPr>
          </a:p>
          <a:p>
            <a:pPr algn="just"/>
            <a:endParaRPr lang="ru-RU" sz="2200" b="1" dirty="0">
              <a:solidFill>
                <a:prstClr val="black"/>
              </a:solidFill>
              <a:latin typeface="Times New Roman" panose="02020603050405020304" pitchFamily="18" charset="0"/>
              <a:cs typeface="Times New Roman" panose="02020603050405020304" pitchFamily="18" charset="0"/>
            </a:endParaRPr>
          </a:p>
          <a:p>
            <a:pPr algn="just"/>
            <a:r>
              <a:rPr lang="ru-RU" sz="1400" b="1" dirty="0">
                <a:solidFill>
                  <a:prstClr val="black"/>
                </a:solidFill>
                <a:latin typeface="Times New Roman" panose="02020603050405020304" pitchFamily="18" charset="0"/>
                <a:cs typeface="Times New Roman" panose="02020603050405020304" pitchFamily="18" charset="0"/>
              </a:rPr>
              <a:t>	</a:t>
            </a:r>
            <a:endParaRPr lang="ru-RU" sz="1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44023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3188</TotalTime>
  <Words>93</Words>
  <Application>Microsoft Office PowerPoint</Application>
  <PresentationFormat>Экран (4:3)</PresentationFormat>
  <Paragraphs>122</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Слайд 1</vt:lpstr>
      <vt:lpstr>Слайд 2</vt:lpstr>
      <vt:lpstr>ЛИТЕРАТУРА</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Благодарю за внимание!</vt:lpstr>
    </vt:vector>
  </TitlesOfParts>
  <Company>СЭФ</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Производство по уголовным делам частного производства</dc:title>
  <dc:creator>Уважаемый Перец</dc:creator>
  <cp:lastModifiedBy>Пользователь Windows</cp:lastModifiedBy>
  <cp:revision>257</cp:revision>
  <dcterms:created xsi:type="dcterms:W3CDTF">2004-05-05T13:26:46Z</dcterms:created>
  <dcterms:modified xsi:type="dcterms:W3CDTF">2023-09-12T13:19:37Z</dcterms:modified>
</cp:coreProperties>
</file>