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90" r:id="rId1"/>
  </p:sldMasterIdLst>
  <p:notesMasterIdLst>
    <p:notesMasterId r:id="rId19"/>
  </p:notesMasterIdLst>
  <p:handoutMasterIdLst>
    <p:handoutMasterId r:id="rId20"/>
  </p:handoutMasterIdLst>
  <p:sldIdLst>
    <p:sldId id="588" r:id="rId2"/>
    <p:sldId id="389" r:id="rId3"/>
    <p:sldId id="559" r:id="rId4"/>
    <p:sldId id="560" r:id="rId5"/>
    <p:sldId id="563" r:id="rId6"/>
    <p:sldId id="564" r:id="rId7"/>
    <p:sldId id="565" r:id="rId8"/>
    <p:sldId id="566" r:id="rId9"/>
    <p:sldId id="567" r:id="rId10"/>
    <p:sldId id="568" r:id="rId11"/>
    <p:sldId id="570" r:id="rId12"/>
    <p:sldId id="572" r:id="rId13"/>
    <p:sldId id="573" r:id="rId14"/>
    <p:sldId id="574" r:id="rId15"/>
    <p:sldId id="586" r:id="rId16"/>
    <p:sldId id="587" r:id="rId17"/>
    <p:sldId id="453" r:id="rId18"/>
  </p:sldIdLst>
  <p:sldSz cx="9144000" cy="6858000" type="screen4x3"/>
  <p:notesSz cx="6858000" cy="99472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33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000000"/>
    <a:srgbClr val="FF9900"/>
    <a:srgbClr val="6666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25" autoAdjust="0"/>
    <p:restoredTop sz="66087" autoAdjust="0"/>
  </p:normalViewPr>
  <p:slideViewPr>
    <p:cSldViewPr>
      <p:cViewPr varScale="1">
        <p:scale>
          <a:sx n="85" d="100"/>
          <a:sy n="85" d="100"/>
        </p:scale>
        <p:origin x="-130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0" d="100"/>
          <a:sy n="40" d="100"/>
        </p:scale>
        <p:origin x="-1488" y="-96"/>
      </p:cViewPr>
      <p:guideLst>
        <p:guide orient="horz" pos="313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8185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9448185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4FCF45A9-94D4-42F5-B5E0-9D73FE8247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7700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2975" y="746125"/>
            <a:ext cx="4972050" cy="3730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724956"/>
            <a:ext cx="5486400" cy="447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8185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5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448185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5F4206F1-B631-43D6-8466-E53B3A2F1F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38465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1D5494-959A-4D94-BE8E-4CF4A01D86D6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3305963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7554AF-C7BC-44C9-BDE9-BB74C6386DCB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547530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F7AA1E-46CF-4792-B0E8-E06C6C0218E4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71252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Рисунок SmartArt 2"/>
          <p:cNvSpPr>
            <a:spLocks noGrp="1"/>
          </p:cNvSpPr>
          <p:nvPr>
            <p:ph type="pic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66094-B44F-4E50-BE6F-16D3514DC9EE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259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68DF2-7B3D-4807-8106-998E24A2FBF9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63444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7CAC24-3AFF-43BC-90DD-7762879655BA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614412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BD71D8-735F-448A-854A-782F7D71D20A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646986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707C31-366B-4243-A72B-FCD6FE6FA667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157477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763F1E-F171-473A-9464-6985FE075EA8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4129201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0A2844-3249-4A45-9A5D-44BCEFC938D8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50637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9A3FF4-9FE8-4839-B933-6334BD563A27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427273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A1D09-7413-46BF-849B-2D70A9CB0287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3551497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826AA6D-A74E-4B1D-895D-4E64D24B8F3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060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7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4"/>
          <p:cNvPicPr>
            <a:picLocks noChangeAspect="1"/>
          </p:cNvPicPr>
          <p:nvPr/>
        </p:nvPicPr>
        <p:blipFill>
          <a:blip r:embed="rId2" cstate="print"/>
          <a:srcRect l="24896" t="16739" r="10397" b="16737"/>
          <a:stretch>
            <a:fillRect/>
          </a:stretch>
        </p:blipFill>
        <p:spPr bwMode="auto">
          <a:xfrm>
            <a:off x="1284288" y="0"/>
            <a:ext cx="78597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Рисунок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609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>
            <a:extLst>
              <a:ext uri="{FF2B5EF4-FFF2-40B4-BE49-F238E27FC236}"/>
            </a:extLst>
          </p:cNvPr>
          <p:cNvSpPr/>
          <p:nvPr/>
        </p:nvSpPr>
        <p:spPr>
          <a:xfrm>
            <a:off x="-19050" y="0"/>
            <a:ext cx="9163050" cy="6858000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x-none" sz="3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Рисунок 9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24725" y="188913"/>
            <a:ext cx="1152525" cy="1414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606" name="TextBox 10"/>
          <p:cNvSpPr txBox="1">
            <a:spLocks noChangeArrowheads="1"/>
          </p:cNvSpPr>
          <p:nvPr/>
        </p:nvSpPr>
        <p:spPr bwMode="auto">
          <a:xfrm>
            <a:off x="3635896" y="2348880"/>
            <a:ext cx="54006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Тема 1</a:t>
            </a:r>
          </a:p>
          <a:p>
            <a:pPr algn="ctr">
              <a:defRPr/>
            </a:pPr>
            <a:r>
              <a:rPr lang="ru-RU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Предмет и система учебной дисциплины «Прокурорский надзор»</a:t>
            </a:r>
            <a:endParaRPr lang="ru-RU" sz="3200" b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20813"/>
          </a:xfrm>
        </p:spPr>
        <p:txBody>
          <a:bodyPr/>
          <a:lstStyle/>
          <a:p>
            <a:pPr algn="ctr"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Задачи прокуратуры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(ч.1 ст. 4 </a:t>
            </a:r>
            <a:r>
              <a:rPr lang="ru-RU" sz="3000" b="1" dirty="0" err="1" smtClean="0">
                <a:latin typeface="Times New Roman" pitchFamily="18" charset="0"/>
                <a:cs typeface="Times New Roman" pitchFamily="18" charset="0"/>
              </a:rPr>
              <a:t>З-на</a:t>
            </a: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 «О прокуратуре»</a:t>
            </a:r>
            <a:endParaRPr lang="ru-RU" sz="3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pPr indent="11113" algn="just">
              <a:buFont typeface="Wingdings" panose="05000000000000000000" pitchFamily="2" charset="2"/>
              <a:buNone/>
              <a:defRPr/>
            </a:pPr>
            <a:r>
              <a:rPr lang="ru-RU" dirty="0" smtClean="0"/>
              <a:t>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Обеспечение верховенства права, законности и правопорядка.</a:t>
            </a:r>
          </a:p>
          <a:p>
            <a:pPr indent="11113" algn="just">
              <a:buFont typeface="Wingdings" panose="05000000000000000000" pitchFamily="2" charset="2"/>
              <a:buNone/>
              <a:defRPr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indent="11113" algn="just">
              <a:buFont typeface="Wingdings" panose="05000000000000000000" pitchFamily="2" charset="2"/>
              <a:buNone/>
              <a:defRPr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 2. Защита прав и законных интересов граждан и организаций, а также общественных и государственных интересов.</a:t>
            </a:r>
          </a:p>
          <a:p>
            <a:pPr>
              <a:buFont typeface="Wingdings" panose="05000000000000000000" pitchFamily="2" charset="2"/>
              <a:buNone/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288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20813"/>
          </a:xfrm>
        </p:spPr>
        <p:txBody>
          <a:bodyPr>
            <a:prstTxWarp prst="textNoShape">
              <a:avLst/>
            </a:prstTxWarp>
          </a:bodyPr>
          <a:lstStyle/>
          <a:p>
            <a:endParaRPr lang="ru-RU" altLang="ru-RU" sz="2800" dirty="0" smtClean="0">
              <a:solidFill>
                <a:srgbClr val="FFFF66"/>
              </a:solidFill>
              <a:effectLst/>
            </a:endParaRPr>
          </a:p>
        </p:txBody>
      </p:sp>
      <p:sp>
        <p:nvSpPr>
          <p:cNvPr id="23555" name="Прямоугольник с двумя вырезанными противолежащими углами 20"/>
          <p:cNvSpPr>
            <a:spLocks noChangeArrowheads="1"/>
          </p:cNvSpPr>
          <p:nvPr/>
        </p:nvSpPr>
        <p:spPr bwMode="auto">
          <a:xfrm>
            <a:off x="3500438" y="3000375"/>
            <a:ext cx="3071812" cy="1928813"/>
          </a:xfrm>
          <a:custGeom>
            <a:avLst/>
            <a:gdLst>
              <a:gd name="T0" fmla="*/ 6671352 w 2714644"/>
              <a:gd name="T1" fmla="*/ 15478489 h 1214446"/>
              <a:gd name="T2" fmla="*/ 3335674 w 2714644"/>
              <a:gd name="T3" fmla="*/ 30956984 h 1214446"/>
              <a:gd name="T4" fmla="*/ 0 w 2714644"/>
              <a:gd name="T5" fmla="*/ 15478489 h 1214446"/>
              <a:gd name="T6" fmla="*/ 3335674 w 2714644"/>
              <a:gd name="T7" fmla="*/ 0 h 1214446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714644"/>
              <a:gd name="T13" fmla="*/ 0 h 1214446"/>
              <a:gd name="T14" fmla="*/ 2714644 w 2714644"/>
              <a:gd name="T15" fmla="*/ 1214446 h 121444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714644" h="1214446">
                <a:moveTo>
                  <a:pt x="0" y="0"/>
                </a:moveTo>
                <a:lnTo>
                  <a:pt x="2512232" y="0"/>
                </a:lnTo>
                <a:lnTo>
                  <a:pt x="2714644" y="202412"/>
                </a:lnTo>
                <a:lnTo>
                  <a:pt x="2714644" y="1214446"/>
                </a:lnTo>
                <a:lnTo>
                  <a:pt x="202412" y="1214446"/>
                </a:lnTo>
                <a:lnTo>
                  <a:pt x="0" y="101203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5400">
            <a:solidFill>
              <a:srgbClr val="0A017D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500" b="1" dirty="0" smtClean="0">
                <a:latin typeface="Times New Roman" pitchFamily="18" charset="0"/>
                <a:cs typeface="Times New Roman" pitchFamily="18" charset="0"/>
              </a:rPr>
              <a:t>Категориальный аппарат 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500" b="1" dirty="0" smtClean="0">
                <a:latin typeface="Times New Roman" pitchFamily="18" charset="0"/>
                <a:cs typeface="Times New Roman" pitchFamily="18" charset="0"/>
              </a:rPr>
              <a:t>прокурорского надзора</a:t>
            </a:r>
          </a:p>
        </p:txBody>
      </p:sp>
      <p:sp>
        <p:nvSpPr>
          <p:cNvPr id="8" name="Прямоугольник с одним скругленным углом 23"/>
          <p:cNvSpPr>
            <a:spLocks noChangeArrowheads="1"/>
          </p:cNvSpPr>
          <p:nvPr/>
        </p:nvSpPr>
        <p:spPr bwMode="auto">
          <a:xfrm>
            <a:off x="0" y="1500188"/>
            <a:ext cx="2714625" cy="1571625"/>
          </a:xfrm>
          <a:custGeom>
            <a:avLst/>
            <a:gdLst>
              <a:gd name="T0" fmla="*/ 2880809 w 2500330"/>
              <a:gd name="T1" fmla="*/ 0 h 1143008"/>
              <a:gd name="T2" fmla="*/ 0 w 2500330"/>
              <a:gd name="T3" fmla="*/ 4683334 h 1143008"/>
              <a:gd name="T4" fmla="*/ 2880809 w 2500330"/>
              <a:gd name="T5" fmla="*/ 9366664 h 1143008"/>
              <a:gd name="T6" fmla="*/ 5761617 w 2500330"/>
              <a:gd name="T7" fmla="*/ 4683334 h 1143008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0 w 2500330"/>
              <a:gd name="T13" fmla="*/ 0 h 1143008"/>
              <a:gd name="T14" fmla="*/ 2500330 w 2500330"/>
              <a:gd name="T15" fmla="*/ 1143008 h 114300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500330" h="1143008">
                <a:moveTo>
                  <a:pt x="0" y="0"/>
                </a:moveTo>
                <a:lnTo>
                  <a:pt x="2500330" y="0"/>
                </a:lnTo>
                <a:lnTo>
                  <a:pt x="2500330" y="1143008"/>
                </a:lnTo>
                <a:lnTo>
                  <a:pt x="0" y="114300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5400">
            <a:solidFill>
              <a:srgbClr val="0A017D"/>
            </a:solidFill>
            <a:miter lim="800000"/>
            <a:headEnd/>
            <a:tailEnd/>
          </a:ln>
          <a:effectLst>
            <a:outerShdw dist="38100" dir="13500000" algn="br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Объект  ПН</a:t>
            </a:r>
          </a:p>
        </p:txBody>
      </p:sp>
      <p:sp>
        <p:nvSpPr>
          <p:cNvPr id="9" name="Прямоугольник с одним скругленным углом 23"/>
          <p:cNvSpPr>
            <a:spLocks noChangeArrowheads="1"/>
          </p:cNvSpPr>
          <p:nvPr/>
        </p:nvSpPr>
        <p:spPr bwMode="auto">
          <a:xfrm>
            <a:off x="0" y="5000625"/>
            <a:ext cx="2867025" cy="1857375"/>
          </a:xfrm>
          <a:custGeom>
            <a:avLst/>
            <a:gdLst>
              <a:gd name="T0" fmla="*/ 4222463 w 2500330"/>
              <a:gd name="T1" fmla="*/ 0 h 1143008"/>
              <a:gd name="T2" fmla="*/ 0 w 2500330"/>
              <a:gd name="T3" fmla="*/ 15080288 h 1143008"/>
              <a:gd name="T4" fmla="*/ 4222463 w 2500330"/>
              <a:gd name="T5" fmla="*/ 30160564 h 1143008"/>
              <a:gd name="T6" fmla="*/ 8444926 w 2500330"/>
              <a:gd name="T7" fmla="*/ 15080288 h 1143008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0 w 2500330"/>
              <a:gd name="T13" fmla="*/ 0 h 1143008"/>
              <a:gd name="T14" fmla="*/ 2500330 w 2500330"/>
              <a:gd name="T15" fmla="*/ 1143008 h 114300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500330" h="1143008">
                <a:moveTo>
                  <a:pt x="0" y="0"/>
                </a:moveTo>
                <a:lnTo>
                  <a:pt x="2500330" y="0"/>
                </a:lnTo>
                <a:lnTo>
                  <a:pt x="2500330" y="1143008"/>
                </a:lnTo>
                <a:lnTo>
                  <a:pt x="0" y="114300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5400">
            <a:solidFill>
              <a:srgbClr val="0A017D"/>
            </a:solidFill>
            <a:miter lim="800000"/>
            <a:headEnd/>
            <a:tailEnd/>
          </a:ln>
          <a:effectLst>
            <a:outerShdw dist="38100" dir="13500000" algn="br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 dirty="0" smtClean="0">
                <a:latin typeface="Calibri" panose="020F0502020204030204" pitchFamily="34" charset="0"/>
              </a:rPr>
              <a:t>Поднадзорный объект</a:t>
            </a:r>
            <a:endParaRPr lang="ru-RU" altLang="ru-RU" sz="2800" b="1" dirty="0" smtClean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с одним скругленным углом 23"/>
          <p:cNvSpPr>
            <a:spLocks noChangeArrowheads="1"/>
          </p:cNvSpPr>
          <p:nvPr/>
        </p:nvSpPr>
        <p:spPr bwMode="auto">
          <a:xfrm>
            <a:off x="6286500" y="5000625"/>
            <a:ext cx="2857500" cy="1857375"/>
          </a:xfrm>
          <a:custGeom>
            <a:avLst/>
            <a:gdLst>
              <a:gd name="T0" fmla="*/ 4125239 w 2500330"/>
              <a:gd name="T1" fmla="*/ 0 h 1143008"/>
              <a:gd name="T2" fmla="*/ 0 w 2500330"/>
              <a:gd name="T3" fmla="*/ 15080288 h 1143008"/>
              <a:gd name="T4" fmla="*/ 4125239 w 2500330"/>
              <a:gd name="T5" fmla="*/ 30160564 h 1143008"/>
              <a:gd name="T6" fmla="*/ 8250479 w 2500330"/>
              <a:gd name="T7" fmla="*/ 15080288 h 1143008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0 w 2500330"/>
              <a:gd name="T13" fmla="*/ 0 h 1143008"/>
              <a:gd name="T14" fmla="*/ 2500330 w 2500330"/>
              <a:gd name="T15" fmla="*/ 1143008 h 114300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500330" h="1143008">
                <a:moveTo>
                  <a:pt x="0" y="0"/>
                </a:moveTo>
                <a:lnTo>
                  <a:pt x="2500330" y="0"/>
                </a:lnTo>
                <a:lnTo>
                  <a:pt x="2500330" y="1143008"/>
                </a:lnTo>
                <a:lnTo>
                  <a:pt x="0" y="114300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5400">
            <a:solidFill>
              <a:srgbClr val="0A017D"/>
            </a:solidFill>
            <a:miter lim="800000"/>
            <a:headEnd/>
            <a:tailEnd/>
          </a:ln>
          <a:effectLst>
            <a:outerShdw dist="38100" dir="13500000" algn="br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Предмет ПН</a:t>
            </a:r>
          </a:p>
        </p:txBody>
      </p:sp>
      <p:sp>
        <p:nvSpPr>
          <p:cNvPr id="11" name="Прямоугольник с одним скругленным углом 23"/>
          <p:cNvSpPr>
            <a:spLocks noChangeArrowheads="1"/>
          </p:cNvSpPr>
          <p:nvPr/>
        </p:nvSpPr>
        <p:spPr bwMode="auto">
          <a:xfrm>
            <a:off x="6500813" y="1500188"/>
            <a:ext cx="2643187" cy="1500187"/>
          </a:xfrm>
          <a:custGeom>
            <a:avLst/>
            <a:gdLst>
              <a:gd name="T0" fmla="*/ 2390237 w 2500330"/>
              <a:gd name="T1" fmla="*/ 0 h 1143008"/>
              <a:gd name="T2" fmla="*/ 0 w 2500330"/>
              <a:gd name="T3" fmla="*/ 3381664 h 1143008"/>
              <a:gd name="T4" fmla="*/ 2390237 w 2500330"/>
              <a:gd name="T5" fmla="*/ 6763325 h 1143008"/>
              <a:gd name="T6" fmla="*/ 4780471 w 2500330"/>
              <a:gd name="T7" fmla="*/ 3381664 h 1143008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0 w 2500330"/>
              <a:gd name="T13" fmla="*/ 0 h 1143008"/>
              <a:gd name="T14" fmla="*/ 2500330 w 2500330"/>
              <a:gd name="T15" fmla="*/ 1143008 h 114300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500330" h="1143008">
                <a:moveTo>
                  <a:pt x="0" y="0"/>
                </a:moveTo>
                <a:lnTo>
                  <a:pt x="2500330" y="0"/>
                </a:lnTo>
                <a:lnTo>
                  <a:pt x="2500330" y="1143008"/>
                </a:lnTo>
                <a:lnTo>
                  <a:pt x="0" y="114300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5400">
            <a:solidFill>
              <a:srgbClr val="0A017D"/>
            </a:solidFill>
            <a:miter lim="800000"/>
            <a:headEnd/>
            <a:tailEnd/>
          </a:ln>
          <a:effectLst>
            <a:outerShdw dist="38100" dir="13500000" algn="br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Пределы прокурорского надзора </a:t>
            </a:r>
          </a:p>
        </p:txBody>
      </p:sp>
      <p:cxnSp>
        <p:nvCxnSpPr>
          <p:cNvPr id="23560" name="Прямая со стрелкой 41"/>
          <p:cNvCxnSpPr>
            <a:cxnSpLocks noChangeShapeType="1"/>
          </p:cNvCxnSpPr>
          <p:nvPr/>
        </p:nvCxnSpPr>
        <p:spPr bwMode="auto">
          <a:xfrm>
            <a:off x="6572250" y="4429125"/>
            <a:ext cx="1857375" cy="5715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 type="triangl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61" name="Прямая со стрелкой 27"/>
          <p:cNvCxnSpPr>
            <a:cxnSpLocks noChangeShapeType="1"/>
          </p:cNvCxnSpPr>
          <p:nvPr/>
        </p:nvCxnSpPr>
        <p:spPr bwMode="auto">
          <a:xfrm rot="16200000" flipV="1">
            <a:off x="2714625" y="2143125"/>
            <a:ext cx="857250" cy="85725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 type="triangl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62" name="Прямая со стрелкой 27"/>
          <p:cNvCxnSpPr>
            <a:cxnSpLocks noChangeShapeType="1"/>
          </p:cNvCxnSpPr>
          <p:nvPr/>
        </p:nvCxnSpPr>
        <p:spPr bwMode="auto">
          <a:xfrm rot="5400000">
            <a:off x="2821781" y="4964907"/>
            <a:ext cx="1000125" cy="92868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 type="triangl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63" name="Прямая со стрелкой 41"/>
          <p:cNvCxnSpPr>
            <a:cxnSpLocks noChangeShapeType="1"/>
          </p:cNvCxnSpPr>
          <p:nvPr/>
        </p:nvCxnSpPr>
        <p:spPr bwMode="auto">
          <a:xfrm flipV="1">
            <a:off x="5857875" y="2643188"/>
            <a:ext cx="571500" cy="34925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 type="triangl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99027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92150"/>
            <a:ext cx="8229600" cy="1728788"/>
          </a:xfrm>
        </p:spPr>
        <p:txBody>
          <a:bodyPr>
            <a:prstTxWarp prst="textNoShape">
              <a:avLst/>
            </a:prstTxWarp>
          </a:bodyPr>
          <a:lstStyle/>
          <a:p>
            <a:r>
              <a:rPr lang="ru-RU" altLang="ru-RU" b="1" i="1" dirty="0" smtClean="0">
                <a:effectLst/>
                <a:latin typeface="Times New Roman" pitchFamily="18" charset="0"/>
                <a:cs typeface="Times New Roman" pitchFamily="18" charset="0"/>
              </a:rPr>
              <a:t>Полномочия прокурора</a:t>
            </a:r>
            <a:r>
              <a:rPr lang="ru-RU" altLang="ru-RU" dirty="0" smtClean="0">
                <a:effectLst/>
                <a:latin typeface="Times New Roman" pitchFamily="18" charset="0"/>
                <a:cs typeface="Times New Roman" pitchFamily="18" charset="0"/>
              </a:rPr>
              <a:t> – </a:t>
            </a:r>
            <a:br>
              <a:rPr lang="ru-RU" altLang="ru-RU" dirty="0" smtClean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altLang="ru-RU" dirty="0" smtClean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0" y="2636838"/>
            <a:ext cx="9144000" cy="4221162"/>
          </a:xfrm>
        </p:spPr>
        <p:txBody>
          <a:bodyPr>
            <a:prstTxWarp prst="textNoShape">
              <a:avLst/>
            </a:prstTxWarp>
          </a:bodyPr>
          <a:lstStyle/>
          <a:p>
            <a:pPr algn="just">
              <a:buFont typeface="Wingdings" panose="05000000000000000000" pitchFamily="2" charset="2"/>
              <a:buNone/>
            </a:pPr>
            <a:r>
              <a:rPr lang="ru-RU" altLang="ru-RU" sz="4000" dirty="0" smtClean="0">
                <a:effectLst/>
              </a:rPr>
              <a:t>    </a:t>
            </a:r>
            <a:r>
              <a:rPr lang="ru-RU" altLang="ru-RU" sz="4000" dirty="0" smtClean="0">
                <a:effectLst/>
                <a:latin typeface="Times New Roman" pitchFamily="18" charset="0"/>
                <a:cs typeface="Times New Roman" pitchFamily="18" charset="0"/>
              </a:rPr>
              <a:t>единство прав и обязанностей прокурора, предоставленных ему для осуществлением надзора за исполнением законодательства. </a:t>
            </a:r>
          </a:p>
        </p:txBody>
      </p:sp>
      <p:sp>
        <p:nvSpPr>
          <p:cNvPr id="4" name="Выгнутая влево стрелка 3"/>
          <p:cNvSpPr/>
          <p:nvPr/>
        </p:nvSpPr>
        <p:spPr>
          <a:xfrm>
            <a:off x="0" y="1071563"/>
            <a:ext cx="731838" cy="2287587"/>
          </a:xfrm>
          <a:prstGeom prst="curv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66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7813"/>
            <a:ext cx="9144000" cy="1143000"/>
          </a:xfrm>
        </p:spPr>
        <p:txBody>
          <a:bodyPr>
            <a:prstTxWarp prst="textNoShape">
              <a:avLst/>
            </a:prstTxWarp>
          </a:bodyPr>
          <a:lstStyle/>
          <a:p>
            <a:r>
              <a:rPr lang="ru-RU" altLang="ru-RU" b="1" i="1" dirty="0" smtClean="0">
                <a:effectLst/>
              </a:rPr>
              <a:t>Компетенция прокурора</a:t>
            </a:r>
            <a:endParaRPr lang="ru-RU" altLang="ru-RU" dirty="0" smtClean="0">
              <a:effectLst/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0" y="2214563"/>
            <a:ext cx="9144000" cy="4643437"/>
          </a:xfrm>
        </p:spPr>
        <p:txBody>
          <a:bodyPr>
            <a:prstTxWarp prst="textNoShape">
              <a:avLst/>
            </a:prstTxWarp>
          </a:bodyPr>
          <a:lstStyle/>
          <a:p>
            <a:pPr algn="ctr">
              <a:buFont typeface="Wingdings" panose="05000000000000000000" pitchFamily="2" charset="2"/>
              <a:buNone/>
            </a:pPr>
            <a:r>
              <a:rPr lang="ru-RU" altLang="ru-RU" sz="4000" dirty="0" smtClean="0">
                <a:effectLst/>
              </a:rPr>
              <a:t> </a:t>
            </a:r>
            <a:r>
              <a:rPr lang="ru-RU" altLang="ru-RU" sz="4000" dirty="0" smtClean="0">
                <a:effectLst/>
                <a:latin typeface="Times New Roman" pitchFamily="18" charset="0"/>
                <a:cs typeface="Times New Roman" pitchFamily="18" charset="0"/>
              </a:rPr>
              <a:t>это совокупность полномочий прокурора, соответствующая возложенным на него законом задачам.</a:t>
            </a:r>
          </a:p>
        </p:txBody>
      </p:sp>
      <p:sp>
        <p:nvSpPr>
          <p:cNvPr id="5" name="Выгнутая влево стрелка 4"/>
          <p:cNvSpPr/>
          <p:nvPr/>
        </p:nvSpPr>
        <p:spPr>
          <a:xfrm>
            <a:off x="285750" y="928688"/>
            <a:ext cx="731838" cy="1858962"/>
          </a:xfrm>
          <a:prstGeom prst="curv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95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build="p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20813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Компетенция классифицируется на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0" y="1500188"/>
            <a:ext cx="9144000" cy="5357812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  <a:defRPr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1) территориальную; 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2) по объектам;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3) по сфере деятельности;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4) специальную.</a:t>
            </a:r>
          </a:p>
          <a:p>
            <a:pPr>
              <a:buFont typeface="Wingdings" panose="05000000000000000000" pitchFamily="2" charset="2"/>
              <a:buNone/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034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соседними углами 3"/>
          <p:cNvSpPr/>
          <p:nvPr/>
        </p:nvSpPr>
        <p:spPr>
          <a:xfrm>
            <a:off x="0" y="785813"/>
            <a:ext cx="7500938" cy="1571625"/>
          </a:xfrm>
          <a:prstGeom prst="round2SameRect">
            <a:avLst/>
          </a:prstGeom>
          <a:solidFill>
            <a:schemeClr val="bg1">
              <a:alpha val="6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Задачи, принципы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орг-ции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деят-ти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прокуратуры, система ее органов, правовые средства и методы осуществления  ПН</a:t>
            </a:r>
          </a:p>
        </p:txBody>
      </p:sp>
      <p:sp>
        <p:nvSpPr>
          <p:cNvPr id="5" name="Прямоугольник с двумя скругленными соседними углами 4"/>
          <p:cNvSpPr/>
          <p:nvPr/>
        </p:nvSpPr>
        <p:spPr>
          <a:xfrm>
            <a:off x="214313" y="2428875"/>
            <a:ext cx="7715250" cy="1571625"/>
          </a:xfrm>
          <a:prstGeom prst="round2Same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Практическая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деят-ть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прокуратуры по надзору за исполнением законов, декретов, указов и иных НПА, тактика и методика прокурорской работы; </a:t>
            </a:r>
          </a:p>
        </p:txBody>
      </p:sp>
      <p:sp>
        <p:nvSpPr>
          <p:cNvPr id="9" name="Прямоугольник с двумя скругленными соседними углами 8"/>
          <p:cNvSpPr/>
          <p:nvPr/>
        </p:nvSpPr>
        <p:spPr>
          <a:xfrm>
            <a:off x="642938" y="4071938"/>
            <a:ext cx="7715250" cy="857250"/>
          </a:xfrm>
          <a:prstGeom prst="round2Same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Правовые отношения, возникающие между субъектами прокурорско-надзорной деятельности;</a:t>
            </a:r>
          </a:p>
        </p:txBody>
      </p:sp>
      <p:sp>
        <p:nvSpPr>
          <p:cNvPr id="10" name="Прямоугольник с двумя скругленными соседними углами 9"/>
          <p:cNvSpPr/>
          <p:nvPr/>
        </p:nvSpPr>
        <p:spPr>
          <a:xfrm>
            <a:off x="1143000" y="5000625"/>
            <a:ext cx="7572375" cy="785813"/>
          </a:xfrm>
          <a:prstGeom prst="round2Same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Становление и развитие органов прокуратуры и прокурорского надзора</a:t>
            </a:r>
          </a:p>
        </p:txBody>
      </p:sp>
      <p:sp>
        <p:nvSpPr>
          <p:cNvPr id="11" name="Прямоугольник с двумя скругленными соседними углами 10"/>
          <p:cNvSpPr/>
          <p:nvPr/>
        </p:nvSpPr>
        <p:spPr>
          <a:xfrm>
            <a:off x="1643063" y="5857875"/>
            <a:ext cx="7500937" cy="1000125"/>
          </a:xfrm>
          <a:prstGeom prst="round2Same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Сущность и содержание прокурорского надзора в других государствах</a:t>
            </a:r>
          </a:p>
          <a:p>
            <a:pPr algn="just">
              <a:defRPr/>
            </a:pPr>
            <a:endParaRPr lang="ru-RU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947" name="Прямоугольник 22"/>
          <p:cNvSpPr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i="1" dirty="0" smtClean="0"/>
              <a:t>Предмет дисциплины «Прокурорский надзор» </a:t>
            </a:r>
            <a:endParaRPr lang="ru-RU" altLang="ru-RU" sz="2800" dirty="0" smtClean="0"/>
          </a:p>
        </p:txBody>
      </p:sp>
    </p:spTree>
    <p:extLst>
      <p:ext uri="{BB962C8B-B14F-4D97-AF65-F5344CB8AC3E}">
        <p14:creationId xmlns:p14="http://schemas.microsoft.com/office/powerpoint/2010/main" val="127346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ru-RU" altLang="ru-RU" sz="4000" dirty="0" smtClean="0">
                <a:effectLst/>
                <a:latin typeface="Times New Roman" pitchFamily="18" charset="0"/>
                <a:cs typeface="Times New Roman" pitchFamily="18" charset="0"/>
              </a:rPr>
              <a:t>Дисциплина </a:t>
            </a:r>
            <a:br>
              <a:rPr lang="ru-RU" altLang="ru-RU" sz="40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4000" dirty="0" smtClean="0">
                <a:effectLst/>
                <a:latin typeface="Times New Roman" pitchFamily="18" charset="0"/>
                <a:cs typeface="Times New Roman" pitchFamily="18" charset="0"/>
              </a:rPr>
              <a:t>«Прокурорский надзор» состоит из </a:t>
            </a:r>
          </a:p>
        </p:txBody>
      </p:sp>
      <p:sp>
        <p:nvSpPr>
          <p:cNvPr id="40963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0" y="1600200"/>
            <a:ext cx="4495800" cy="4530725"/>
          </a:xfrm>
        </p:spPr>
        <p:txBody>
          <a:bodyPr>
            <a:prstTxWarp prst="textNoShape">
              <a:avLst/>
            </a:prstTxWarp>
          </a:bodyPr>
          <a:lstStyle/>
          <a:p>
            <a:pPr lvl="4" algn="ctr">
              <a:buFont typeface="Wingdings" panose="05000000000000000000" pitchFamily="2" charset="2"/>
              <a:buNone/>
            </a:pPr>
            <a:endParaRPr lang="ru-RU" altLang="ru-RU" sz="4000" i="1" dirty="0" smtClean="0">
              <a:effectLst/>
            </a:endParaRPr>
          </a:p>
          <a:p>
            <a:pPr lvl="4" algn="ctr">
              <a:buFont typeface="Wingdings" panose="05000000000000000000" pitchFamily="2" charset="2"/>
              <a:buNone/>
            </a:pPr>
            <a:endParaRPr lang="ru-RU" altLang="ru-RU" sz="4000" i="1" dirty="0" smtClean="0">
              <a:effectLst/>
            </a:endParaRPr>
          </a:p>
          <a:p>
            <a:pPr lvl="4" algn="ctr">
              <a:buFont typeface="Wingdings" panose="05000000000000000000" pitchFamily="2" charset="2"/>
              <a:buNone/>
            </a:pPr>
            <a:r>
              <a:rPr lang="ru-RU" altLang="ru-RU" sz="4000" i="1" dirty="0" smtClean="0">
                <a:effectLst/>
                <a:latin typeface="Times New Roman" pitchFamily="18" charset="0"/>
                <a:cs typeface="Times New Roman" pitchFamily="18" charset="0"/>
              </a:rPr>
              <a:t>Общая часть</a:t>
            </a:r>
          </a:p>
        </p:txBody>
      </p:sp>
      <p:sp>
        <p:nvSpPr>
          <p:cNvPr id="40964" name="Rectangle 6"/>
          <p:cNvSpPr>
            <a:spLocks noGrp="1" noChangeArrowheads="1"/>
          </p:cNvSpPr>
          <p:nvPr>
            <p:ph sz="half" idx="2"/>
          </p:nvPr>
        </p:nvSpPr>
        <p:spPr/>
        <p:txBody>
          <a:bodyPr>
            <a:prstTxWarp prst="textNoShape">
              <a:avLst/>
            </a:prstTxWarp>
          </a:bodyPr>
          <a:lstStyle/>
          <a:p>
            <a:pPr algn="just">
              <a:buFont typeface="Wingdings" panose="05000000000000000000" pitchFamily="2" charset="2"/>
              <a:buNone/>
            </a:pPr>
            <a:endParaRPr lang="ru-RU" altLang="ru-RU" sz="4000" dirty="0" smtClean="0">
              <a:effectLst/>
            </a:endParaRPr>
          </a:p>
          <a:p>
            <a:pPr algn="just">
              <a:buFont typeface="Wingdings" panose="05000000000000000000" pitchFamily="2" charset="2"/>
              <a:buNone/>
            </a:pPr>
            <a:endParaRPr lang="ru-RU" altLang="ru-RU" sz="4000" dirty="0" smtClean="0">
              <a:effectLst/>
            </a:endParaRPr>
          </a:p>
          <a:p>
            <a:pPr algn="ctr">
              <a:buFont typeface="Wingdings" panose="05000000000000000000" pitchFamily="2" charset="2"/>
              <a:buNone/>
            </a:pPr>
            <a:r>
              <a:rPr lang="ru-RU" altLang="ru-RU" sz="4000" i="1" dirty="0" smtClean="0">
                <a:effectLst/>
                <a:latin typeface="Times New Roman" pitchFamily="18" charset="0"/>
                <a:cs typeface="Times New Roman" pitchFamily="18" charset="0"/>
              </a:rPr>
              <a:t>Особенная часть</a:t>
            </a:r>
          </a:p>
        </p:txBody>
      </p:sp>
      <p:sp>
        <p:nvSpPr>
          <p:cNvPr id="40965" name="AutoShape 9"/>
          <p:cNvSpPr>
            <a:spLocks noChangeArrowheads="1"/>
          </p:cNvSpPr>
          <p:nvPr/>
        </p:nvSpPr>
        <p:spPr bwMode="auto">
          <a:xfrm>
            <a:off x="1981271" y="1690689"/>
            <a:ext cx="2160588" cy="10795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 smtClean="0">
              <a:solidFill>
                <a:srgbClr val="FFFFFF"/>
              </a:solidFill>
            </a:endParaRPr>
          </a:p>
        </p:txBody>
      </p:sp>
      <p:sp>
        <p:nvSpPr>
          <p:cNvPr id="40966" name="AutoShape 11"/>
          <p:cNvSpPr>
            <a:spLocks noChangeArrowheads="1"/>
          </p:cNvSpPr>
          <p:nvPr/>
        </p:nvSpPr>
        <p:spPr bwMode="auto">
          <a:xfrm>
            <a:off x="5042836" y="1690689"/>
            <a:ext cx="2160587" cy="10795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6216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980728"/>
            <a:ext cx="8229600" cy="3159224"/>
          </a:xfrm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algn="ctr">
              <a:defRPr/>
            </a:pP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Благодарю за внимание!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323528" y="143744"/>
            <a:ext cx="8568952" cy="6278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СОДЕРЖАНИЕ:</a:t>
            </a:r>
          </a:p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государстве, праве и законности – теоретическая основа организации и деятельности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прокуратуры. Сущность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задачи прокурорского надзора в Республике Беларусь. Предмет прокурорского надзора. Правовые средства прокурорского надзора и их классификация. Соотношение прокурорского надзора с деятельностью органов, осуществляющих межведомственный и ведомственный контроль. Концепция прокурорского надзора на современном этапе. Законодательное регулирование прокурорского надзора. Предмет и система учебной дисциплины «Прокурорский надзор». Место учебной дисциплины «Прокурорский надзор» в системе юридических учебных дисциплин.</a:t>
            </a:r>
          </a:p>
          <a:p>
            <a:pPr algn="just"/>
            <a:endParaRPr lang="ru-RU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00063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ЛИТЕРАТУРА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28625"/>
            <a:ext cx="9144000" cy="6429375"/>
          </a:xfrm>
        </p:spPr>
        <p:txBody>
          <a:bodyPr>
            <a:prstTxWarp prst="textNoShape">
              <a:avLst/>
            </a:prstTxWarp>
          </a:bodyPr>
          <a:lstStyle/>
          <a:p>
            <a:pPr marL="609600" indent="-609600" algn="just">
              <a:buFont typeface="Wingdings" panose="05000000000000000000" pitchFamily="2" charset="2"/>
              <a:buAutoNum type="arabicPeriod"/>
            </a:pPr>
            <a:r>
              <a:rPr lang="ru-RU" altLang="ru-RU" sz="2600" noProof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Прокурорский надзор: учебное пособие – Минск. Акад. МВД РБ, 2019 – 439 с.</a:t>
            </a:r>
          </a:p>
          <a:p>
            <a:pPr marL="609600" indent="-609600" algn="just">
              <a:buFont typeface="Wingdings" panose="05000000000000000000" pitchFamily="2" charset="2"/>
              <a:buAutoNum type="arabicPeriod"/>
            </a:pPr>
            <a:r>
              <a:rPr lang="ru-RU" altLang="ru-RU" sz="2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Савчук, Т.А. Прокурорский надзор : пособие / Т.А. Савчук, А.П. Гасанов ; Акад. упр. при Президенте </a:t>
            </a:r>
            <a:r>
              <a:rPr lang="ru-RU" altLang="ru-RU" sz="26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</a:t>
            </a:r>
            <a:r>
              <a:rPr lang="ru-RU" altLang="ru-RU" sz="2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Беларусь. – 2-е изд., стер.- Минск:  Акад. управления при Президенте Республики Беларусь, 2021. – 192 с. </a:t>
            </a:r>
          </a:p>
          <a:p>
            <a:pPr marL="609600" indent="-609600" algn="just">
              <a:buFont typeface="Wingdings" panose="05000000000000000000" pitchFamily="2" charset="2"/>
              <a:buAutoNum type="arabicPeriod"/>
            </a:pPr>
            <a:r>
              <a:rPr lang="ru-RU" altLang="ru-RU" sz="2600" noProof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Шостак, М.А. Прокурорский надзор: ответы на экзаменационные вопросы. /  М.А. Шостак. Минск: Тетралит, 2013. - 288 с.</a:t>
            </a:r>
          </a:p>
          <a:p>
            <a:pPr marL="609600" indent="-609600" algn="just">
              <a:buFont typeface="Wingdings" panose="05000000000000000000" pitchFamily="2" charset="2"/>
              <a:buAutoNum type="arabicPeriod"/>
            </a:pPr>
            <a:r>
              <a:rPr lang="ru-RU" altLang="ru-RU" sz="2600" noProof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Данилевич А.А. Прокурорский надзор: учебно-методическое пособие / А.А. Данилевич – Минск, 2013 – 35 с.</a:t>
            </a:r>
          </a:p>
          <a:p>
            <a:pPr marL="609600" indent="-609600" algn="just">
              <a:buFont typeface="Wingdings" panose="05000000000000000000" pitchFamily="2" charset="2"/>
              <a:buAutoNum type="arabicPeriod"/>
            </a:pPr>
            <a:r>
              <a:rPr lang="ru-RU" altLang="ru-RU" sz="2600" noProof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Антонова, О.А. Прокурорский надзор в Республике Беларусь : учебно-методическое пособие. - Минск : БГЭУ, 2015. - 180, [1] с.</a:t>
            </a:r>
          </a:p>
        </p:txBody>
      </p:sp>
    </p:spTree>
    <p:extLst>
      <p:ext uri="{BB962C8B-B14F-4D97-AF65-F5344CB8AC3E}">
        <p14:creationId xmlns:p14="http://schemas.microsoft.com/office/powerpoint/2010/main" val="3250215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14375"/>
          </a:xfrm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ru-RU" altLang="ru-RU" dirty="0" smtClean="0">
                <a:effectLst/>
                <a:latin typeface="Times New Roman" pitchFamily="18" charset="0"/>
                <a:cs typeface="Times New Roman" pitchFamily="18" charset="0"/>
              </a:rPr>
              <a:t>ЛИТЕРАТУРА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>
          <a:xfrm>
            <a:off x="0" y="571500"/>
            <a:ext cx="9144000" cy="6286500"/>
          </a:xfrm>
        </p:spPr>
        <p:txBody>
          <a:bodyPr/>
          <a:lstStyle/>
          <a:p>
            <a:pPr marL="609600" indent="-609600" algn="just">
              <a:buFont typeface="Wingdings" panose="05000000000000000000" pitchFamily="2" charset="2"/>
              <a:buNone/>
              <a:defRPr/>
            </a:pPr>
            <a:r>
              <a:rPr lang="ru-RU" altLang="x-none" sz="2800" noProof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altLang="x-none" sz="2500" noProof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Емельянов </a:t>
            </a:r>
            <a:r>
              <a:rPr lang="ru-RU" altLang="x-none" sz="2500" noProof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С.Л. Прокурорский надзор: курс лекций / С.Л. Емельянов – Гомель, 2015 – 175 с.  </a:t>
            </a:r>
          </a:p>
          <a:p>
            <a:pPr marL="609600" indent="-609600" algn="just">
              <a:buFont typeface="Wingdings" panose="05000000000000000000" pitchFamily="2" charset="2"/>
              <a:buNone/>
              <a:defRPr/>
            </a:pPr>
            <a:r>
              <a:rPr lang="ru-RU" altLang="x-none" sz="2500" noProof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7. Швед</a:t>
            </a:r>
            <a:r>
              <a:rPr lang="ru-RU" altLang="x-none" sz="2500" noProof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А. И. Прокурорский надзор в Республике Беларусь : схемы / А. И. Швед, Р. М. Пыталев. - Минск : Тесей, 2009. - </a:t>
            </a:r>
            <a:r>
              <a:rPr lang="ru-RU" altLang="x-none" sz="2500" noProof="1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altLang="x-none" sz="2500" noProof="1"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09600" indent="-609600">
              <a:buFont typeface="Wingdings" panose="05000000000000000000" pitchFamily="2" charset="2"/>
              <a:buNone/>
              <a:defRPr/>
            </a:pPr>
            <a:r>
              <a:rPr lang="ru-RU" altLang="x-none" sz="2500" noProof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8. Комментарий </a:t>
            </a:r>
            <a:r>
              <a:rPr lang="ru-RU" altLang="x-none" sz="2500" noProof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 Закону "О прокуратуре Республики Беларусь" / [Л. Г. Букато и др.]; под общей редакцией А. В. Конюка; Научно-практический центр проблем укрепления законности и правопорядка Генеральной прокуратуры Республики Беларусь. - Минск : Амалфея, 2012. - 263 с. </a:t>
            </a:r>
          </a:p>
          <a:p>
            <a:pPr marL="609600" indent="-609600" algn="just">
              <a:buFont typeface="Wingdings" panose="05000000000000000000" pitchFamily="2" charset="2"/>
              <a:buNone/>
              <a:defRPr/>
            </a:pPr>
            <a:r>
              <a:rPr lang="ru-RU" altLang="x-none" sz="2500" noProof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9. Закон </a:t>
            </a:r>
            <a:r>
              <a:rPr lang="ru-RU" altLang="x-none" sz="2500" noProof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Беларусь от 8 мая 2007 года «О прокуратуре Республики Беларусь».</a:t>
            </a:r>
          </a:p>
          <a:p>
            <a:pPr marL="609600" indent="-609600" algn="just">
              <a:buFont typeface="Wingdings" panose="05000000000000000000" pitchFamily="2" charset="2"/>
              <a:buNone/>
              <a:defRPr/>
            </a:pPr>
            <a:r>
              <a:rPr lang="ru-RU" altLang="x-none" sz="2500" noProof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10. Указ </a:t>
            </a:r>
            <a:r>
              <a:rPr lang="ru-RU" altLang="x-none" sz="2500" noProof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Президента Республики Беларусь от 27 марта 2008 г. № 181 «Об утверждении Положения о прохождении службы в органах прокуратуры Республики Беларусь». </a:t>
            </a:r>
          </a:p>
          <a:p>
            <a:pPr marL="609600" indent="-609600">
              <a:defRPr/>
            </a:pPr>
            <a:endParaRPr lang="ru-RU" altLang="x-none" noProof="1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5458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Прямоугольник 3"/>
          <p:cNvSpPr>
            <a:spLocks noChangeArrowheads="1"/>
          </p:cNvSpPr>
          <p:nvPr/>
        </p:nvSpPr>
        <p:spPr bwMode="auto">
          <a:xfrm>
            <a:off x="0" y="0"/>
            <a:ext cx="93583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4000" smtClean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endParaRPr lang="ru-RU" altLang="ru-RU" sz="400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7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25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r>
              <a:rPr lang="ru-RU" altLang="ru-RU" dirty="0" smtClean="0">
                <a:effectLst/>
                <a:latin typeface="Times New Roman" pitchFamily="18" charset="0"/>
                <a:cs typeface="Times New Roman" pitchFamily="18" charset="0"/>
              </a:rPr>
              <a:t>ПРОКУРОРСКИЙ НАДЗОР</a:t>
            </a:r>
          </a:p>
        </p:txBody>
      </p:sp>
      <p:sp>
        <p:nvSpPr>
          <p:cNvPr id="11268" name="Rectangle 8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357313"/>
            <a:ext cx="9144000" cy="55006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pPr algn="just">
              <a:buFont typeface="Wingdings" panose="05000000000000000000" pitchFamily="2" charset="2"/>
              <a:buNone/>
            </a:pPr>
            <a:r>
              <a:rPr lang="ru-RU" altLang="ru-RU" dirty="0" smtClean="0">
                <a:effectLst/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altLang="ru-RU" sz="3800" dirty="0" smtClean="0">
                <a:effectLst/>
                <a:latin typeface="Times New Roman" pitchFamily="18" charset="0"/>
                <a:cs typeface="Times New Roman" pitchFamily="18" charset="0"/>
              </a:rPr>
              <a:t>урегулированная нормами права деятельность Генерального прокурора и подчиненных ему прокуроров по осуществлению от имени государства проверки точности и </a:t>
            </a:r>
            <a:r>
              <a:rPr lang="ru-RU" altLang="ru-RU" sz="3800" dirty="0" err="1" smtClean="0">
                <a:effectLst/>
                <a:latin typeface="Times New Roman" pitchFamily="18" charset="0"/>
                <a:cs typeface="Times New Roman" pitchFamily="18" charset="0"/>
              </a:rPr>
              <a:t>единообразности</a:t>
            </a:r>
            <a:r>
              <a:rPr lang="ru-RU" altLang="ru-RU" sz="3800" dirty="0" smtClean="0">
                <a:effectLst/>
                <a:latin typeface="Times New Roman" pitchFamily="18" charset="0"/>
                <a:cs typeface="Times New Roman" pitchFamily="18" charset="0"/>
              </a:rPr>
              <a:t> исполнения законов, </a:t>
            </a:r>
            <a:r>
              <a:rPr lang="ru-RU" altLang="ru-RU" sz="3800" dirty="0" smtClean="0">
                <a:effectLst/>
                <a:latin typeface="Times New Roman" pitchFamily="18" charset="0"/>
                <a:cs typeface="Times New Roman" pitchFamily="18" charset="0"/>
              </a:rPr>
              <a:t>указов </a:t>
            </a:r>
            <a:r>
              <a:rPr lang="ru-RU" altLang="ru-RU" sz="3800" dirty="0" smtClean="0">
                <a:effectLst/>
                <a:latin typeface="Times New Roman" pitchFamily="18" charset="0"/>
                <a:cs typeface="Times New Roman" pitchFamily="18" charset="0"/>
              </a:rPr>
              <a:t>и иных нормативных правовых актов поднадзорными субъектами</a:t>
            </a:r>
            <a:r>
              <a:rPr lang="ru-RU" altLang="ru-RU" sz="3600" dirty="0" smtClean="0">
                <a:effectLst/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42262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ru-RU" altLang="ru-RU" dirty="0" smtClean="0">
                <a:effectLst/>
                <a:latin typeface="Times New Roman" pitchFamily="18" charset="0"/>
                <a:cs typeface="Times New Roman" pitchFamily="18" charset="0"/>
              </a:rPr>
              <a:t>Важно знать !!!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prstTxWarp prst="textNoShape">
              <a:avLst/>
            </a:prstTxWarp>
          </a:bodyPr>
          <a:lstStyle/>
          <a:p>
            <a:pPr algn="ctr">
              <a:buFont typeface="Wingdings" panose="05000000000000000000" pitchFamily="2" charset="2"/>
              <a:buNone/>
            </a:pPr>
            <a:r>
              <a:rPr lang="ru-RU" altLang="ru-RU" sz="4400" dirty="0" smtClean="0">
                <a:effectLst/>
                <a:latin typeface="Times New Roman" pitchFamily="18" charset="0"/>
                <a:cs typeface="Times New Roman" pitchFamily="18" charset="0"/>
              </a:rPr>
              <a:t>Прокурорский надзор не является отраслью права!</a:t>
            </a:r>
          </a:p>
        </p:txBody>
      </p:sp>
    </p:spTree>
    <p:extLst>
      <p:ext uri="{BB962C8B-B14F-4D97-AF65-F5344CB8AC3E}">
        <p14:creationId xmlns:p14="http://schemas.microsoft.com/office/powerpoint/2010/main" val="137447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6" dur="20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277813"/>
            <a:ext cx="8686800" cy="186531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noProof="1" smtClean="0"/>
              <a:t/>
            </a:r>
            <a:br>
              <a:rPr lang="ru-RU" noProof="1" smtClean="0"/>
            </a:br>
            <a:r>
              <a:rPr lang="ru-RU" noProof="1"/>
              <a:t/>
            </a:r>
            <a:br>
              <a:rPr lang="ru-RU" noProof="1"/>
            </a:br>
            <a:r>
              <a:rPr lang="ru-RU" noProof="1" smtClean="0"/>
              <a:t/>
            </a:r>
            <a:br>
              <a:rPr lang="ru-RU" noProof="1" smtClean="0"/>
            </a:br>
            <a:r>
              <a:rPr lang="ru-RU" noProof="1"/>
              <a:t/>
            </a:r>
            <a:br>
              <a:rPr lang="ru-RU" noProof="1"/>
            </a:br>
            <a:r>
              <a:rPr lang="ru-RU" noProof="1" smtClean="0"/>
              <a:t/>
            </a:r>
            <a:br>
              <a:rPr lang="ru-RU" noProof="1" smtClean="0"/>
            </a:br>
            <a:r>
              <a:rPr lang="ru-RU" noProof="1"/>
              <a:t/>
            </a:r>
            <a:br>
              <a:rPr lang="ru-RU" noProof="1"/>
            </a:br>
            <a:r>
              <a:rPr lang="ru-RU" sz="4400" noProof="1" smtClean="0">
                <a:latin typeface="Times New Roman" pitchFamily="18" charset="0"/>
                <a:cs typeface="Times New Roman" pitchFamily="18" charset="0"/>
              </a:rPr>
              <a:t>Прокурорский надзор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noProof="1" smtClean="0">
                <a:latin typeface="Times New Roman" pitchFamily="18" charset="0"/>
                <a:cs typeface="Times New Roman" pitchFamily="18" charset="0"/>
              </a:rPr>
              <a:t> ≠ 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noProof="1" smtClean="0">
                <a:latin typeface="Times New Roman" pitchFamily="18" charset="0"/>
                <a:cs typeface="Times New Roman" pitchFamily="18" charset="0"/>
              </a:rPr>
              <a:t>контрольная деятельность</a:t>
            </a:r>
            <a:endParaRPr lang="ru-RU" sz="4400" noProof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43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96975"/>
          </a:xfrm>
        </p:spPr>
        <p:txBody>
          <a:bodyPr>
            <a:prstTxWarp prst="textNoShape">
              <a:avLst/>
            </a:prstTxWarp>
          </a:bodyPr>
          <a:lstStyle/>
          <a:p>
            <a:r>
              <a:rPr lang="ru-RU" altLang="ru-RU" sz="4000" b="1" i="1" dirty="0" smtClean="0">
                <a:effectLst/>
                <a:latin typeface="Times New Roman" pitchFamily="18" charset="0"/>
                <a:cs typeface="Times New Roman" pitchFamily="18" charset="0"/>
              </a:rPr>
              <a:t>Особенность прокурорского надзора 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0" y="1484313"/>
            <a:ext cx="9144000" cy="5373687"/>
          </a:xfrm>
        </p:spPr>
        <p:txBody>
          <a:bodyPr>
            <a:prstTxWarp prst="textNoShape">
              <a:avLst/>
            </a:prstTxWarp>
          </a:bodyPr>
          <a:lstStyle/>
          <a:p>
            <a:pPr algn="ctr">
              <a:buFont typeface="Wingdings" panose="05000000000000000000" pitchFamily="2" charset="2"/>
              <a:buNone/>
            </a:pPr>
            <a:r>
              <a:rPr lang="ru-RU" altLang="ru-RU" dirty="0" smtClean="0">
                <a:effectLst/>
              </a:rPr>
              <a:t>  </a:t>
            </a:r>
          </a:p>
          <a:p>
            <a:pPr indent="11113" algn="just">
              <a:buFont typeface="Wingdings" panose="05000000000000000000" pitchFamily="2" charset="2"/>
              <a:buNone/>
            </a:pPr>
            <a:r>
              <a:rPr lang="ru-RU" altLang="ru-RU" sz="3600" dirty="0" smtClean="0">
                <a:effectLst/>
                <a:latin typeface="Times New Roman" pitchFamily="18" charset="0"/>
                <a:cs typeface="Times New Roman" pitchFamily="18" charset="0"/>
              </a:rPr>
              <a:t>прокуроры осуществляют надзор за соблюдением законности также в деятельности тех государственных органов, которые сами обладают правом надзора и контроля за соблюдением законов</a:t>
            </a:r>
            <a:r>
              <a:rPr lang="ru-RU" altLang="ru-RU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8309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соседними углами 3"/>
          <p:cNvSpPr/>
          <p:nvPr/>
        </p:nvSpPr>
        <p:spPr>
          <a:xfrm>
            <a:off x="467544" y="548680"/>
            <a:ext cx="6215063" cy="928688"/>
          </a:xfrm>
          <a:prstGeom prst="round2Same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Осуществляется от имени государства</a:t>
            </a:r>
          </a:p>
        </p:txBody>
      </p:sp>
      <p:sp>
        <p:nvSpPr>
          <p:cNvPr id="5" name="Прямоугольник с двумя скругленными соседними углами 4"/>
          <p:cNvSpPr/>
          <p:nvPr/>
        </p:nvSpPr>
        <p:spPr>
          <a:xfrm>
            <a:off x="899592" y="1772816"/>
            <a:ext cx="6634163" cy="928688"/>
          </a:xfrm>
          <a:prstGeom prst="round2Same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Распространяется на всю территорию Республики Беларусь</a:t>
            </a:r>
          </a:p>
        </p:txBody>
      </p:sp>
      <p:sp>
        <p:nvSpPr>
          <p:cNvPr id="9" name="Прямоугольник с двумя скругленными соседними углами 8"/>
          <p:cNvSpPr/>
          <p:nvPr/>
        </p:nvSpPr>
        <p:spPr>
          <a:xfrm>
            <a:off x="1259632" y="2996952"/>
            <a:ext cx="6858000" cy="928687"/>
          </a:xfrm>
          <a:prstGeom prst="round2Same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Обладает признаком всеобщности</a:t>
            </a:r>
          </a:p>
        </p:txBody>
      </p:sp>
      <p:sp>
        <p:nvSpPr>
          <p:cNvPr id="10" name="Прямоугольник с двумя скругленными соседними углами 9"/>
          <p:cNvSpPr/>
          <p:nvPr/>
        </p:nvSpPr>
        <p:spPr>
          <a:xfrm>
            <a:off x="1547664" y="4293096"/>
            <a:ext cx="7286625" cy="1071562"/>
          </a:xfrm>
          <a:prstGeom prst="round2Same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2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Характеризуется особыми принципами, на основе которых организована и действует прокуратура</a:t>
            </a:r>
          </a:p>
        </p:txBody>
      </p:sp>
      <p:sp>
        <p:nvSpPr>
          <p:cNvPr id="11" name="Прямоугольник с двумя скругленными соседними углами 10"/>
          <p:cNvSpPr/>
          <p:nvPr/>
        </p:nvSpPr>
        <p:spPr>
          <a:xfrm>
            <a:off x="1475656" y="5733256"/>
            <a:ext cx="7358062" cy="857250"/>
          </a:xfrm>
          <a:prstGeom prst="round2Same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2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значительной мере носит властно-распорядительный характер</a:t>
            </a:r>
          </a:p>
          <a:p>
            <a:pPr algn="just">
              <a:defRPr/>
            </a:pPr>
            <a:endParaRPr lang="ru-RU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1" name="Прямоугольник 22"/>
          <p:cNvSpPr>
            <a:spLocks noChangeArrowheads="1"/>
          </p:cNvSpPr>
          <p:nvPr/>
        </p:nvSpPr>
        <p:spPr bwMode="auto">
          <a:xfrm>
            <a:off x="1000125" y="214313"/>
            <a:ext cx="74295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600" smtClean="0">
                <a:solidFill>
                  <a:srgbClr val="FFFFFF"/>
                </a:solidFill>
              </a:rPr>
              <a:t>Черты прокурорского надзора</a:t>
            </a:r>
          </a:p>
        </p:txBody>
      </p:sp>
    </p:spTree>
    <p:extLst>
      <p:ext uri="{BB962C8B-B14F-4D97-AF65-F5344CB8AC3E}">
        <p14:creationId xmlns:p14="http://schemas.microsoft.com/office/powerpoint/2010/main" val="110233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3113</TotalTime>
  <Words>500</Words>
  <Application>Microsoft Office PowerPoint</Application>
  <PresentationFormat>Экран (4:3)</PresentationFormat>
  <Paragraphs>67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ЛИТЕРАТУРА</vt:lpstr>
      <vt:lpstr>ЛИТЕРАТУРА</vt:lpstr>
      <vt:lpstr>ПРОКУРОРСКИЙ НАДЗОР</vt:lpstr>
      <vt:lpstr>Важно знать !!!</vt:lpstr>
      <vt:lpstr>      Прокурорский надзор  ≠  контрольная деятельность</vt:lpstr>
      <vt:lpstr>Особенность прокурорского надзора </vt:lpstr>
      <vt:lpstr>Презентация PowerPoint</vt:lpstr>
      <vt:lpstr>Задачи прокуратуры  (ч.1 ст. 4 З-на «О прокуратуре»</vt:lpstr>
      <vt:lpstr>Презентация PowerPoint</vt:lpstr>
      <vt:lpstr>Полномочия прокурора –  </vt:lpstr>
      <vt:lpstr>Компетенция прокурора</vt:lpstr>
      <vt:lpstr>Компетенция классифицируется на </vt:lpstr>
      <vt:lpstr>Презентация PowerPoint</vt:lpstr>
      <vt:lpstr>Дисциплина  «Прокурорский надзор» состоит из </vt:lpstr>
      <vt:lpstr>Благодарю за внимание!</vt:lpstr>
    </vt:vector>
  </TitlesOfParts>
  <Company>СЭФ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 Производство по уголовным делам частного производства</dc:title>
  <dc:creator>Уважаемый Перец</dc:creator>
  <cp:lastModifiedBy>Трикоза В.В</cp:lastModifiedBy>
  <cp:revision>239</cp:revision>
  <dcterms:created xsi:type="dcterms:W3CDTF">2004-05-05T13:26:46Z</dcterms:created>
  <dcterms:modified xsi:type="dcterms:W3CDTF">2024-09-13T09:26:56Z</dcterms:modified>
</cp:coreProperties>
</file>