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90" r:id="rId1"/>
  </p:sldMasterIdLst>
  <p:notesMasterIdLst>
    <p:notesMasterId r:id="rId24"/>
  </p:notesMasterIdLst>
  <p:handoutMasterIdLst>
    <p:handoutMasterId r:id="rId25"/>
  </p:handoutMasterIdLst>
  <p:sldIdLst>
    <p:sldId id="483" r:id="rId2"/>
    <p:sldId id="389" r:id="rId3"/>
    <p:sldId id="454" r:id="rId4"/>
    <p:sldId id="455" r:id="rId5"/>
    <p:sldId id="456" r:id="rId6"/>
    <p:sldId id="477" r:id="rId7"/>
    <p:sldId id="478" r:id="rId8"/>
    <p:sldId id="479" r:id="rId9"/>
    <p:sldId id="480" r:id="rId10"/>
    <p:sldId id="457" r:id="rId11"/>
    <p:sldId id="458" r:id="rId12"/>
    <p:sldId id="459" r:id="rId13"/>
    <p:sldId id="460" r:id="rId14"/>
    <p:sldId id="461" r:id="rId15"/>
    <p:sldId id="462" r:id="rId16"/>
    <p:sldId id="463" r:id="rId17"/>
    <p:sldId id="481" r:id="rId18"/>
    <p:sldId id="482" r:id="rId19"/>
    <p:sldId id="464" r:id="rId20"/>
    <p:sldId id="465" r:id="rId21"/>
    <p:sldId id="466" r:id="rId22"/>
    <p:sldId id="453" r:id="rId23"/>
  </p:sldIdLst>
  <p:sldSz cx="9144000" cy="6858000" type="screen4x3"/>
  <p:notesSz cx="6858000" cy="99472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33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66"/>
    <a:srgbClr val="FF9900"/>
    <a:srgbClr val="6666FF"/>
    <a:srgbClr val="FF33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25" autoAdjust="0"/>
    <p:restoredTop sz="66087" autoAdjust="0"/>
  </p:normalViewPr>
  <p:slideViewPr>
    <p:cSldViewPr>
      <p:cViewPr varScale="1">
        <p:scale>
          <a:sx n="66" d="100"/>
          <a:sy n="66" d="100"/>
        </p:scale>
        <p:origin x="-1208" y="-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0" d="100"/>
          <a:sy n="40" d="100"/>
        </p:scale>
        <p:origin x="-1488" y="-96"/>
      </p:cViewPr>
      <p:guideLst>
        <p:guide orient="horz" pos="3133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4FCF45A9-94D4-42F5-B5E0-9D73FE8247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107700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2975" y="746125"/>
            <a:ext cx="4972050" cy="3730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724956"/>
            <a:ext cx="5486400" cy="447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5F4206F1-B631-43D6-8466-E53B3A2F1F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438465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1D5494-959A-4D94-BE8E-4CF4A01D86D6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="" xmlns:p14="http://schemas.microsoft.com/office/powerpoint/2010/main" val="3305963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7554AF-C7BC-44C9-BDE9-BB74C6386DCB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="" xmlns:p14="http://schemas.microsoft.com/office/powerpoint/2010/main" val="2547530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F7AA1E-46CF-4792-B0E8-E06C6C0218E4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="" xmlns:p14="http://schemas.microsoft.com/office/powerpoint/2010/main" val="171252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68DF2-7B3D-4807-8106-998E24A2FBF9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="" xmlns:p14="http://schemas.microsoft.com/office/powerpoint/2010/main" val="263444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7CAC24-3AFF-43BC-90DD-7762879655BA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="" xmlns:p14="http://schemas.microsoft.com/office/powerpoint/2010/main" val="2614412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BD71D8-735F-448A-854A-782F7D71D20A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="" xmlns:p14="http://schemas.microsoft.com/office/powerpoint/2010/main" val="2646986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707C31-366B-4243-A72B-FCD6FE6FA667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="" xmlns:p14="http://schemas.microsoft.com/office/powerpoint/2010/main" val="1157477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763F1E-F171-473A-9464-6985FE075EA8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="" xmlns:p14="http://schemas.microsoft.com/office/powerpoint/2010/main" val="4129201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0A2844-3249-4A45-9A5D-44BCEFC938D8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="" xmlns:p14="http://schemas.microsoft.com/office/powerpoint/2010/main" val="50637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9A3FF4-9FE8-4839-B933-6334BD563A27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="" xmlns:p14="http://schemas.microsoft.com/office/powerpoint/2010/main" val="2427273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A1D09-7413-46BF-849B-2D70A9CB0287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="" xmlns:p14="http://schemas.microsoft.com/office/powerpoint/2010/main" val="3551497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826AA6D-A74E-4B1D-895D-4E64D24B8F3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72060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4"/>
          <p:cNvPicPr>
            <a:picLocks noChangeAspect="1"/>
          </p:cNvPicPr>
          <p:nvPr/>
        </p:nvPicPr>
        <p:blipFill>
          <a:blip r:embed="rId2" cstate="print"/>
          <a:srcRect l="24896" t="16739" r="10397" b="16737"/>
          <a:stretch>
            <a:fillRect/>
          </a:stretch>
        </p:blipFill>
        <p:spPr bwMode="auto">
          <a:xfrm>
            <a:off x="1284288" y="0"/>
            <a:ext cx="78597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Рисунок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609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>
            <a:extLst>
              <a:ext uri="{FF2B5EF4-FFF2-40B4-BE49-F238E27FC236}"/>
            </a:extLst>
          </p:cNvPr>
          <p:cNvSpPr/>
          <p:nvPr/>
        </p:nvSpPr>
        <p:spPr>
          <a:xfrm>
            <a:off x="-19050" y="0"/>
            <a:ext cx="9163050" cy="685800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x-none" sz="3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Рисунок 9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24725" y="188913"/>
            <a:ext cx="1152525" cy="1414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606" name="TextBox 10"/>
          <p:cNvSpPr txBox="1">
            <a:spLocks noChangeArrowheads="1"/>
          </p:cNvSpPr>
          <p:nvPr/>
        </p:nvSpPr>
        <p:spPr bwMode="auto">
          <a:xfrm>
            <a:off x="3563888" y="1772816"/>
            <a:ext cx="5328592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Тема </a:t>
            </a:r>
            <a:r>
              <a:rPr lang="ru-RU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18</a:t>
            </a:r>
          </a:p>
          <a:p>
            <a:pPr algn="ctr">
              <a:defRPr/>
            </a:pPr>
            <a:r>
              <a:rPr lang="ru-RU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Работа </a:t>
            </a:r>
            <a:r>
              <a:rPr lang="ru-RU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органов прокуратуры с заявлениями, жалобами и иными обращениями граждан </a:t>
            </a:r>
            <a:endParaRPr lang="ru-RU" sz="32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268760"/>
            <a:ext cx="820891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Рассмотрение жалоб на действия органов управления, организаций, должностных лиц.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74345"/>
            <a:ext cx="835292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3400"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Жалобы могут быть поданы гражданами в прокуратуру в письменной либо в устной форме на личном приеме, по почте, телеграфу, факсимильной связи или иным путем.</a:t>
            </a:r>
          </a:p>
          <a:p>
            <a:pPr indent="533400"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Граждане вправе обратиться в органы прокуратуры лично либо через своего представителя. Жалобы от имени недееспособных граждан направляются их законными представителями.</a:t>
            </a:r>
          </a:p>
          <a:p>
            <a:pPr indent="533400"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Если жалобы подаются через представителей, к письменным обращениям прилагаются документы, подтверждающие полномочия. Могут также прилагаться копии ответов, данных ранее по жалобам должностными лицами прокуратуры, а также иные документы, необходимые для рассмотрения жалоб.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88640"/>
            <a:ext cx="820891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1325"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Жалобы, не соответствующие требованиям, могут быть оставлены без рассмотрения с уведомлением граждан в 5 </a:t>
            </a:r>
            <a:r>
              <a:rPr lang="ru-RU" sz="3200" smtClean="0">
                <a:latin typeface="Times New Roman" pitchFamily="18" charset="0"/>
                <a:cs typeface="Times New Roman" pitchFamily="18" charset="0"/>
              </a:rPr>
              <a:t>дневный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срок о причинах оставления жалоб без рассмотрения. При этом копия жалобы помещается в надзорное производство.</a:t>
            </a:r>
          </a:p>
          <a:p>
            <a:pPr indent="441325"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Анонимные жалобы рассмотрению не подлежат, за исключением жалоб, содержащих сведения о готовящемся, совершаемом или совершенном преступлении.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42493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1325"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Жалобы должны быть рассмотрены не позднее 1 месяца со дня их регистрации в прокуратуре, а жалобы, не требующие дополнительного изучения и проверки, - не позднее 15 дней. </a:t>
            </a:r>
          </a:p>
          <a:p>
            <a:pPr indent="441325"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При необходимости проведения специальной проверки, запроса необходимой информации указанный срок может быть продлен, но не более чем на 1 месяц с одновременным уведомлением заявителя о причинах задержки и характере принимаемых мер.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04665"/>
            <a:ext cx="86409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Рассмотрение жалоб на действия органов, осуществляющих оперативно-розыскную деятельность, дознание и предварительное следствие.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88640"/>
            <a:ext cx="828092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соответствии со ст.6 Закона Об оперативно-розыскной деятельности лицо, полагающее, что действия органов, осуществляющих оперативно-розыскную деятельность привели к нарушению или ограничению его прав и свобод может обжаловать их в вышестоящий орган, осуществляющих ОРД, прокурору или в суд. При нарушение органом, осуществляющих ОРД прав и законных интересов физ.лиц и юр.лиц, прокурор, рассматривающий и разрешающий жалобу обязан принять меры по восстановлению прав и законных интересов заявителя, возмещению имущественного вреда, а также по матер. возмещению морального вреда. Надзор за соблюдением законности при осуществлении ОРД осуществляют Ген. прокурор и уполномоченные им прокуроры. Это значит, что жалоба на действия органов вправе рассматривать и разрешать не все прокуроры, а только уполномоченные вышестоящими прокурорами.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548680"/>
            <a:ext cx="856895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1325"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При проверке жалоб на действия органов, осуществляющих ОРД прокурор в пределах своей компетенции вправе требовать от этих органов для проверки документы, материалы и иные сведения, необходимые для рассмотрения жалоб, получать письменные разъяснения д.л., осуществляющих ОРД. При необходимости прокурор вправе требовать от руководителей органов производства проверки исполнения законодательства в подчиненных им органах.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474345"/>
            <a:ext cx="889248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1325" algn="just"/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Жалобы на решения и действия органов дознания, дознавателя и следователя участники уголовного процесса, иные физ.лица и юр.лица подают прокурору, осуществляющему надзор за исполнением законов при производстве предварительного расследования. Жалобы лиц, задержанные при подозрении в совершений преступления или заключенных под стражу подаются прокурору через администрацию мест предварительного заключения, которые обязаны не позднее 1 суток передать жалобу прокурору. Заинтересованные лица могут подать жалобу прокурору через органы предварительного следствия и дознания. В таких случаях лицо, которому поступила жалоба на его действия и решения обязано в течении 24 часов направить жалобу соответствующему прокурору. 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64096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Заинтересованные лица могут обжаловать любые действия и решения органа дознания, дознавателя, следователя о ВУД или отказе в ВУД, о применении меры пресечения, об отказе в удовлетворении ходатайства, о привлечении к уголовной ответственности, о нарушении порядка проведения следственных действий. Жалобы могут быть поданы в устной и письменной форме. Устные заносятся в протокол, которые подписывает заявитель, а также дознаватель, следователь, прокурор, который принял жалобу. К жалобе могут быть приложен дополнительные сведения. Жалобы на действия, решения органа, осуществляющие предварительного расследования могут быть поданы в течении всего срока производства предварительного дознания и следствия. Жалобы на решения об отказе в ВУД, о прекращении предварительного расследования по уголовному дела подаются прокурору в пределах срока давности привлечения к уголовной ответственности. Жалоба должна быть рассмотрена прокурором, которому подана жалоба. 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462132"/>
            <a:ext cx="86409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Рассмотрение жалоб на приговоры, решения, определения, постановления суда.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323528" y="-439780"/>
            <a:ext cx="8568952" cy="769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 smtClean="0"/>
              <a:t> </a:t>
            </a:r>
          </a:p>
          <a:p>
            <a:pPr algn="just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СОДЕРЖАНИЕ: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Сущность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и значение работы органов прокуратуры с заявлениями, жалобами и иными обращениями граждан. Порядок и сроки рассмотрения прокурором заявлений, жалоб и иных обращений.</a:t>
            </a:r>
          </a:p>
          <a:p>
            <a:pPr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Рассмотрение жалоб на действия органов управления, организаций, должностных лиц.</a:t>
            </a:r>
          </a:p>
          <a:p>
            <a:pPr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Рассмотрение жалоб на действия органов, осуществляющих оперативно-розыскную деятельность, дознание и предварительное следствие.</a:t>
            </a:r>
          </a:p>
          <a:p>
            <a:pPr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Рассмотрение жалоб на приговоры, решения, определения, постановления суда.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04664"/>
            <a:ext cx="871296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Жалобы на приговоры, определения, постановления суда первой инстанции по уголовным, гражданским и экономическим делам, не вступившим в законную силу подаются непосредственно в суд апелляционной инстанции. Жалобы заинтересованных лиц наряду с протестами соответствующих прокуроров являются для указанных вышестоящих судебных инстанций поводами и основаниями для пересмотра приговоров, решений и определений, постановлений судов первой инстанции по уголовным, гражданским и экономическим делам.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76673"/>
            <a:ext cx="806489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При поступлении в прокуратуру жалобы на вступившие в законную силу приговоры, решений, определений, постановлений соответствующий прокурор в пределах его компетенции истребует дело, изучает его, выясняет, имеются ли основания, для принесения надзорного протеста.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При отсутствии оснований для принесения протеста по изученным уголовным, гражданским, экономическим делам или исполнительному производству составляется заключение и дается заявителю мотивированный письменный ответ за подписью прокурора, имеющего право приносить протест в порядке надзора.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80728"/>
            <a:ext cx="8229600" cy="3159224"/>
          </a:xfrm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algn="ctr">
              <a:defRPr/>
            </a:pP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Благодарю за внимание!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1124744"/>
            <a:ext cx="756084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Сущность и значение работы органов прокуратуры с заявлениями, жалобами и иными обращениями граждан. Порядок и сроки рассмотрения прокурором заявлений, жалоб и иных обращений.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32656"/>
            <a:ext cx="91440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Законом РБ «Об обращениях граждан и юридических лиц» установлен порядок обращения граждан с предложениями, заявлениями и жалобами к д.л.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гос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. органов, органов общественных объединений, учреждений и организаций и предприятий независимо от формы собственности, а также порядок рассмотрения предложений, заявлений и жалоб. Обращения могут быть инд. и коллективными, устными или письменными. К обращениям граждан относятся предложения, заявления и жалобы.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74344"/>
            <a:ext cx="828092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Предложение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 обращение граждан, направленное на совершенствование нормативного регулирования общественных отношений путем принятия новых актов законодательства или внесения изменений в действующие акты законодательства, улучшение деятельности учреждений, организаций, органов и предприятий.</a:t>
            </a:r>
          </a:p>
          <a:p>
            <a:pPr algn="just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Заявление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обращение граждан, направленное на устранение конкретных правонарушений или реализацию прав и законных интересов граждан.</a:t>
            </a:r>
          </a:p>
          <a:p>
            <a:pPr algn="just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Жалоба 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обращение граждан, содержащее требование восстановления их прав и законных интересов, нарушенных действиями или бездействием д.л. соответствующих органов, учреждений, организаций и предприятий.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620688"/>
            <a:ext cx="842493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Прокурор принимает меры по восстановлению нарушенных прав и законных интересов граждан, в том числе и.п. и организаций, привлечению нарушителей к установленной законодательными актами ответственности.</a:t>
            </a:r>
          </a:p>
          <a:p>
            <a:pPr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Прокурор ведет личный прием граждан, осуществляет надзор за исполнением требований законодательства, регулирующего порядок рассмотрения д.л. обращений граждан и организаций.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4016" y="404664"/>
            <a:ext cx="874846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Предметом прокурорского надзора в этой области является: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1)надзор за соблюдением прав и свобод граждан, гарантированной конституцией в данной сфере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2)обеспечение надлежащего, в соответствии с законом справедливого обоснованного рассмотрения заявлений и жалоб во всех государственных, местных органах власти и управления, общественных организациях, коммерческих учреждениях, на предприятиях независимо от форм собственности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3)обеспечение неукоснительного соблюдения порядка и сроков рассмотрения жалоб и заявлений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4)организация надлежащего рассмотрения и разрешения жалоб и заявлений граждан, поступивших в органы прокуратуры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548680"/>
            <a:ext cx="799288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Задачи прокурорского надзора. 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Надзор за законностью рассмотрения и разрешения жалоб и заявлений, поступающих в поднадзорные прокуратуре государственные, общественные и иные организации, предприятия и учреждения, при этом важно осуществление надзора как за соблюдением закона в деле движения и разрешения жалоб, так и установление, по каким вопросам подаются жалобы, в связи с чем, какие и как допускаются нарушения законности.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76672"/>
            <a:ext cx="882047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Прокурор при рассмотрении жалобы обязан всесторонне проверить изложенные в них доводы, истребовать и изучить уголовное дело, при необходимости истребовать дополнительные материалы, взять объяснения у лиц, в отношении которых подана жалоба, а также, если это необходимо, получить объяснения заявителя. Прокурор может принять участие в производстве следственных действий с целью обеспечения наиболее полного и всестороннего выяснения всех обстоятельств, имеющих отношение к жалобе.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2865</TotalTime>
  <Words>1189</Words>
  <Application>Microsoft Office PowerPoint</Application>
  <PresentationFormat>Экран (4:3)</PresentationFormat>
  <Paragraphs>40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Благодарю за внимание!</vt:lpstr>
    </vt:vector>
  </TitlesOfParts>
  <Company>СЭФ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 Производство по уголовным делам частного производства</dc:title>
  <dc:creator>Уважаемый Перец</dc:creator>
  <cp:lastModifiedBy>Пользователь Windows</cp:lastModifiedBy>
  <cp:revision>177</cp:revision>
  <dcterms:created xsi:type="dcterms:W3CDTF">2004-05-05T13:26:46Z</dcterms:created>
  <dcterms:modified xsi:type="dcterms:W3CDTF">2023-09-12T13:52:00Z</dcterms:modified>
</cp:coreProperties>
</file>