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90" r:id="rId1"/>
  </p:sldMasterIdLst>
  <p:notesMasterIdLst>
    <p:notesMasterId r:id="rId33"/>
  </p:notesMasterIdLst>
  <p:handoutMasterIdLst>
    <p:handoutMasterId r:id="rId34"/>
  </p:handoutMasterIdLst>
  <p:sldIdLst>
    <p:sldId id="486" r:id="rId2"/>
    <p:sldId id="389" r:id="rId3"/>
    <p:sldId id="457" r:id="rId4"/>
    <p:sldId id="458" r:id="rId5"/>
    <p:sldId id="460" r:id="rId6"/>
    <p:sldId id="461" r:id="rId7"/>
    <p:sldId id="462" r:id="rId8"/>
    <p:sldId id="463" r:id="rId9"/>
    <p:sldId id="464" r:id="rId10"/>
    <p:sldId id="465" r:id="rId11"/>
    <p:sldId id="466" r:id="rId12"/>
    <p:sldId id="467" r:id="rId13"/>
    <p:sldId id="468" r:id="rId14"/>
    <p:sldId id="469" r:id="rId15"/>
    <p:sldId id="470" r:id="rId16"/>
    <p:sldId id="471" r:id="rId17"/>
    <p:sldId id="472" r:id="rId18"/>
    <p:sldId id="473" r:id="rId19"/>
    <p:sldId id="474" r:id="rId20"/>
    <p:sldId id="475" r:id="rId21"/>
    <p:sldId id="476" r:id="rId22"/>
    <p:sldId id="477" r:id="rId23"/>
    <p:sldId id="478" r:id="rId24"/>
    <p:sldId id="479" r:id="rId25"/>
    <p:sldId id="480" r:id="rId26"/>
    <p:sldId id="481" r:id="rId27"/>
    <p:sldId id="482" r:id="rId28"/>
    <p:sldId id="483" r:id="rId29"/>
    <p:sldId id="484" r:id="rId30"/>
    <p:sldId id="485" r:id="rId31"/>
    <p:sldId id="453" r:id="rId32"/>
  </p:sldIdLst>
  <p:sldSz cx="9144000" cy="6858000" type="screen4x3"/>
  <p:notesSz cx="6858000" cy="99472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33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66"/>
    <a:srgbClr val="FF9900"/>
    <a:srgbClr val="6666FF"/>
    <a:srgbClr val="FF33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25" autoAdjust="0"/>
    <p:restoredTop sz="66087" autoAdjust="0"/>
  </p:normalViewPr>
  <p:slideViewPr>
    <p:cSldViewPr>
      <p:cViewPr varScale="1">
        <p:scale>
          <a:sx n="66" d="100"/>
          <a:sy n="66" d="100"/>
        </p:scale>
        <p:origin x="-1208" y="-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0" d="100"/>
          <a:sy n="40" d="100"/>
        </p:scale>
        <p:origin x="-1488" y="-96"/>
      </p:cViewPr>
      <p:guideLst>
        <p:guide orient="horz" pos="3133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8185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9448185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4FCF45A9-94D4-42F5-B5E0-9D73FE8247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107700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2975" y="746125"/>
            <a:ext cx="4972050" cy="3730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724956"/>
            <a:ext cx="5486400" cy="447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8185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5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448185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5F4206F1-B631-43D6-8466-E53B3A2F1F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438465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1D5494-959A-4D94-BE8E-4CF4A01D86D6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="" xmlns:p14="http://schemas.microsoft.com/office/powerpoint/2010/main" val="3305963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7554AF-C7BC-44C9-BDE9-BB74C6386DCB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="" xmlns:p14="http://schemas.microsoft.com/office/powerpoint/2010/main" val="2547530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F7AA1E-46CF-4792-B0E8-E06C6C0218E4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="" xmlns:p14="http://schemas.microsoft.com/office/powerpoint/2010/main" val="171252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68DF2-7B3D-4807-8106-998E24A2FBF9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="" xmlns:p14="http://schemas.microsoft.com/office/powerpoint/2010/main" val="263444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7CAC24-3AFF-43BC-90DD-7762879655BA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="" xmlns:p14="http://schemas.microsoft.com/office/powerpoint/2010/main" val="2614412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BD71D8-735F-448A-854A-782F7D71D20A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="" xmlns:p14="http://schemas.microsoft.com/office/powerpoint/2010/main" val="2646986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707C31-366B-4243-A72B-FCD6FE6FA667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="" xmlns:p14="http://schemas.microsoft.com/office/powerpoint/2010/main" val="1157477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763F1E-F171-473A-9464-6985FE075EA8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="" xmlns:p14="http://schemas.microsoft.com/office/powerpoint/2010/main" val="4129201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0A2844-3249-4A45-9A5D-44BCEFC938D8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="" xmlns:p14="http://schemas.microsoft.com/office/powerpoint/2010/main" val="50637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9A3FF4-9FE8-4839-B933-6334BD563A27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="" xmlns:p14="http://schemas.microsoft.com/office/powerpoint/2010/main" val="2427273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A1D09-7413-46BF-849B-2D70A9CB0287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="" xmlns:p14="http://schemas.microsoft.com/office/powerpoint/2010/main" val="3551497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826AA6D-A74E-4B1D-895D-4E64D24B8F3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72060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4"/>
          <p:cNvPicPr>
            <a:picLocks noChangeAspect="1"/>
          </p:cNvPicPr>
          <p:nvPr/>
        </p:nvPicPr>
        <p:blipFill>
          <a:blip r:embed="rId2" cstate="print"/>
          <a:srcRect l="24896" t="16739" r="10397" b="16737"/>
          <a:stretch>
            <a:fillRect/>
          </a:stretch>
        </p:blipFill>
        <p:spPr bwMode="auto">
          <a:xfrm>
            <a:off x="1284288" y="0"/>
            <a:ext cx="78597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Рисунок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609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>
            <a:extLst>
              <a:ext uri="{FF2B5EF4-FFF2-40B4-BE49-F238E27FC236}"/>
            </a:extLst>
          </p:cNvPr>
          <p:cNvSpPr/>
          <p:nvPr/>
        </p:nvSpPr>
        <p:spPr>
          <a:xfrm>
            <a:off x="-19050" y="0"/>
            <a:ext cx="9163050" cy="6858000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x-none" sz="3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Рисунок 9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24725" y="188913"/>
            <a:ext cx="1152525" cy="1414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606" name="TextBox 10"/>
          <p:cNvSpPr txBox="1">
            <a:spLocks noChangeArrowheads="1"/>
          </p:cNvSpPr>
          <p:nvPr/>
        </p:nvSpPr>
        <p:spPr bwMode="auto">
          <a:xfrm>
            <a:off x="2381250" y="1556793"/>
            <a:ext cx="6223198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Тема </a:t>
            </a:r>
            <a:r>
              <a:rPr lang="ru-RU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17</a:t>
            </a:r>
          </a:p>
          <a:p>
            <a:pPr algn="ctr"/>
            <a:r>
              <a:rPr lang="ru-RU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Прокурорский </a:t>
            </a:r>
            <a:r>
              <a:rPr lang="ru-RU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надзор за соблюдением законодательства </a:t>
            </a:r>
            <a:br>
              <a:rPr lang="ru-RU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 несовершеннолетних</a:t>
            </a:r>
            <a:endParaRPr lang="ru-RU" sz="3200" b="1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1124744"/>
            <a:ext cx="7886700" cy="5052219"/>
          </a:xfrm>
        </p:spPr>
        <p:txBody>
          <a:bodyPr>
            <a:normAutofit fontScale="92500"/>
          </a:bodyPr>
          <a:lstStyle/>
          <a:p>
            <a:pPr marL="609600" indent="-60960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ru-RU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ru-RU" sz="4300" b="1" dirty="0" smtClean="0">
                <a:latin typeface="Times New Roman" pitchFamily="18" charset="0"/>
                <a:cs typeface="Times New Roman" pitchFamily="18" charset="0"/>
              </a:rPr>
              <a:t>Надзор </a:t>
            </a:r>
            <a:r>
              <a:rPr lang="ru-RU" sz="4300" b="1" dirty="0">
                <a:latin typeface="Times New Roman" pitchFamily="18" charset="0"/>
                <a:cs typeface="Times New Roman" pitchFamily="18" charset="0"/>
              </a:rPr>
              <a:t>прокурора за исполнением законодательства об образовании, труде несовершеннолетних и молодежи и по борьбе с безнадзорностью и правонарушениями несовершеннолетних</a:t>
            </a:r>
            <a:r>
              <a:rPr lang="ru-RU" sz="4300" b="1" dirty="0">
                <a:solidFill>
                  <a:schemeClr val="bg1">
                    <a:lumMod val="60000"/>
                    <a:lumOff val="40000"/>
                  </a:schemeClr>
                </a:solidFill>
              </a:rPr>
              <a:t>. </a:t>
            </a:r>
            <a:endParaRPr lang="ru-RU" sz="4300" b="1" dirty="0">
              <a:solidFill>
                <a:schemeClr val="bg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8713787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Согласно ст. 23, 24 Закона «О правах ребенка» каждый ребенок имеет право на получение образования. Детям гарантируется право на получение бесплатного образования на условиях и в порядке, определенных законодательными актами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Республики Беларусь. Государство поощряет развитие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таланта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получение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образования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72072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Типы учреждений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138" y="764705"/>
            <a:ext cx="9036050" cy="5832946"/>
          </a:xfrm>
        </p:spPr>
        <p:txBody>
          <a:bodyPr>
            <a:noAutofit/>
          </a:bodyPr>
          <a:lstStyle/>
          <a:p>
            <a:pPr marL="180000" indent="-216000">
              <a:spcBef>
                <a:spcPts val="0"/>
              </a:spcBef>
              <a:defRPr/>
            </a:pPr>
            <a:r>
              <a:rPr lang="ru-RU" sz="3200" b="1" dirty="0" smtClean="0">
                <a:effectLst/>
                <a:latin typeface="Times New Roman" pitchFamily="18" charset="0"/>
                <a:cs typeface="Times New Roman" pitchFamily="18" charset="0"/>
              </a:rPr>
              <a:t>дошкольного образования, общего среднего образования, профессионально-технического образования, среднего специального образования, высшего образования, специального образования, дополнительного образования детей и молодежи, </a:t>
            </a:r>
          </a:p>
          <a:p>
            <a:pPr marL="180000" indent="-216000">
              <a:spcBef>
                <a:spcPts val="0"/>
              </a:spcBef>
              <a:defRPr/>
            </a:pPr>
            <a:r>
              <a:rPr lang="ru-RU" sz="3200" b="1" dirty="0" err="1" smtClean="0">
                <a:effectLst/>
                <a:latin typeface="Times New Roman" pitchFamily="18" charset="0"/>
                <a:cs typeface="Times New Roman" pitchFamily="18" charset="0"/>
              </a:rPr>
              <a:t>воспитательно</a:t>
            </a:r>
            <a:r>
              <a:rPr lang="ru-RU" sz="3200" b="1" dirty="0" smtClean="0">
                <a:effectLst/>
                <a:latin typeface="Times New Roman" pitchFamily="18" charset="0"/>
                <a:cs typeface="Times New Roman" pitchFamily="18" charset="0"/>
              </a:rPr>
              <a:t>-оздоровительные учреждения образования, </a:t>
            </a:r>
          </a:p>
          <a:p>
            <a:pPr marL="180000" indent="-216000">
              <a:spcBef>
                <a:spcPts val="0"/>
              </a:spcBef>
              <a:defRPr/>
            </a:pPr>
            <a:r>
              <a:rPr lang="ru-RU" sz="3200" b="1" dirty="0" smtClean="0">
                <a:effectLst/>
                <a:latin typeface="Times New Roman" pitchFamily="18" charset="0"/>
                <a:cs typeface="Times New Roman" pitchFamily="18" charset="0"/>
              </a:rPr>
              <a:t>социально-педагогические учреждения,</a:t>
            </a:r>
          </a:p>
          <a:p>
            <a:pPr marL="180000" indent="-216000">
              <a:spcBef>
                <a:spcPts val="0"/>
              </a:spcBef>
              <a:defRPr/>
            </a:pPr>
            <a:r>
              <a:rPr lang="ru-RU" sz="3200" b="1" dirty="0" smtClean="0">
                <a:effectLst/>
                <a:latin typeface="Times New Roman" pitchFamily="18" charset="0"/>
                <a:cs typeface="Times New Roman" pitchFamily="18" charset="0"/>
              </a:rPr>
              <a:t>специальные учебно-воспитательные учреждения,</a:t>
            </a:r>
          </a:p>
          <a:p>
            <a:pPr marL="180000" indent="-216000">
              <a:spcBef>
                <a:spcPts val="0"/>
              </a:spcBef>
              <a:defRPr/>
            </a:pPr>
            <a:r>
              <a:rPr lang="ru-RU" sz="3200" b="1" dirty="0" smtClean="0">
                <a:effectLst/>
                <a:latin typeface="Times New Roman" pitchFamily="18" charset="0"/>
                <a:cs typeface="Times New Roman" pitchFamily="18" charset="0"/>
              </a:rPr>
              <a:t> специальные лечебно-воспитательные учреждения.</a:t>
            </a:r>
            <a:endParaRPr lang="ru-RU" sz="320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630237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Направления деятельности 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07950" y="908050"/>
            <a:ext cx="8928100" cy="5834063"/>
          </a:xfrm>
        </p:spPr>
        <p:txBody>
          <a:bodyPr>
            <a:normAutofit/>
          </a:bodyPr>
          <a:lstStyle/>
          <a:p>
            <a:pPr algn="just">
              <a:defRPr/>
            </a:pPr>
            <a:r>
              <a:rPr lang="ru-RU" sz="3200" b="1" dirty="0" smtClean="0">
                <a:effectLst/>
                <a:latin typeface="Times New Roman" pitchFamily="18" charset="0"/>
                <a:cs typeface="Times New Roman" pitchFamily="18" charset="0"/>
              </a:rPr>
              <a:t>обеспечение исполнения законодательства о защите прав детей и молодежи; </a:t>
            </a:r>
          </a:p>
          <a:p>
            <a:pPr algn="just">
              <a:defRPr/>
            </a:pPr>
            <a:r>
              <a:rPr lang="ru-RU" sz="3200" b="1" dirty="0" smtClean="0">
                <a:effectLst/>
                <a:latin typeface="Times New Roman" pitchFamily="18" charset="0"/>
                <a:cs typeface="Times New Roman" pitchFamily="18" charset="0"/>
              </a:rPr>
              <a:t> недопущение их дискриминации во всех сферах жизнедеятельности;</a:t>
            </a:r>
          </a:p>
          <a:p>
            <a:pPr algn="just">
              <a:defRPr/>
            </a:pPr>
            <a:r>
              <a:rPr lang="ru-RU" sz="3200" b="1" dirty="0" smtClean="0">
                <a:effectLst/>
                <a:latin typeface="Times New Roman" pitchFamily="18" charset="0"/>
                <a:cs typeface="Times New Roman" pitchFamily="18" charset="0"/>
              </a:rPr>
              <a:t> защита от факторов, негативно влияющих на физическое, духовное и нравственное развитие; </a:t>
            </a:r>
          </a:p>
          <a:p>
            <a:pPr algn="just">
              <a:defRPr/>
            </a:pPr>
            <a:r>
              <a:rPr lang="ru-RU" sz="3200" b="1" dirty="0" smtClean="0">
                <a:effectLst/>
                <a:latin typeface="Times New Roman" pitchFamily="18" charset="0"/>
                <a:cs typeface="Times New Roman" pitchFamily="18" charset="0"/>
              </a:rPr>
              <a:t>профилактика преступности и правонарушений в подростковой и молодежной среде.</a:t>
            </a:r>
            <a:endParaRPr lang="ru-RU" sz="320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3"/>
          <p:cNvSpPr>
            <a:spLocks noGrp="1"/>
          </p:cNvSpPr>
          <p:nvPr>
            <p:ph type="title"/>
          </p:nvPr>
        </p:nvSpPr>
        <p:spPr>
          <a:xfrm>
            <a:off x="179388" y="115888"/>
            <a:ext cx="8856662" cy="57626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3600" b="1" u="sng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На что прокурор обращает внимание?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4925" y="765175"/>
            <a:ext cx="9109075" cy="5365750"/>
          </a:xfrm>
        </p:spPr>
        <p:txBody>
          <a:bodyPr/>
          <a:lstStyle/>
          <a:p>
            <a:pPr algn="just">
              <a:defRPr/>
            </a:pPr>
            <a:r>
              <a:rPr 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обеспечение гласности и открытости в работе приемных комиссий, наличие информации о конкурсе; </a:t>
            </a:r>
          </a:p>
          <a:p>
            <a:pPr algn="just">
              <a:defRPr/>
            </a:pPr>
            <a:r>
              <a:rPr 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 доступность документов, регламентирующих работу приемной комиссии; </a:t>
            </a:r>
          </a:p>
          <a:p>
            <a:pPr algn="just">
              <a:defRPr/>
            </a:pPr>
            <a:r>
              <a:rPr 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соблюдение требований законодательства и иных нормативных актов о документах, представляемых при поступлении в учреждение высшего образования;</a:t>
            </a:r>
          </a:p>
          <a:p>
            <a:pPr algn="just">
              <a:defRPr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оформление приема добровольных пожертвований, их использование, соблюдение обязательности отчета перед благотворителями;</a:t>
            </a:r>
            <a:r>
              <a:rPr 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15888"/>
            <a:ext cx="9144000" cy="57626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600" b="1" u="sng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На что прокурор обращает внимание?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79388" y="765175"/>
            <a:ext cx="8964612" cy="5365750"/>
          </a:xfrm>
        </p:spPr>
        <p:txBody>
          <a:bodyPr/>
          <a:lstStyle/>
          <a:p>
            <a:pPr algn="just">
              <a:defRPr/>
            </a:pPr>
            <a:r>
              <a:rPr lang="ru-RU" sz="3600" b="1" dirty="0" smtClean="0">
                <a:effectLst/>
                <a:latin typeface="Times New Roman" pitchFamily="18" charset="0"/>
                <a:cs typeface="Times New Roman" pitchFamily="18" charset="0"/>
              </a:rPr>
              <a:t>наличие лицензии на оказание конкретного вида платных услуг; </a:t>
            </a:r>
          </a:p>
          <a:p>
            <a:pPr algn="just">
              <a:defRPr/>
            </a:pPr>
            <a:r>
              <a:rPr lang="ru-RU" sz="3600" b="1" dirty="0" smtClean="0">
                <a:effectLst/>
                <a:latin typeface="Times New Roman" pitchFamily="18" charset="0"/>
                <a:cs typeface="Times New Roman" pitchFamily="18" charset="0"/>
              </a:rPr>
              <a:t>наличие жалоб на работу приемных комиссий, результаты их рассмотрения, соблюдение сроков и законность принятых мер; </a:t>
            </a:r>
          </a:p>
          <a:p>
            <a:pPr algn="just">
              <a:defRPr/>
            </a:pPr>
            <a:r>
              <a:rPr lang="ru-RU" sz="3600" b="1" dirty="0" smtClean="0">
                <a:effectLst/>
                <a:latin typeface="Times New Roman" pitchFamily="18" charset="0"/>
                <a:cs typeface="Times New Roman" pitchFamily="18" charset="0"/>
              </a:rPr>
              <a:t>размер платы, взимаемой за образовательные услуги; </a:t>
            </a:r>
          </a:p>
          <a:p>
            <a:pPr algn="just">
              <a:defRPr/>
            </a:pPr>
            <a:r>
              <a:rPr lang="ru-RU" sz="3600" b="1" dirty="0" smtClean="0">
                <a:effectLst/>
                <a:latin typeface="Times New Roman" pitchFamily="18" charset="0"/>
                <a:cs typeface="Times New Roman" pitchFamily="18" charset="0"/>
              </a:rPr>
              <a:t>оказание помощи нуждающимся, предоставление доплат на питание;</a:t>
            </a:r>
            <a:endParaRPr lang="ru-RU" sz="360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388" y="115888"/>
            <a:ext cx="8856662" cy="72072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sz="3600" b="1" u="sng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На что прокурор обращает внимание?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79388" y="836613"/>
            <a:ext cx="8856662" cy="5832475"/>
          </a:xfrm>
        </p:spPr>
        <p:txBody>
          <a:bodyPr>
            <a:noAutofit/>
          </a:bodyPr>
          <a:lstStyle/>
          <a:p>
            <a:pPr marL="144000" indent="-108000" algn="just">
              <a:spcBef>
                <a:spcPts val="0"/>
              </a:spcBef>
              <a:defRPr/>
            </a:pPr>
            <a:r>
              <a:rPr lang="ru-RU" sz="3000" b="1" dirty="0" smtClean="0">
                <a:effectLst/>
                <a:latin typeface="Times New Roman" pitchFamily="18" charset="0"/>
                <a:cs typeface="Times New Roman" pitchFamily="18" charset="0"/>
              </a:rPr>
              <a:t>исполнение законодательства о предоставлении льгот при приеме и выпуске инвалидам, детям-сиротам и детям, оставшимся без попечения родителей, подвергшимся воздействию радиации вследствие катастрофы на ЧАЭС, лицам иной категории; </a:t>
            </a:r>
          </a:p>
          <a:p>
            <a:pPr marL="144000" indent="-108000" algn="just">
              <a:spcBef>
                <a:spcPts val="0"/>
              </a:spcBef>
              <a:defRPr/>
            </a:pPr>
            <a:r>
              <a:rPr lang="ru-RU" sz="3000" b="1" dirty="0" smtClean="0">
                <a:effectLst/>
                <a:latin typeface="Times New Roman" pitchFamily="18" charset="0"/>
                <a:cs typeface="Times New Roman" pitchFamily="18" charset="0"/>
              </a:rPr>
              <a:t>соответствие законодательству положений о стипендиальном фонде, назначении стипендии и ее размерах, плате за общежитие; </a:t>
            </a:r>
          </a:p>
          <a:p>
            <a:pPr marL="144000" indent="-108000" algn="just">
              <a:spcBef>
                <a:spcPts val="0"/>
              </a:spcBef>
              <a:defRPr/>
            </a:pPr>
            <a:r>
              <a:rPr lang="ru-RU" sz="3000" b="1" dirty="0" smtClean="0">
                <a:effectLst/>
                <a:latin typeface="Times New Roman" pitchFamily="18" charset="0"/>
                <a:cs typeface="Times New Roman" pitchFamily="18" charset="0"/>
              </a:rPr>
              <a:t>обеспечение прав обучающихся на бесплатное пользование библиотеками, другими услугами; </a:t>
            </a:r>
            <a:endParaRPr lang="ru-RU" sz="300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ъект 2"/>
          <p:cNvSpPr>
            <a:spLocks noGrp="1"/>
          </p:cNvSpPr>
          <p:nvPr>
            <p:ph idx="1"/>
          </p:nvPr>
        </p:nvSpPr>
        <p:spPr>
          <a:xfrm>
            <a:off x="250825" y="115888"/>
            <a:ext cx="8785225" cy="6337300"/>
          </a:xfrm>
        </p:spPr>
        <p:txBody>
          <a:bodyPr/>
          <a:lstStyle/>
          <a:p>
            <a:pPr marL="0" indent="0" algn="just">
              <a:spcBef>
                <a:spcPct val="0"/>
              </a:spcBef>
              <a:buFont typeface="Wingdings" pitchFamily="2" charset="2"/>
              <a:buNone/>
            </a:pPr>
            <a:r>
              <a:rPr lang="ru-RU" sz="3600" b="1" dirty="0" smtClean="0">
                <a:effectLst/>
                <a:latin typeface="Times New Roman" pitchFamily="18" charset="0"/>
                <a:cs typeface="Times New Roman" pitchFamily="18" charset="0"/>
              </a:rPr>
              <a:t>Прокуроры осуществляют надзор за соблюдением законов о труде несовершеннолетних, а именно за соблюдением требований закона о трудоустройстве, обеспечении их занятости и законодательства об охране труда в отношении несовершеннолетних</a:t>
            </a:r>
          </a:p>
          <a:p>
            <a:pPr marL="0" indent="0">
              <a:buFont typeface="Wingdings" pitchFamily="2" charset="2"/>
              <a:buNone/>
            </a:pPr>
            <a:endParaRPr lang="ru-RU" b="1" dirty="0" smtClean="0">
              <a:solidFill>
                <a:srgbClr val="FF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950" y="115888"/>
            <a:ext cx="8928100" cy="57626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600" b="1" u="sng" dirty="0" smtClean="0">
                <a:solidFill>
                  <a:schemeClr val="tx1"/>
                </a:solidFill>
              </a:rPr>
              <a:t>На что прокурор обращает внимание? </a:t>
            </a:r>
            <a:endParaRPr lang="ru-RU" sz="3600" b="1" u="sng" dirty="0">
              <a:solidFill>
                <a:schemeClr val="tx1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07950" y="765175"/>
            <a:ext cx="8856663" cy="5976938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  <a:defRPr/>
            </a:pPr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1) в государственных органах службы занятости населения: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ru-RU" sz="2400" b="1" dirty="0" smtClean="0">
                <a:effectLst/>
                <a:latin typeface="Times New Roman" pitchFamily="18" charset="0"/>
                <a:cs typeface="Times New Roman" pitchFamily="18" charset="0"/>
              </a:rPr>
              <a:t>– имеется ли у них специализированный отдел (специалист) по работе с несовершеннолетними, их профориентации, обучению профессиям, трудоустройству;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ru-RU" sz="2400" b="1" dirty="0" smtClean="0">
                <a:effectLst/>
                <a:latin typeface="Times New Roman" pitchFamily="18" charset="0"/>
                <a:cs typeface="Times New Roman" pitchFamily="18" charset="0"/>
              </a:rPr>
              <a:t>– ведется ли учет несовершеннолетних, нуждающихся в трудоустройстве, проводится ли анализ занятости подростков, располагают ли полными сведениями о данной категории несовершеннолетних, имеются ли данные о количестве принятых и уволенных подростков;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ru-RU" sz="2400" b="1" dirty="0" smtClean="0">
                <a:effectLst/>
                <a:latin typeface="Times New Roman" pitchFamily="18" charset="0"/>
                <a:cs typeface="Times New Roman" pitchFamily="18" charset="0"/>
              </a:rPr>
              <a:t>– имеются ли программы занятости несовершеннолетних;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ru-RU" sz="2400" b="1" dirty="0" smtClean="0">
                <a:effectLst/>
                <a:latin typeface="Times New Roman" pitchFamily="18" charset="0"/>
                <a:cs typeface="Times New Roman" pitchFamily="18" charset="0"/>
              </a:rPr>
              <a:t>– ведется ли учет отказов работодателями в приеме на работу несовершеннолетних, сообщается ли о данных фактах в органы прокуратуры, комиссии по делам несовершеннолетних;</a:t>
            </a:r>
            <a:endParaRPr lang="ru-RU" sz="240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0825" y="188913"/>
            <a:ext cx="8785225" cy="503237"/>
          </a:xfrm>
        </p:spPr>
        <p:txBody>
          <a:bodyPr/>
          <a:lstStyle/>
          <a:p>
            <a:pPr>
              <a:defRPr/>
            </a:pPr>
            <a:r>
              <a:rPr lang="ru-RU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2) в комиссиях по делам несовершеннолетних: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07950" y="765175"/>
            <a:ext cx="8928100" cy="5976938"/>
          </a:xfrm>
        </p:spPr>
        <p:txBody>
          <a:bodyPr/>
          <a:lstStyle/>
          <a:p>
            <a:pPr algn="just">
              <a:defRPr/>
            </a:pPr>
            <a:r>
              <a:rPr lang="ru-RU" sz="2500" b="1" dirty="0" smtClean="0">
                <a:effectLst/>
                <a:latin typeface="Times New Roman" pitchFamily="18" charset="0"/>
                <a:cs typeface="Times New Roman" pitchFamily="18" charset="0"/>
              </a:rPr>
              <a:t>рассматриваются ли вопросы трудоустройства несовершеннолетних на заседаниях комиссии, какие решения приняты, их эффективность, контролируется ли их исполнение;</a:t>
            </a:r>
          </a:p>
          <a:p>
            <a:pPr algn="just">
              <a:defRPr/>
            </a:pPr>
            <a:r>
              <a:rPr lang="ru-RU" sz="2500" b="1" dirty="0" smtClean="0">
                <a:effectLst/>
                <a:latin typeface="Times New Roman" pitchFamily="18" charset="0"/>
                <a:cs typeface="Times New Roman" pitchFamily="18" charset="0"/>
              </a:rPr>
              <a:t> осуществляются ли выявление и учет подростков, оставивших школу и неработающих, принимаются ли меры по их трудоустройству, взаимодействие по этим вопросам с органами службы занятости населения, инспекций по делам несовершеннолетних, органами управления образованием; </a:t>
            </a:r>
          </a:p>
          <a:p>
            <a:pPr algn="just">
              <a:defRPr/>
            </a:pPr>
            <a:r>
              <a:rPr lang="ru-RU" sz="2500" b="1" dirty="0" smtClean="0">
                <a:effectLst/>
                <a:latin typeface="Times New Roman" pitchFamily="18" charset="0"/>
                <a:cs typeface="Times New Roman" pitchFamily="18" charset="0"/>
              </a:rPr>
              <a:t>соблюдается ли требование закона об отчислении несовершеннолетних, не получивших основного общего образования, из школ с согласия районной комиссии по делам несовершеннолетних, какие меры принимает комиссия по устройству отчисленных подростков;</a:t>
            </a:r>
            <a:endParaRPr lang="ru-RU" sz="250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323528" y="-19212"/>
            <a:ext cx="8568952" cy="6876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ts val="2300"/>
              </a:lnSpc>
            </a:pP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СОДЕРЖАНИЕ: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9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Прокурорский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надзор за соблюдением законодательства о несовершеннолетних и молодежи. Сущность, задачи и предмет надзора за соблюдением законодательства о несовершеннолетних и молодежи. </a:t>
            </a:r>
            <a:endParaRPr lang="ru-RU" sz="19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ts val="2300"/>
              </a:lnSpc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Решение вопроса об ответственности несовершеннолетних за правонарушения. Прокурорский надзор за законностью задержания и привлечения к ответственности несовершеннолетних. Надзор прокурора за соблюдением законодательства при применении к несовершеннолетним принудительных мер воспитательного воздействия. </a:t>
            </a:r>
            <a:endParaRPr lang="ru-RU" sz="19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ts val="2300"/>
              </a:lnSpc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Прокурорский надзор за законностью деятельности специализированных учреждений, обеспечивающих исправление несовершеннолетних. Участие прокурора в судебном разбирательстве уголовных дел о преступлениях несовершеннолетних. </a:t>
            </a:r>
            <a:endParaRPr lang="ru-RU" sz="19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ts val="2300"/>
              </a:lnSpc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Надзор прокурора за соблюдением законодательства в воспитательных колониях для несовершеннолетних. Надзор прокурора за соблюдением законодательства об образовании и о труде несовершеннолетних и молодежи. Полномочия прокурора по охране прав и законных интересов несовершеннолетних и молодежи. Надзор за соблюдением законодательства по борьбе с безнадзорностью и правонарушениями несовершеннолетних. Организация работы органов прокуратуры по надзору за соблюдением законодательства о несовершеннолетних и молодежи в различных звеньях прокуратуры.</a:t>
            </a:r>
            <a:endParaRPr lang="ru-RU" sz="19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ts val="2300"/>
              </a:lnSpc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0" marR="0" lvl="0" indent="450850" algn="just" defTabSz="914400" rtl="0" eaLnBrk="1" fontAlgn="base" latinLnBrk="0" hangingPunct="1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388" y="115888"/>
            <a:ext cx="8785225" cy="865187"/>
          </a:xfrm>
        </p:spPr>
        <p:txBody>
          <a:bodyPr/>
          <a:lstStyle/>
          <a:p>
            <a:pPr algn="just">
              <a:defRPr/>
            </a:pPr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3) в инспекциях по делам несовершеннолетних органов внутренних дел:</a:t>
            </a:r>
            <a:endParaRPr lang="ru-RU" sz="28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07950" y="1052513"/>
            <a:ext cx="8928100" cy="5078412"/>
          </a:xfrm>
        </p:spPr>
        <p:txBody>
          <a:bodyPr/>
          <a:lstStyle/>
          <a:p>
            <a:pPr marL="0" indent="-36000" algn="just">
              <a:spcBef>
                <a:spcPts val="0"/>
              </a:spcBef>
              <a:defRPr/>
            </a:pP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900" b="1" dirty="0" smtClean="0">
                <a:effectLst/>
                <a:latin typeface="Times New Roman" pitchFamily="18" charset="0"/>
                <a:cs typeface="Times New Roman" pitchFamily="18" charset="0"/>
              </a:rPr>
              <a:t>количество состоящих на учете несовершеннолетних, не занятых учебой или трудом, удельный вес данной категории в общем числе состоящих на учете, наблюдается ли их увеличение; </a:t>
            </a:r>
          </a:p>
          <a:p>
            <a:pPr marL="0" indent="-36000" algn="just">
              <a:spcBef>
                <a:spcPts val="0"/>
              </a:spcBef>
              <a:defRPr/>
            </a:pP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900" b="1" dirty="0" smtClean="0">
                <a:effectLst/>
                <a:latin typeface="Times New Roman" pitchFamily="18" charset="0"/>
                <a:cs typeface="Times New Roman" pitchFamily="18" charset="0"/>
              </a:rPr>
              <a:t>какие меры принимаются инспекторами по делам несовершеннолетних по трудоустройству подростков, состоящих на учете, направлению их на учебу, взаимодействуют ли инспекции по указанным вопросам с комиссиями по делам несовершеннолетних, органами управления образованием </a:t>
            </a:r>
            <a:r>
              <a:rPr lang="ru-RU" sz="2900" b="1" dirty="0" smtClean="0">
                <a:solidFill>
                  <a:schemeClr val="bg1">
                    <a:lumMod val="60000"/>
                    <a:lumOff val="40000"/>
                  </a:schemeClr>
                </a:solidFill>
                <a:effectLst/>
              </a:rPr>
              <a:t>и службы занятости;</a:t>
            </a:r>
            <a:endParaRPr lang="ru-RU" sz="2900" b="1" dirty="0">
              <a:solidFill>
                <a:schemeClr val="bg1">
                  <a:lumMod val="60000"/>
                  <a:lumOff val="40000"/>
                </a:schemeClr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950" y="44450"/>
            <a:ext cx="8578850" cy="57626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3600" b="1" u="sng" dirty="0" smtClean="0">
                <a:latin typeface="Times New Roman" pitchFamily="18" charset="0"/>
                <a:cs typeface="Times New Roman" pitchFamily="18" charset="0"/>
              </a:rPr>
              <a:t>4) в комитетах по делам молодежи:</a:t>
            </a:r>
            <a:endParaRPr lang="ru-RU" sz="36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07950" y="765175"/>
            <a:ext cx="8928100" cy="5365750"/>
          </a:xfrm>
        </p:spPr>
        <p:txBody>
          <a:bodyPr/>
          <a:lstStyle/>
          <a:p>
            <a:pPr marL="0" indent="-324000" algn="just">
              <a:spcBef>
                <a:spcPts val="0"/>
              </a:spcBef>
              <a:defRPr/>
            </a:pPr>
            <a:r>
              <a:rPr 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разработана ли программа развития молодежного предпринимательства и поддержки индивидуальной трудовой деятельности молодежи, в том числе выпускников учреждений образования;</a:t>
            </a:r>
          </a:p>
          <a:p>
            <a:pPr marL="0" indent="-324000" algn="just">
              <a:spcBef>
                <a:spcPts val="0"/>
              </a:spcBef>
              <a:defRPr/>
            </a:pPr>
            <a:r>
              <a:rPr 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ведется ли комитетом (отделом, управлением) отдельный учет несовершеннолетних, не занятых учебой и работой, а также ищущих работу, в том числе детей-сирот;</a:t>
            </a:r>
          </a:p>
          <a:p>
            <a:pPr marL="0" indent="-324000" algn="just">
              <a:spcBef>
                <a:spcPts val="0"/>
              </a:spcBef>
              <a:defRPr/>
            </a:pPr>
            <a:r>
              <a:rPr 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организовано ли взаимодействие с органами службы занятости по вопросам трудоустройства (в том числе временного) несовершеннолетних и по созданию рабочих мест на летний </a:t>
            </a:r>
            <a:r>
              <a:rPr lang="ru-RU" sz="2800" b="1" dirty="0" smtClean="0">
                <a:solidFill>
                  <a:schemeClr val="bg1">
                    <a:lumMod val="60000"/>
                    <a:lumOff val="40000"/>
                  </a:schemeClr>
                </a:solidFill>
                <a:effectLst/>
              </a:rPr>
              <a:t>период; </a:t>
            </a:r>
            <a:endParaRPr lang="ru-RU" sz="2800" b="1" dirty="0">
              <a:solidFill>
                <a:schemeClr val="bg1">
                  <a:lumMod val="60000"/>
                  <a:lumOff val="40000"/>
                </a:schemeClr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950" y="115888"/>
            <a:ext cx="8928100" cy="5762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200" b="1" u="sng" dirty="0" smtClean="0">
                <a:latin typeface="Times New Roman" pitchFamily="18" charset="0"/>
                <a:cs typeface="Times New Roman" pitchFamily="18" charset="0"/>
              </a:rPr>
              <a:t>5) в органах управления образованием:</a:t>
            </a:r>
            <a:endParaRPr lang="ru-RU" sz="32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07950" y="765175"/>
            <a:ext cx="8856663" cy="5365750"/>
          </a:xfrm>
        </p:spPr>
        <p:txBody>
          <a:bodyPr/>
          <a:lstStyle/>
          <a:p>
            <a:pPr algn="just">
              <a:defRPr/>
            </a:pPr>
            <a:r>
              <a:rPr 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количество учащихся, отчисленных из общеобразовательных учебных заведений (нужно сверить с данными комиссий по делам несовершеннолетних), сведения об их дальнейшем обучении или трудоустройстве; </a:t>
            </a:r>
          </a:p>
          <a:p>
            <a:pPr algn="just">
              <a:defRPr/>
            </a:pPr>
            <a:r>
              <a:rPr 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организован ли учет несовершеннолетних, не посещающих или систематически пропускающих учебные занятия по неуважительным причинам, какие меры по предупреждению так называемого скрытого отсева принимаются в территориальном органе управления образованием и в образовательном учреждении</a:t>
            </a:r>
            <a:r>
              <a:rPr lang="ru-RU" sz="2800" b="1" dirty="0" smtClean="0">
                <a:solidFill>
                  <a:schemeClr val="bg1">
                    <a:lumMod val="60000"/>
                    <a:lumOff val="40000"/>
                  </a:schemeClr>
                </a:solidFill>
                <a:effectLst/>
              </a:rPr>
              <a:t>. </a:t>
            </a:r>
            <a:endParaRPr lang="ru-RU" b="1" dirty="0">
              <a:solidFill>
                <a:schemeClr val="bg1">
                  <a:lumMod val="60000"/>
                  <a:lumOff val="40000"/>
                </a:schemeClr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764704"/>
            <a:ext cx="7886700" cy="5412259"/>
          </a:xfrm>
        </p:spPr>
        <p:txBody>
          <a:bodyPr>
            <a:normAutofit/>
          </a:bodyPr>
          <a:lstStyle/>
          <a:p>
            <a:pPr marL="609600" indent="-60960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ru-RU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Прокурорский надзор за законностью задержания, применения меры пресечения в виде заключения под стражу в отношении несовершеннолетних и привлечения их к уголовной ответственности. 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751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</a:rPr>
              <a:t>Особенности применения мер пресечения:</a:t>
            </a:r>
            <a:endParaRPr lang="ru-RU" sz="3200" b="1" dirty="0" smtClean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388" y="765175"/>
            <a:ext cx="8713787" cy="5832475"/>
          </a:xfrm>
        </p:spPr>
        <p:txBody>
          <a:bodyPr>
            <a:noAutofit/>
          </a:bodyPr>
          <a:lstStyle/>
          <a:p>
            <a:pPr marL="0">
              <a:spcBef>
                <a:spcPts val="0"/>
              </a:spcBef>
              <a:buFont typeface="Arial" charset="0"/>
              <a:buNone/>
              <a:defRPr/>
            </a:pPr>
            <a:r>
              <a:rPr lang="ru-RU" altLang="ru-RU" b="1" dirty="0" smtClean="0">
                <a:latin typeface="Times New Roman" pitchFamily="18" charset="0"/>
              </a:rPr>
              <a:t>1</a:t>
            </a:r>
            <a:r>
              <a:rPr lang="ru-RU" altLang="ru-RU" sz="3100" b="1" dirty="0" smtClean="0">
                <a:latin typeface="Times New Roman" pitchFamily="18" charset="0"/>
              </a:rPr>
              <a:t>) подписка о невыезде и надлежащем поведении;</a:t>
            </a:r>
          </a:p>
          <a:p>
            <a:pPr marL="0">
              <a:spcBef>
                <a:spcPts val="0"/>
              </a:spcBef>
              <a:buFont typeface="Arial" charset="0"/>
              <a:buNone/>
              <a:defRPr/>
            </a:pPr>
            <a:r>
              <a:rPr lang="ru-RU" altLang="ru-RU" sz="3100" b="1" dirty="0" smtClean="0">
                <a:latin typeface="Times New Roman" pitchFamily="18" charset="0"/>
              </a:rPr>
              <a:t>2) личное поручительство;</a:t>
            </a:r>
          </a:p>
          <a:p>
            <a:pPr marL="0">
              <a:spcBef>
                <a:spcPts val="0"/>
              </a:spcBef>
              <a:buFont typeface="Arial" charset="0"/>
              <a:buNone/>
              <a:defRPr/>
            </a:pPr>
            <a:r>
              <a:rPr lang="ru-RU" altLang="ru-RU" sz="3100" b="1" dirty="0" smtClean="0">
                <a:latin typeface="Times New Roman" pitchFamily="18" charset="0"/>
              </a:rPr>
              <a:t>3) передача лица, на которое распространяется статус военнослужащего, под наблюдение командования воинской части;</a:t>
            </a:r>
          </a:p>
          <a:p>
            <a:pPr marL="0">
              <a:spcBef>
                <a:spcPts val="0"/>
              </a:spcBef>
              <a:buFont typeface="Arial" charset="0"/>
              <a:buNone/>
              <a:defRPr/>
            </a:pPr>
            <a:r>
              <a:rPr lang="ru-RU" altLang="ru-RU" sz="3100" b="1" dirty="0" smtClean="0">
                <a:latin typeface="Times New Roman" pitchFamily="18" charset="0"/>
              </a:rPr>
              <a:t>4) отдача несовершеннолетнего под присмотр;</a:t>
            </a:r>
          </a:p>
          <a:p>
            <a:pPr marL="0">
              <a:spcBef>
                <a:spcPts val="0"/>
              </a:spcBef>
              <a:buFont typeface="Arial" charset="0"/>
              <a:buNone/>
              <a:defRPr/>
            </a:pPr>
            <a:r>
              <a:rPr lang="ru-RU" altLang="ru-RU" sz="3100" b="1" dirty="0" smtClean="0">
                <a:latin typeface="Times New Roman" pitchFamily="18" charset="0"/>
              </a:rPr>
              <a:t>5) запрет определенных действий;</a:t>
            </a:r>
          </a:p>
          <a:p>
            <a:pPr marL="0">
              <a:spcBef>
                <a:spcPts val="0"/>
              </a:spcBef>
              <a:buFont typeface="Arial" charset="0"/>
              <a:buNone/>
              <a:defRPr/>
            </a:pPr>
            <a:r>
              <a:rPr lang="ru-RU" altLang="ru-RU" sz="3100" b="1" dirty="0" smtClean="0">
                <a:latin typeface="Times New Roman" pitchFamily="18" charset="0"/>
              </a:rPr>
              <a:t>6) залог;</a:t>
            </a:r>
          </a:p>
          <a:p>
            <a:pPr marL="0">
              <a:spcBef>
                <a:spcPts val="0"/>
              </a:spcBef>
              <a:buFont typeface="Arial" charset="0"/>
              <a:buNone/>
              <a:defRPr/>
            </a:pPr>
            <a:r>
              <a:rPr lang="ru-RU" altLang="ru-RU" sz="3100" b="1" dirty="0" smtClean="0">
                <a:latin typeface="Times New Roman" pitchFamily="18" charset="0"/>
              </a:rPr>
              <a:t>7) домашний арест;</a:t>
            </a:r>
          </a:p>
          <a:p>
            <a:pPr marL="0">
              <a:spcBef>
                <a:spcPts val="0"/>
              </a:spcBef>
              <a:buFont typeface="Arial" charset="0"/>
              <a:buNone/>
              <a:defRPr/>
            </a:pPr>
            <a:r>
              <a:rPr lang="ru-RU" altLang="ru-RU" sz="3100" b="1" dirty="0" smtClean="0">
                <a:latin typeface="Times New Roman" pitchFamily="18" charset="0"/>
              </a:rPr>
              <a:t>8) заключение под стражу.</a:t>
            </a:r>
            <a:endParaRPr lang="ru-RU" sz="3100" b="1" dirty="0" smtClean="0">
              <a:latin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512" y="836712"/>
            <a:ext cx="8640960" cy="507831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ru-RU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Всегда рассматривается возможность ее неприменения!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Только за совершение менее тяжкого, тяжкого и особо тяжкого преступления.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 санкционировании  -  обязательно допрос прокурором по всем правилам проведения допроса несовершеннолетнего.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8" y="115888"/>
            <a:ext cx="8856662" cy="674687"/>
          </a:xfrm>
        </p:spPr>
        <p:txBody>
          <a:bodyPr/>
          <a:lstStyle/>
          <a:p>
            <a:pPr>
              <a:defRPr/>
            </a:pPr>
            <a:r>
              <a:rPr lang="ru-RU" sz="3600" b="1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На что обращать внимание??</a:t>
            </a:r>
            <a:endParaRPr lang="ru-RU" sz="3600" b="1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950" y="692150"/>
            <a:ext cx="8928100" cy="5761038"/>
          </a:xfrm>
        </p:spPr>
        <p:txBody>
          <a:bodyPr/>
          <a:lstStyle/>
          <a:p>
            <a:pPr marL="144000" algn="just">
              <a:spcBef>
                <a:spcPts val="0"/>
              </a:spcBef>
              <a:defRPr/>
            </a:pPr>
            <a:r>
              <a:rPr 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несовершеннолетним, содержащимся под стражей, создаются улучшенные материально-бытовые условия и устанавливаются повышенные нормы питания; </a:t>
            </a:r>
          </a:p>
          <a:p>
            <a:pPr marL="144000" algn="just">
              <a:spcBef>
                <a:spcPts val="0"/>
              </a:spcBef>
              <a:defRPr/>
            </a:pPr>
            <a:r>
              <a:rPr 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ежедневные прогулки несовершеннолетних, содержащихся под стражей, устанавливаются продолжительностью не менее 3 ч, а во время прогулок несовершеннолетним предоставляется возможность для физических упражнений и спортивных игр; </a:t>
            </a:r>
          </a:p>
          <a:p>
            <a:pPr marL="144000" algn="just">
              <a:spcBef>
                <a:spcPts val="0"/>
              </a:spcBef>
              <a:defRPr/>
            </a:pPr>
            <a:r>
              <a:rPr 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к несовершеннолетним, содержащимся под стражей, не может быть применено в качестве меры взыскания водворение в карцер;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8" y="115888"/>
            <a:ext cx="8856662" cy="674687"/>
          </a:xfrm>
        </p:spPr>
        <p:txBody>
          <a:bodyPr/>
          <a:lstStyle/>
          <a:p>
            <a:pPr>
              <a:defRPr/>
            </a:pPr>
            <a:r>
              <a:rPr lang="ru-RU" sz="3600" b="1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На что обращать внимание??</a:t>
            </a:r>
            <a:endParaRPr lang="ru-RU" sz="3600" b="1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950" y="692150"/>
            <a:ext cx="8928100" cy="5761038"/>
          </a:xfrm>
        </p:spPr>
        <p:txBody>
          <a:bodyPr/>
          <a:lstStyle/>
          <a:p>
            <a:pPr marL="144000" algn="just">
              <a:spcBef>
                <a:spcPts val="0"/>
              </a:spcBef>
              <a:defRPr/>
            </a:pPr>
            <a:r>
              <a:rPr 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при наличии условий для несовершеннолетних, содержащихся под стражей, организуется просмотр телепередач, оборудуются помещения для спортивных занятий и другого досуга, а также спортивные площадки на открытом воздухе;</a:t>
            </a:r>
          </a:p>
          <a:p>
            <a:pPr marL="144000" algn="just">
              <a:spcBef>
                <a:spcPts val="0"/>
              </a:spcBef>
              <a:defRPr/>
            </a:pPr>
            <a:r>
              <a:rPr 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 несовершеннолетним, содержащимся под стражей, создаются условия для получения общего базового и общего среднего образования, с ними проводится культурно-воспитательная работа в соответствии с правилами внутреннего распорядка;</a:t>
            </a:r>
          </a:p>
          <a:p>
            <a:pPr marL="144000" algn="just">
              <a:spcBef>
                <a:spcPts val="0"/>
              </a:spcBef>
              <a:defRPr/>
            </a:pPr>
            <a:r>
              <a:rPr 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 несовершеннолетним, содержащимся под стражей, разрешается приобретать и получать учебники, учебные пособия и школьно-письменные принадлежности без ограничений.</a:t>
            </a:r>
            <a:endParaRPr lang="ru-RU" sz="280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457200" y="188913"/>
            <a:ext cx="8507413" cy="5937250"/>
          </a:xfrm>
        </p:spPr>
        <p:txBody>
          <a:bodyPr>
            <a:normAutofit fontScale="92500" lnSpcReduction="20000"/>
          </a:bodyPr>
          <a:lstStyle/>
          <a:p>
            <a:pPr algn="ctr">
              <a:lnSpc>
                <a:spcPct val="120000"/>
              </a:lnSpc>
              <a:buFont typeface="Wingdings" pitchFamily="2" charset="2"/>
              <a:buNone/>
              <a:defRPr/>
            </a:pPr>
            <a:r>
              <a:rPr lang="ru-RU" sz="40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Особенности привлечения к уголовной ответственности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4000" b="1" dirty="0" smtClean="0">
                <a:effectLst/>
                <a:latin typeface="Times New Roman" pitchFamily="18" charset="0"/>
                <a:cs typeface="Times New Roman" pitchFamily="18" charset="0"/>
              </a:rPr>
              <a:t>. Применение к лицу принудительных мер воспитательного характера (обвинительный приговор без назначения наказания);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4000" b="1" dirty="0">
                <a:effectLst/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4000" b="1" dirty="0" smtClean="0">
                <a:effectLst/>
                <a:latin typeface="Times New Roman" pitchFamily="18" charset="0"/>
                <a:cs typeface="Times New Roman" pitchFamily="18" charset="0"/>
              </a:rPr>
              <a:t>. Возможность освобождения от уголовной ответственности с передачей несовершеннолетнего под наблюдение родителей  или лиц, из заменяющих (п.6 ч.1 ст.30 УПК).</a:t>
            </a:r>
          </a:p>
          <a:p>
            <a:pPr>
              <a:lnSpc>
                <a:spcPct val="90000"/>
              </a:lnSpc>
              <a:buFont typeface="Arial" charset="0"/>
              <a:buNone/>
              <a:defRPr/>
            </a:pPr>
            <a:endParaRPr lang="ru-RU" sz="30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609600" indent="-60960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ru-RU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ru-RU" sz="3600" b="1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Прокурорский надзор за законностью деятельности специализированных учреждений, обеспечивающих исправление несовершеннолетних и за исполнением законодательства в воспитательных колониях для несовершеннолетних. 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79216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Виды учреждений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79388" y="908050"/>
            <a:ext cx="8856662" cy="5222875"/>
          </a:xfrm>
        </p:spPr>
        <p:txBody>
          <a:bodyPr/>
          <a:lstStyle/>
          <a:p>
            <a:pPr>
              <a:defRPr/>
            </a:pP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специальные учебно-воспитательные</a:t>
            </a:r>
          </a:p>
          <a:p>
            <a:pPr>
              <a:defRPr/>
            </a:pP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специальные лечебно-воспитательном</a:t>
            </a:r>
          </a:p>
          <a:p>
            <a:pPr>
              <a:defRPr/>
            </a:pP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специализированные учреждениям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tx1">
              <a:lumMod val="75000"/>
            </a:schemeClr>
          </a:solidFill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FFFF66"/>
                </a:solidFill>
              </a:rPr>
              <a:t> </a:t>
            </a:r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ВОПРОС 1</a:t>
            </a:r>
            <a:endParaRPr lang="ru-RU" dirty="0" smtClean="0">
              <a:solidFill>
                <a:srgbClr val="FFFF66"/>
              </a:solidFill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09600" indent="-60960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ru-RU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609600" indent="-60960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Font typeface="Wingdings" pitchFamily="2" charset="2"/>
              <a:buNone/>
              <a:defRPr/>
            </a:pPr>
            <a:r>
              <a:rPr lang="ru-RU" sz="3600" b="1" dirty="0">
                <a:solidFill>
                  <a:srgbClr val="000000"/>
                </a:solidFill>
              </a:rPr>
              <a:t>Понятие, значение и задачи надзора за исполнением законодательства о несовершеннолетних и молодежи </a:t>
            </a:r>
          </a:p>
          <a:p>
            <a:pPr marL="0" indent="0" algn="ctr">
              <a:buFont typeface="Wingdings" pitchFamily="2" charset="2"/>
              <a:buNone/>
              <a:defRPr/>
            </a:pPr>
            <a:r>
              <a:rPr lang="ru-RU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300" dirty="0" smtClean="0"/>
          </a:p>
        </p:txBody>
      </p:sp>
      <p:pic>
        <p:nvPicPr>
          <p:cNvPr id="15366" name="Picture 2"/>
          <p:cNvPicPr>
            <a:picLocks noChangeAspect="1" noChangeArrowheads="1"/>
          </p:cNvPicPr>
          <p:nvPr/>
        </p:nvPicPr>
        <p:blipFill>
          <a:blip r:embed="rId2" cstate="print"/>
          <a:srcRect l="21530" t="34421" r="36700" b="15450"/>
          <a:stretch>
            <a:fillRect/>
          </a:stretch>
        </p:blipFill>
        <p:spPr bwMode="auto">
          <a:xfrm>
            <a:off x="395288" y="333375"/>
            <a:ext cx="8461375" cy="634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649287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Надзор в указанных учреждениях ведется по следующим направлениям: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07950" y="981075"/>
            <a:ext cx="8928100" cy="5149850"/>
          </a:xfrm>
        </p:spPr>
        <p:txBody>
          <a:bodyPr/>
          <a:lstStyle/>
          <a:p>
            <a:pPr algn="just">
              <a:defRPr/>
            </a:pPr>
            <a:r>
              <a:rPr 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законность содержания несовершеннолетних;</a:t>
            </a:r>
          </a:p>
          <a:p>
            <a:pPr algn="just">
              <a:defRPr/>
            </a:pPr>
            <a:r>
              <a:rPr 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 соблюдение законности в деятельности администрации этих учреждений; </a:t>
            </a:r>
          </a:p>
          <a:p>
            <a:pPr algn="just">
              <a:defRPr/>
            </a:pPr>
            <a:r>
              <a:rPr 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соблюдение условий и порядка их содержания; </a:t>
            </a:r>
          </a:p>
          <a:p>
            <a:pPr algn="just">
              <a:defRPr/>
            </a:pPr>
            <a:r>
              <a:rPr 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организация и состояние медицинского обслуживания;</a:t>
            </a:r>
          </a:p>
          <a:p>
            <a:pPr algn="just">
              <a:defRPr/>
            </a:pPr>
            <a:r>
              <a:rPr 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организация и состояние учебно-воспитательного процесса; </a:t>
            </a:r>
          </a:p>
          <a:p>
            <a:pPr algn="just">
              <a:defRPr/>
            </a:pPr>
            <a:r>
              <a:rPr 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организация и соблюдение трудового законодательства, правил по охране труда и технике безопасности. </a:t>
            </a:r>
            <a:endParaRPr lang="ru-RU" sz="280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980728"/>
            <a:ext cx="8229600" cy="3159224"/>
          </a:xfrm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algn="ctr">
              <a:defRPr/>
            </a:pP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Благодарю за внимание!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260648"/>
            <a:ext cx="8856984" cy="590931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ru-RU" sz="4200" b="1" dirty="0">
                <a:latin typeface="Times New Roman" pitchFamily="18" charset="0"/>
                <a:cs typeface="Times New Roman" pitchFamily="18" charset="0"/>
              </a:rPr>
              <a:t>Забота о несовершеннолетних и молодежи, обеспечение их прав и свобод, создание условий для достойной жизни и гармоничного физического и духовно-нравственного развития </a:t>
            </a:r>
            <a:r>
              <a:rPr lang="ru-RU" sz="42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4200" b="1" dirty="0">
                <a:latin typeface="Times New Roman" pitchFamily="18" charset="0"/>
                <a:cs typeface="Times New Roman" pitchFamily="18" charset="0"/>
              </a:rPr>
              <a:t>приоритетные направления деятельности нашего государства и общества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554461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7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7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br>
              <a:rPr lang="ru-RU" sz="6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прокурорского надзора за соблюдением законодательства о несовершеннолетних и молодежи. </a:t>
            </a:r>
            <a:r>
              <a:rPr lang="ru-RU" sz="6700" b="1" dirty="0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700" b="1" dirty="0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6700" b="1" dirty="0">
              <a:solidFill>
                <a:srgbClr val="CC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6084888" y="4941888"/>
            <a:ext cx="2601912" cy="1189037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Объект 4"/>
          <p:cNvSpPr>
            <a:spLocks noGrp="1"/>
          </p:cNvSpPr>
          <p:nvPr>
            <p:ph idx="1"/>
          </p:nvPr>
        </p:nvSpPr>
        <p:spPr>
          <a:xfrm>
            <a:off x="107950" y="44450"/>
            <a:ext cx="8928100" cy="6553200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– организация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и обеспечение эффективного прокурорского надзора за исполнением законодательства о защите прав и законных интересов детей и молодежи, профилактике безнадзорности и правонарушений несовершеннолетних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 algn="just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– соблюдение принципов единства прав и обязанностей, ответственности должностных лиц и граждан за нарушения прав и законных интересов детей и молодежи, причинение им вреда; </a:t>
            </a: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Объект 4"/>
          <p:cNvSpPr>
            <a:spLocks noGrp="1"/>
          </p:cNvSpPr>
          <p:nvPr>
            <p:ph idx="1"/>
          </p:nvPr>
        </p:nvSpPr>
        <p:spPr>
          <a:xfrm>
            <a:off x="107950" y="115888"/>
            <a:ext cx="8856663" cy="6481762"/>
          </a:xfrm>
        </p:spPr>
        <p:txBody>
          <a:bodyPr/>
          <a:lstStyle/>
          <a:p>
            <a:pPr marL="0" indent="0" algn="just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разработка и осуществление совместно с другими государственными органами и организациями, общественными объединениями, международными неправительственными организациями, иными институтами гражданского общества согласованных мер по реализации социально-экономических и правовых гарантий, предоставленных детям и молодежи, недопущению их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дискриминации;</a:t>
            </a:r>
          </a:p>
          <a:p>
            <a:pPr marL="0" indent="0" algn="just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улучшение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социального положения,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профилактики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безнадзорности и правонарушений </a:t>
            </a:r>
            <a:r>
              <a:rPr lang="ru-RU" sz="3100" b="1" dirty="0">
                <a:solidFill>
                  <a:schemeClr val="bg1">
                    <a:lumMod val="60000"/>
                    <a:lumOff val="40000"/>
                  </a:schemeClr>
                </a:solidFill>
              </a:rPr>
              <a:t>несовершеннолетних.</a:t>
            </a:r>
            <a:endParaRPr lang="ru-RU" sz="3100" b="1" dirty="0" smtClean="0">
              <a:solidFill>
                <a:schemeClr val="bg1">
                  <a:lumMod val="60000"/>
                  <a:lumOff val="4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57626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Объект надзора 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388" y="765175"/>
            <a:ext cx="8856662" cy="5832475"/>
          </a:xfrm>
        </p:spPr>
        <p:txBody>
          <a:bodyPr>
            <a:normAutofit/>
          </a:bodyPr>
          <a:lstStyle/>
          <a:p>
            <a:pPr marL="0" indent="0">
              <a:buFont typeface="Wingdings" pitchFamily="2" charset="2"/>
              <a:buNone/>
              <a:defRPr/>
            </a:pPr>
            <a:r>
              <a:rPr 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1. точное и единообразное исполнение законов, декретов, указов и иных нормативных правовых актов, определяющих права несовершеннолетних в различных областях государственной, экономической, социальной, семейной жизни со стороны соответствующих органов, учреждений, организаций и предприятий, должностных лиц и иных граждан;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2. права и свободы несовершеннолетних при расследовании и судебном рассмотрении дел о совершенных несовершеннолетними преступлениях или защите их интересов;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3. другие правовые отношения.</a:t>
            </a:r>
            <a:endParaRPr lang="ru-RU" sz="280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925" y="14288"/>
            <a:ext cx="9001125" cy="65563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ru-RU" sz="4200" b="1" dirty="0">
                <a:latin typeface="Times New Roman" pitchFamily="18" charset="0"/>
                <a:cs typeface="Times New Roman" pitchFamily="18" charset="0"/>
              </a:rPr>
              <a:t>Прокурорский надзор за исполнением законов о несовершеннолетних – самостоятельный, специфический участок надзорной деятельности, задачи которого вытекают из общих задач деятельности прокуратуры и который осуществляется по всем направлениям прокурорского надзора. </a:t>
            </a:r>
            <a:endParaRPr lang="ru-RU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2858</TotalTime>
  <Words>1426</Words>
  <Application>Microsoft Office PowerPoint</Application>
  <PresentationFormat>Экран (4:3)</PresentationFormat>
  <Paragraphs>111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Слайд 1</vt:lpstr>
      <vt:lpstr>Слайд 2</vt:lpstr>
      <vt:lpstr> ВОПРОС 1</vt:lpstr>
      <vt:lpstr>Слайд 4</vt:lpstr>
      <vt:lpstr> ЗАДАЧИ  прокурорского надзора за соблюдением законодательства о несовершеннолетних и молодежи.  </vt:lpstr>
      <vt:lpstr>Слайд 6</vt:lpstr>
      <vt:lpstr>Слайд 7</vt:lpstr>
      <vt:lpstr>Объект надзора </vt:lpstr>
      <vt:lpstr>Слайд 9</vt:lpstr>
      <vt:lpstr>Слайд 10</vt:lpstr>
      <vt:lpstr>Слайд 11</vt:lpstr>
      <vt:lpstr>Типы учреждений</vt:lpstr>
      <vt:lpstr>Направления деятельности </vt:lpstr>
      <vt:lpstr>На что прокурор обращает внимание?</vt:lpstr>
      <vt:lpstr>На что прокурор обращает внимание?</vt:lpstr>
      <vt:lpstr>На что прокурор обращает внимание?</vt:lpstr>
      <vt:lpstr>Слайд 17</vt:lpstr>
      <vt:lpstr>На что прокурор обращает внимание? </vt:lpstr>
      <vt:lpstr>2) в комиссиях по делам несовершеннолетних: </vt:lpstr>
      <vt:lpstr>3) в инспекциях по делам несовершеннолетних органов внутренних дел:</vt:lpstr>
      <vt:lpstr>4) в комитетах по делам молодежи:</vt:lpstr>
      <vt:lpstr>5) в органах управления образованием:</vt:lpstr>
      <vt:lpstr>Слайд 23</vt:lpstr>
      <vt:lpstr>Особенности применения мер пресечения:</vt:lpstr>
      <vt:lpstr>На что обращать внимание??</vt:lpstr>
      <vt:lpstr>На что обращать внимание??</vt:lpstr>
      <vt:lpstr>Слайд 27</vt:lpstr>
      <vt:lpstr>Слайд 28</vt:lpstr>
      <vt:lpstr>Виды учреждений</vt:lpstr>
      <vt:lpstr>Надзор в указанных учреждениях ведется по следующим направлениям: </vt:lpstr>
      <vt:lpstr>Благодарю за внимание!</vt:lpstr>
    </vt:vector>
  </TitlesOfParts>
  <Company>СЭФ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 Производство по уголовным делам частного производства</dc:title>
  <dc:creator>Уважаемый Перец</dc:creator>
  <cp:lastModifiedBy>Пользователь Windows</cp:lastModifiedBy>
  <cp:revision>177</cp:revision>
  <dcterms:created xsi:type="dcterms:W3CDTF">2004-05-05T13:26:46Z</dcterms:created>
  <dcterms:modified xsi:type="dcterms:W3CDTF">2023-09-12T13:49:51Z</dcterms:modified>
</cp:coreProperties>
</file>