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25"/>
  </p:notesMasterIdLst>
  <p:handoutMasterIdLst>
    <p:handoutMasterId r:id="rId26"/>
  </p:handoutMasterIdLst>
  <p:sldIdLst>
    <p:sldId id="461" r:id="rId2"/>
    <p:sldId id="389" r:id="rId3"/>
    <p:sldId id="415" r:id="rId4"/>
    <p:sldId id="416" r:id="rId5"/>
    <p:sldId id="424" r:id="rId6"/>
    <p:sldId id="425" r:id="rId7"/>
    <p:sldId id="427" r:id="rId8"/>
    <p:sldId id="428" r:id="rId9"/>
    <p:sldId id="429" r:id="rId10"/>
    <p:sldId id="430" r:id="rId11"/>
    <p:sldId id="460" r:id="rId12"/>
    <p:sldId id="432" r:id="rId13"/>
    <p:sldId id="433" r:id="rId14"/>
    <p:sldId id="434" r:id="rId15"/>
    <p:sldId id="442" r:id="rId16"/>
    <p:sldId id="443" r:id="rId17"/>
    <p:sldId id="444" r:id="rId18"/>
    <p:sldId id="459" r:id="rId19"/>
    <p:sldId id="450" r:id="rId20"/>
    <p:sldId id="455" r:id="rId21"/>
    <p:sldId id="451" r:id="rId22"/>
    <p:sldId id="452" r:id="rId23"/>
    <p:sldId id="453" r:id="rId24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46452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779912" y="1484784"/>
            <a:ext cx="51125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15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Надзор за соответствием закону судебных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постановлений</a:t>
            </a:r>
            <a:endParaRPr lang="ru-RU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НАДЗОРА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5750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приговоры, определения и постановления судов общей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юрисдикции;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действия участников судебного заседания;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836195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Полномочия прокурора при осуществлении надзора за соответствием закону судебных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постановлений. </a:t>
            </a: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856662" cy="71913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Статья 33 Закона «О прокуратуре»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8928100" cy="5689600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При осуществлении надзора за соответствием закону судебных постановлений, 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прокурор </a:t>
            </a: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имеет полномочия, предусмотренные процессуальным законодательством.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b="1" dirty="0">
              <a:solidFill>
                <a:srgbClr val="CC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25625"/>
            <a:ext cx="8191822" cy="435133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Полномочия прокуроров носят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властно-распорядительный характер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ПОЛНОМОЧИЯ ПРОКУРОРОВ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713787" cy="5903913"/>
          </a:xfrm>
        </p:spPr>
        <p:txBody>
          <a:bodyPr/>
          <a:lstStyle/>
          <a:p>
            <a:pPr marL="0" algn="just">
              <a:spcBef>
                <a:spcPct val="0"/>
              </a:spcBef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Надзор </a:t>
            </a:r>
            <a:r>
              <a:rPr lang="ru-RU" sz="3000" b="1" dirty="0">
                <a:effectLst/>
                <a:latin typeface="Times New Roman" pitchFamily="18" charset="0"/>
                <a:cs typeface="Times New Roman" pitchFamily="18" charset="0"/>
              </a:rPr>
              <a:t>за соответствием закону судебных </a:t>
            </a: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решений, </a:t>
            </a:r>
            <a:r>
              <a:rPr lang="ru-RU" sz="3000" b="1" dirty="0">
                <a:effectLst/>
                <a:latin typeface="Times New Roman" pitchFamily="18" charset="0"/>
                <a:cs typeface="Times New Roman" pitchFamily="18" charset="0"/>
              </a:rPr>
              <a:t>не вступивших в законную силу</a:t>
            </a: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algn="just">
              <a:spcBef>
                <a:spcPct val="0"/>
              </a:spcBef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effectLst/>
                <a:latin typeface="Times New Roman" pitchFamily="18" charset="0"/>
                <a:cs typeface="Times New Roman" pitchFamily="18" charset="0"/>
              </a:rPr>
              <a:t>Проверка прокурором решений суда, вступивших в законную </a:t>
            </a: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силу;</a:t>
            </a:r>
          </a:p>
          <a:p>
            <a:pPr marL="0" algn="just">
              <a:spcBef>
                <a:spcPct val="0"/>
              </a:spcBef>
              <a:defRPr/>
            </a:pPr>
            <a:r>
              <a:rPr lang="ru-RU" sz="3000" b="1" dirty="0">
                <a:effectLst/>
                <a:latin typeface="Times New Roman" pitchFamily="18" charset="0"/>
                <a:cs typeface="Times New Roman" pitchFamily="18" charset="0"/>
              </a:rPr>
              <a:t>Надзор прокурора за законностью судебных решений при возобновлении производства по вновь открывшимся </a:t>
            </a: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обстоятельствам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НАДЗОРНОГО ПРОИЗВОДСТВА </a:t>
            </a:r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1763713" y="908050"/>
            <a:ext cx="7200900" cy="5689600"/>
          </a:xfrm>
        </p:spPr>
        <p:txBody>
          <a:bodyPr/>
          <a:lstStyle/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Подача надзорной жалобы заинтересованными лицами / Непосредственное усмотрение должностных лиц прокуратуры и суда, уполномоченных внести протест в порядке надзора. 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 по рассмотрению жалобы компетентным должностным лицом.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Принятие решение по жалобе (внесение протеста/ отказ в принесении протеста).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Рассмотрение дела в суде надзорной инстанции.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Вынесение решения в порядке надзора.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971550" y="1052513"/>
            <a:ext cx="576263" cy="3671887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421" y="1484784"/>
            <a:ext cx="615553" cy="2808312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– 1 месяц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НАДЗОРНОГО ПРОИЗВОДСТВА </a:t>
            </a:r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1763713" y="908050"/>
            <a:ext cx="7200900" cy="5689600"/>
          </a:xfrm>
        </p:spPr>
        <p:txBody>
          <a:bodyPr/>
          <a:lstStyle/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Подача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надзорной жалобы заинтересованными лицами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/ Непосредственное усмотрение должностных лиц прокуратуры и суда, уполномоченных внести протест в порядке надзора. 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 по рассмотрению жалобы компетентным должностным лицом.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Принятие решение по жалобе (принесение протеста).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Рассмотрение дела в суде надзорной инстанции.</a:t>
            </a:r>
          </a:p>
          <a:p>
            <a:pPr marL="0" indent="-514350" algn="just"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Вынесение решения в порядке надзора.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1187450" y="4508500"/>
            <a:ext cx="576263" cy="1944688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3192" y="1196752"/>
            <a:ext cx="1046440" cy="5328592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– 1 месяц / если в президиуме  – 3 месяца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8497888" cy="50323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РЕКВИЗИТЫ ПРОТЕСТА:</a:t>
            </a:r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107950" y="692150"/>
            <a:ext cx="8856663" cy="59055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6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наименование и адрес суда надзорной инстанции, в который приносится протест;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указание на приговор либо иное вступившее в законную силу судебное решение, которое требует отмены или изменения;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доводы в обоснование ошибочности судебного решения;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нормы материального и (или) процессуального права, которые были нарушены при производстве по уголовному делу;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предложения по устранению указанных нарушений закона;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x-none" sz="2700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просьба лица, принесшего протест, об отмене или изменению приговора или иного судебного решения;</a:t>
            </a:r>
            <a:endParaRPr lang="ru-RU" sz="2700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7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подпись лица с указанием должностного положения.</a:t>
            </a:r>
          </a:p>
          <a:p>
            <a:pPr algn="just">
              <a:lnSpc>
                <a:spcPct val="90000"/>
              </a:lnSpc>
              <a:defRPr/>
            </a:pPr>
            <a:endParaRPr lang="ru-RU" sz="27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692697"/>
            <a:ext cx="7886700" cy="547260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органах прокуратуры надзора за соответствием закону судебных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постановлений.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ГЕНЕРАЛЬНАЯ ПРОКУРАТУРА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052513"/>
            <a:ext cx="8964612" cy="56165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algn="just">
              <a:spcBef>
                <a:spcPts val="0"/>
              </a:spcBef>
              <a:defRPr/>
            </a:pPr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уголовным делам надзор возложен на управление по надзору за соответствием закону судебных решений по уголовным делам, на </a:t>
            </a:r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главное управление уголовно судебного надзора.</a:t>
            </a:r>
            <a:endParaRPr lang="ru-RU" sz="4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528461"/>
            <a:ext cx="856895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Сущность и задачи надзора за соответствием закону судебных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постановлений.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Полномочия прокурора при осуществлении надзора за соответствием закону судебных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постановлений.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Акты прокурорского надзора за соответствием закону судебных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постановлений.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Надзор за соответствием закону не вступивших в законную силу судебных постановлений. Апелляционный, кассационный и частный протест прокурора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Проверка прокурором судебных постановлений, вступивших в законную силу. Приостановление исполнения судебных постановлений. Надзорный протест прокурора.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Возобновление прокурором дел по пересмотру судебных постановлений по вновь открывшимся обстоятельствам.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работы по надзору за соответствием закону судебных постановлений в различных звеньях прокуратуры.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 smtClean="0">
                <a:latin typeface="Times New Roman" panose="02020603050405020304" pitchFamily="18" charset="0"/>
                <a:cs typeface="Times New Roman" pitchFamily="18" charset="0"/>
              </a:rPr>
              <a:t>За соответствием закону судебных решений по экономическим делам возложен на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надзору за соответствием закону судебных постановлений по гражданским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Областные прокуратуры и прокуратура г. Минска</a:t>
            </a:r>
            <a:endParaRPr lang="ru-RU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005387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надзор за соответствием закону судебных решений по уголовным, гражданским и экономическим делам, не вступивших и вступивших в законную силу, осуществляют соответствующие отделы по обеспечению участия прокуроров в рассмотрении судами уголовных дел, по обеспечению участия прокуроров в гражданском процессе, по надзору за исполнением законодательства и законностью правовых актов, старшие помощники прокуроров в пределах их компетенции.</a:t>
            </a:r>
            <a:endParaRPr lang="ru-RU" sz="3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Районные и городские прокуратуры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Объект 6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005387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4800" b="1" dirty="0" smtClean="0">
                <a:effectLst/>
                <a:latin typeface="Times New Roman" pitchFamily="18" charset="0"/>
                <a:cs typeface="Times New Roman" pitchFamily="18" charset="0"/>
              </a:rPr>
              <a:t>надзор осуществляют прокуроры, их заместители и прокурорские работники, участвовавшие в судебных заседаниях при рассмотрении указанных дел.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600200"/>
            <a:ext cx="8856662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357166"/>
            <a:ext cx="6429420" cy="11430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</a:t>
            </a:r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91925"/>
            <a:ext cx="3749546" cy="15001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ПРИГОВОР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5763" y="2643510"/>
            <a:ext cx="4000528" cy="15001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4378407"/>
            <a:ext cx="4500594" cy="17145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195736" y="1628800"/>
            <a:ext cx="500063" cy="1000125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516688" y="1571625"/>
            <a:ext cx="520700" cy="1000125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103688" y="1571625"/>
            <a:ext cx="635000" cy="2643188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54461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надзора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084888" y="4941888"/>
            <a:ext cx="2601912" cy="1189037"/>
          </a:xfrm>
        </p:spPr>
        <p:txBody>
          <a:bodyPr/>
          <a:lstStyle/>
          <a:p>
            <a:pP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48176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защита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конституционных прав и свобод граждан, интересов общества и государства;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защита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прав и законных интересов участников хозяйственной деятельности, укрепления законности и предупреждения правонарушений в экономической сфере;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обеспечение законности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при осуществлении правосудия по уголовным, гражданским, экономическим делам и делам об административных правонарушениях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соблюдение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законодательства при исполнении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решений.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8640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ПРОКУРОРСКОГО НАДЗОРА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Объект 4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472112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ru-RU" sz="42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законности при судебном разбирательстве дел, принятии мер к своевременной отмене в установленном порядке незаконных и необоснованных решений, устранении любых нарушений закона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Объекты прокурорского надзора :</a:t>
            </a:r>
            <a:b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4579" name="Объект 4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834063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400" b="1" dirty="0">
                <a:effectLst/>
                <a:latin typeface="Times New Roman" pitchFamily="18" charset="0"/>
                <a:cs typeface="Times New Roman" pitchFamily="18" charset="0"/>
              </a:rPr>
              <a:t>законность и обоснованность </a:t>
            </a:r>
            <a:r>
              <a:rPr lang="ru-RU" sz="3400" b="1" dirty="0" smtClean="0">
                <a:effectLst/>
                <a:latin typeface="Times New Roman" pitchFamily="18" charset="0"/>
                <a:cs typeface="Times New Roman" pitchFamily="18" charset="0"/>
              </a:rPr>
              <a:t>решений; </a:t>
            </a:r>
          </a:p>
          <a:p>
            <a:pPr marL="0" indent="0" algn="just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4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400" b="1" dirty="0">
                <a:effectLst/>
                <a:latin typeface="Times New Roman" pitchFamily="18" charset="0"/>
                <a:cs typeface="Times New Roman" pitchFamily="18" charset="0"/>
              </a:rPr>
              <a:t>исполнение законов участниками судебного заседания при рассмотрении судами гражданских, экономических и уголовных дел, а также дел об административных правонарушениях; </a:t>
            </a:r>
            <a:endParaRPr lang="ru-RU" sz="34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4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400" b="1" dirty="0">
                <a:effectLst/>
                <a:latin typeface="Times New Roman" pitchFamily="18" charset="0"/>
                <a:cs typeface="Times New Roman" pitchFamily="18" charset="0"/>
              </a:rPr>
              <a:t>исполнение законодательства в процессе исполнения судебных </a:t>
            </a:r>
            <a:r>
              <a:rPr lang="ru-RU" sz="3400" b="1" dirty="0" smtClean="0">
                <a:effectLst/>
                <a:latin typeface="Times New Roman" pitchFamily="18" charset="0"/>
                <a:cs typeface="Times New Roman" pitchFamily="18" charset="0"/>
              </a:rPr>
              <a:t>решений</a:t>
            </a:r>
            <a:r>
              <a:rPr lang="ru-RU" sz="34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.</a:t>
            </a:r>
            <a:endParaRPr lang="ru-RU" sz="34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>ПРЕДЕЛЫ НАДЗОРА</a:t>
            </a:r>
            <a:endParaRPr lang="ru-RU" sz="4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8856663" cy="540067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прокурор не наделен правом отменять или изменять незаконные или необоснованные судебные акты</a:t>
            </a:r>
            <a:endParaRPr lang="ru-RU" sz="4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37240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Предметом надзора является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соответствие закону приговоров, определений и постановлений судов (судей) по уголовным, гражданским делам, экономическим, по делам об административных правонарушениях, а также соответствие законодательству правовых актов 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решений.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</TotalTime>
  <Words>767</Words>
  <Application>Microsoft Office PowerPoint</Application>
  <PresentationFormat>Экран (4:3)</PresentationFormat>
  <Paragraphs>70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ЗАДАЧИ  надзора</vt:lpstr>
      <vt:lpstr>Презентация PowerPoint</vt:lpstr>
      <vt:lpstr>ЗНАЧЕНИЕ ПРОКУРОРСКОГО НАДЗОРА</vt:lpstr>
      <vt:lpstr>Объекты прокурорского надзора : </vt:lpstr>
      <vt:lpstr>ПРЕДЕЛЫ НАДЗОРА</vt:lpstr>
      <vt:lpstr>Презентация PowerPoint</vt:lpstr>
      <vt:lpstr>ПРЕДМЕТ НАДЗОРА</vt:lpstr>
      <vt:lpstr>Презентация PowerPoint</vt:lpstr>
      <vt:lpstr>Статья 33 Закона «О прокуратуре»</vt:lpstr>
      <vt:lpstr>Презентация PowerPoint</vt:lpstr>
      <vt:lpstr>ПОЛНОМОЧИЯ ПРОКУРОРОВ</vt:lpstr>
      <vt:lpstr>ЭТАПЫ НАДЗОРНОГО ПРОИЗВОДСТВА </vt:lpstr>
      <vt:lpstr>ЭТАПЫ НАДЗОРНОГО ПРОИЗВОДСТВА </vt:lpstr>
      <vt:lpstr>РЕКВИЗИТЫ ПРОТЕСТА:</vt:lpstr>
      <vt:lpstr>Организация в органах прокуратуры надзора за соответствием закону судебных постановлений.  </vt:lpstr>
      <vt:lpstr>ГЕНЕРАЛЬНАЯ ПРОКУРАТУРА</vt:lpstr>
      <vt:lpstr>Презентация PowerPoint</vt:lpstr>
      <vt:lpstr>Областные прокуратуры и прокуратура г. Минска</vt:lpstr>
      <vt:lpstr>Районные и городские прокуратуры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177</cp:revision>
  <dcterms:created xsi:type="dcterms:W3CDTF">2004-05-05T13:26:46Z</dcterms:created>
  <dcterms:modified xsi:type="dcterms:W3CDTF">2024-09-13T10:01:31Z</dcterms:modified>
</cp:coreProperties>
</file>