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  <p:sldMasterId id="2147483655" r:id="rId2"/>
  </p:sldMasterIdLst>
  <p:notesMasterIdLst>
    <p:notesMasterId r:id="rId16"/>
  </p:notesMasterIdLst>
  <p:handoutMasterIdLst>
    <p:handoutMasterId r:id="rId17"/>
  </p:handoutMasterIdLst>
  <p:sldIdLst>
    <p:sldId id="364" r:id="rId3"/>
    <p:sldId id="359" r:id="rId4"/>
    <p:sldId id="345" r:id="rId5"/>
    <p:sldId id="361" r:id="rId6"/>
    <p:sldId id="362" r:id="rId7"/>
    <p:sldId id="341" r:id="rId8"/>
    <p:sldId id="328" r:id="rId9"/>
    <p:sldId id="353" r:id="rId10"/>
    <p:sldId id="342" r:id="rId11"/>
    <p:sldId id="347" r:id="rId12"/>
    <p:sldId id="348" r:id="rId13"/>
    <p:sldId id="354" r:id="rId14"/>
    <p:sldId id="365" r:id="rId15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FFFF66"/>
    <a:srgbClr val="FF9900"/>
    <a:srgbClr val="6666FF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>
        <p:scale>
          <a:sx n="70" d="100"/>
          <a:sy n="70" d="100"/>
        </p:scale>
        <p:origin x="-108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3D739-761E-40BD-B3EA-F47306DB545D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6DE7D1-0067-4291-BEE1-4D63181891B8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400" dirty="0" err="1" smtClean="0"/>
            <a:t>Зак-во</a:t>
          </a:r>
          <a:r>
            <a:rPr lang="ru-RU" sz="2400" dirty="0" smtClean="0"/>
            <a:t> о субъектах осуществления </a:t>
          </a:r>
          <a:r>
            <a:rPr lang="ru-RU" sz="2400" dirty="0" err="1" smtClean="0"/>
            <a:t>предв</a:t>
          </a:r>
          <a:r>
            <a:rPr lang="ru-RU" sz="2400" dirty="0" smtClean="0"/>
            <a:t>. следствия и дознания</a:t>
          </a:r>
          <a:endParaRPr lang="ru-RU" sz="2400" dirty="0"/>
        </a:p>
      </dgm:t>
    </dgm:pt>
    <dgm:pt modelId="{AEF2C8AB-E03E-4A0C-B51D-70608DF0038B}" type="parTrans" cxnId="{8A0EA700-9E5A-4BEF-A3DF-1D4B9CE351E3}">
      <dgm:prSet/>
      <dgm:spPr/>
      <dgm:t>
        <a:bodyPr/>
        <a:lstStyle/>
        <a:p>
          <a:endParaRPr lang="ru-RU"/>
        </a:p>
      </dgm:t>
    </dgm:pt>
    <dgm:pt modelId="{6E598B67-B86F-4E27-BB4B-61529568221F}" type="sibTrans" cxnId="{8A0EA700-9E5A-4BEF-A3DF-1D4B9CE351E3}">
      <dgm:prSet/>
      <dgm:spPr/>
      <dgm:t>
        <a:bodyPr/>
        <a:lstStyle/>
        <a:p>
          <a:endParaRPr lang="ru-RU"/>
        </a:p>
      </dgm:t>
    </dgm:pt>
    <dgm:pt modelId="{2034509D-4DAB-4831-A641-5181EA311535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400" dirty="0" err="1" smtClean="0"/>
            <a:t>Зак-во</a:t>
          </a:r>
          <a:r>
            <a:rPr lang="ru-RU" sz="2400" dirty="0" smtClean="0"/>
            <a:t> о видах</a:t>
          </a:r>
        </a:p>
        <a:p>
          <a:r>
            <a:rPr lang="ru-RU" sz="2400" dirty="0" smtClean="0"/>
            <a:t> следственных действий</a:t>
          </a:r>
          <a:endParaRPr lang="ru-RU" sz="2400" dirty="0"/>
        </a:p>
      </dgm:t>
    </dgm:pt>
    <dgm:pt modelId="{BC7E3B5F-E540-46C0-B14D-55075FDE23FB}" type="parTrans" cxnId="{203DB844-9610-4367-997F-658E0BA95707}">
      <dgm:prSet/>
      <dgm:spPr/>
      <dgm:t>
        <a:bodyPr/>
        <a:lstStyle/>
        <a:p>
          <a:endParaRPr lang="ru-RU"/>
        </a:p>
      </dgm:t>
    </dgm:pt>
    <dgm:pt modelId="{D8B5A6E0-157B-4B2A-BA55-24A5453EB233}" type="sibTrans" cxnId="{203DB844-9610-4367-997F-658E0BA95707}">
      <dgm:prSet/>
      <dgm:spPr/>
      <dgm:t>
        <a:bodyPr/>
        <a:lstStyle/>
        <a:p>
          <a:endParaRPr lang="ru-RU"/>
        </a:p>
      </dgm:t>
    </dgm:pt>
    <dgm:pt modelId="{079AD6CB-5D36-4267-85FB-7D687D776EBC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400" dirty="0" err="1" smtClean="0"/>
            <a:t>Зак-во</a:t>
          </a:r>
          <a:r>
            <a:rPr lang="ru-RU" sz="2400" dirty="0" smtClean="0"/>
            <a:t> об основаниях и условиях  следственных действий</a:t>
          </a:r>
          <a:endParaRPr lang="ru-RU" sz="2400" dirty="0"/>
        </a:p>
      </dgm:t>
    </dgm:pt>
    <dgm:pt modelId="{75F49A4C-4638-4F15-BACF-66A847DA4D33}" type="parTrans" cxnId="{64CA5B34-29F9-4225-B45E-161BBE9F5688}">
      <dgm:prSet/>
      <dgm:spPr/>
      <dgm:t>
        <a:bodyPr/>
        <a:lstStyle/>
        <a:p>
          <a:endParaRPr lang="ru-RU"/>
        </a:p>
      </dgm:t>
    </dgm:pt>
    <dgm:pt modelId="{4183DA01-C1A7-4845-9851-17A746E48580}" type="sibTrans" cxnId="{64CA5B34-29F9-4225-B45E-161BBE9F5688}">
      <dgm:prSet/>
      <dgm:spPr/>
      <dgm:t>
        <a:bodyPr/>
        <a:lstStyle/>
        <a:p>
          <a:endParaRPr lang="ru-RU"/>
        </a:p>
      </dgm:t>
    </dgm:pt>
    <dgm:pt modelId="{FCBB1004-0C39-462F-BFE7-7C532B8DEB92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400" dirty="0" err="1" smtClean="0"/>
            <a:t>Зак-во</a:t>
          </a:r>
          <a:r>
            <a:rPr lang="ru-RU" sz="2400" dirty="0" smtClean="0"/>
            <a:t> о документировании следственных действий</a:t>
          </a:r>
          <a:endParaRPr lang="ru-RU" sz="2400" dirty="0"/>
        </a:p>
      </dgm:t>
    </dgm:pt>
    <dgm:pt modelId="{C2C7102C-5AC9-4E61-A225-1A98F4A39269}" type="parTrans" cxnId="{129ADE17-7E3B-431A-9E32-83534714501E}">
      <dgm:prSet/>
      <dgm:spPr/>
      <dgm:t>
        <a:bodyPr/>
        <a:lstStyle/>
        <a:p>
          <a:endParaRPr lang="ru-RU"/>
        </a:p>
      </dgm:t>
    </dgm:pt>
    <dgm:pt modelId="{2F919655-E92E-435D-B2F6-763B773427B6}" type="sibTrans" cxnId="{129ADE17-7E3B-431A-9E32-83534714501E}">
      <dgm:prSet/>
      <dgm:spPr/>
      <dgm:t>
        <a:bodyPr/>
        <a:lstStyle/>
        <a:p>
          <a:endParaRPr lang="ru-RU"/>
        </a:p>
      </dgm:t>
    </dgm:pt>
    <dgm:pt modelId="{A3606FC5-AC5F-4002-B898-1A241C725E78}" type="pres">
      <dgm:prSet presAssocID="{1C93D739-761E-40BD-B3EA-F47306DB54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ABF38F-8F90-4604-B8A9-1A25E21C51A5}" type="pres">
      <dgm:prSet presAssocID="{316DE7D1-0067-4291-BEE1-4D63181891B8}" presName="composite" presStyleCnt="0"/>
      <dgm:spPr/>
    </dgm:pt>
    <dgm:pt modelId="{E54ED348-0137-4FCC-A9FC-CBD7569D12CB}" type="pres">
      <dgm:prSet presAssocID="{316DE7D1-0067-4291-BEE1-4D63181891B8}" presName="imgShp" presStyleLbl="fgImgPlace1" presStyleIdx="0" presStyleCnt="4" custScaleX="5282" custScaleY="5386" custLinFactX="200000" custLinFactNeighborX="234144" custLinFactNeighborY="-2763"/>
      <dgm:spPr/>
    </dgm:pt>
    <dgm:pt modelId="{5AA8D043-9015-44C0-8C22-0F793B4EB9D1}" type="pres">
      <dgm:prSet presAssocID="{316DE7D1-0067-4291-BEE1-4D63181891B8}" presName="txShp" presStyleLbl="node1" presStyleIdx="0" presStyleCnt="4" custScaleX="102327" custScaleY="92005" custLinFactNeighborX="-35483" custLinFactNeighborY="-4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2449E-BBA1-4D66-8214-F474FC25493B}" type="pres">
      <dgm:prSet presAssocID="{6E598B67-B86F-4E27-BB4B-61529568221F}" presName="spacing" presStyleCnt="0"/>
      <dgm:spPr/>
    </dgm:pt>
    <dgm:pt modelId="{96AED03F-21BF-43E5-8880-35F8D917BDAD}" type="pres">
      <dgm:prSet presAssocID="{2034509D-4DAB-4831-A641-5181EA311535}" presName="composite" presStyleCnt="0"/>
      <dgm:spPr/>
    </dgm:pt>
    <dgm:pt modelId="{AB795966-90E0-4FA2-A595-2B28B322808C}" type="pres">
      <dgm:prSet presAssocID="{2034509D-4DAB-4831-A641-5181EA311535}" presName="imgShp" presStyleLbl="fgImgPlace1" presStyleIdx="1" presStyleCnt="4" custFlipVert="1" custFlipHor="0" custScaleX="10893" custScaleY="12203" custLinFactX="300000" custLinFactNeighborX="360920" custLinFactNeighborY="657"/>
      <dgm:spPr/>
    </dgm:pt>
    <dgm:pt modelId="{43298C0A-105A-4AE2-AEEC-75A1581D963C}" type="pres">
      <dgm:prSet presAssocID="{2034509D-4DAB-4831-A641-5181EA311535}" presName="txShp" presStyleLbl="node1" presStyleIdx="1" presStyleCnt="4" custScaleX="121013" custScaleY="104501" custLinFactNeighborX="-17430" custLinFactNeighborY="-4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EE4CE-A035-4922-89CF-21FB57358FB6}" type="pres">
      <dgm:prSet presAssocID="{D8B5A6E0-157B-4B2A-BA55-24A5453EB233}" presName="spacing" presStyleCnt="0"/>
      <dgm:spPr/>
    </dgm:pt>
    <dgm:pt modelId="{52E28E7D-12EC-4EFE-8B80-6E48DD637EB7}" type="pres">
      <dgm:prSet presAssocID="{079AD6CB-5D36-4267-85FB-7D687D776EBC}" presName="composite" presStyleCnt="0"/>
      <dgm:spPr/>
    </dgm:pt>
    <dgm:pt modelId="{353E374B-6B8F-43B4-A57A-E65C7E49C255}" type="pres">
      <dgm:prSet presAssocID="{079AD6CB-5D36-4267-85FB-7D687D776EBC}" presName="imgShp" presStyleLbl="fgImgPlace1" presStyleIdx="2" presStyleCnt="4" custScaleX="4237" custScaleY="16092" custLinFactX="323752" custLinFactNeighborX="400000" custLinFactNeighborY="-22182"/>
      <dgm:spPr/>
    </dgm:pt>
    <dgm:pt modelId="{F65A5C43-C634-4043-B036-8DD46FC30699}" type="pres">
      <dgm:prSet presAssocID="{079AD6CB-5D36-4267-85FB-7D687D776EBC}" presName="txShp" presStyleLbl="node1" presStyleIdx="2" presStyleCnt="4" custScaleX="121890" custScaleY="96486" custLinFactNeighborX="-4992" custLinFactNeighborY="-149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25F97-C7F6-455E-BD36-3C9AB6793B60}" type="pres">
      <dgm:prSet presAssocID="{4183DA01-C1A7-4845-9851-17A746E48580}" presName="spacing" presStyleCnt="0"/>
      <dgm:spPr/>
    </dgm:pt>
    <dgm:pt modelId="{C01E2031-12C0-45B0-9E0C-ED6EE341C372}" type="pres">
      <dgm:prSet presAssocID="{FCBB1004-0C39-462F-BFE7-7C532B8DEB92}" presName="composite" presStyleCnt="0"/>
      <dgm:spPr/>
    </dgm:pt>
    <dgm:pt modelId="{20F5449C-4C26-43DE-955F-8A2E361A85A7}" type="pres">
      <dgm:prSet presAssocID="{FCBB1004-0C39-462F-BFE7-7C532B8DEB92}" presName="imgShp" presStyleLbl="fgImgPlace1" presStyleIdx="3" presStyleCnt="4" custScaleX="20113" custScaleY="4937" custLinFactX="400000" custLinFactNeighborX="459001" custLinFactNeighborY="-11078"/>
      <dgm:spPr/>
    </dgm:pt>
    <dgm:pt modelId="{6190EDF3-6FE2-4D32-928A-7DDF5D9D399D}" type="pres">
      <dgm:prSet presAssocID="{FCBB1004-0C39-462F-BFE7-7C532B8DEB92}" presName="txShp" presStyleLbl="node1" presStyleIdx="3" presStyleCnt="4" custScaleX="128845" custScaleY="96118" custLinFactNeighborX="9983" custLinFactNeighborY="-12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84677E-4542-4C4C-B953-ECF77D922311}" type="presOf" srcId="{079AD6CB-5D36-4267-85FB-7D687D776EBC}" destId="{F65A5C43-C634-4043-B036-8DD46FC30699}" srcOrd="0" destOrd="0" presId="urn:microsoft.com/office/officeart/2005/8/layout/vList3#1"/>
    <dgm:cxn modelId="{64CA5B34-29F9-4225-B45E-161BBE9F5688}" srcId="{1C93D739-761E-40BD-B3EA-F47306DB545D}" destId="{079AD6CB-5D36-4267-85FB-7D687D776EBC}" srcOrd="2" destOrd="0" parTransId="{75F49A4C-4638-4F15-BACF-66A847DA4D33}" sibTransId="{4183DA01-C1A7-4845-9851-17A746E48580}"/>
    <dgm:cxn modelId="{129ADE17-7E3B-431A-9E32-83534714501E}" srcId="{1C93D739-761E-40BD-B3EA-F47306DB545D}" destId="{FCBB1004-0C39-462F-BFE7-7C532B8DEB92}" srcOrd="3" destOrd="0" parTransId="{C2C7102C-5AC9-4E61-A225-1A98F4A39269}" sibTransId="{2F919655-E92E-435D-B2F6-763B773427B6}"/>
    <dgm:cxn modelId="{D979BEDA-B928-4C62-A572-D716C1EC75E8}" type="presOf" srcId="{316DE7D1-0067-4291-BEE1-4D63181891B8}" destId="{5AA8D043-9015-44C0-8C22-0F793B4EB9D1}" srcOrd="0" destOrd="0" presId="urn:microsoft.com/office/officeart/2005/8/layout/vList3#1"/>
    <dgm:cxn modelId="{5CA407A0-4072-43D1-B9DA-4B787141E339}" type="presOf" srcId="{FCBB1004-0C39-462F-BFE7-7C532B8DEB92}" destId="{6190EDF3-6FE2-4D32-928A-7DDF5D9D399D}" srcOrd="0" destOrd="0" presId="urn:microsoft.com/office/officeart/2005/8/layout/vList3#1"/>
    <dgm:cxn modelId="{8021E747-487A-49BE-93A2-A5CEDF907A1D}" type="presOf" srcId="{2034509D-4DAB-4831-A641-5181EA311535}" destId="{43298C0A-105A-4AE2-AEEC-75A1581D963C}" srcOrd="0" destOrd="0" presId="urn:microsoft.com/office/officeart/2005/8/layout/vList3#1"/>
    <dgm:cxn modelId="{992FA903-4AFC-4BA4-8AB9-25C61EE2E4CA}" type="presOf" srcId="{1C93D739-761E-40BD-B3EA-F47306DB545D}" destId="{A3606FC5-AC5F-4002-B898-1A241C725E78}" srcOrd="0" destOrd="0" presId="urn:microsoft.com/office/officeart/2005/8/layout/vList3#1"/>
    <dgm:cxn modelId="{8A0EA700-9E5A-4BEF-A3DF-1D4B9CE351E3}" srcId="{1C93D739-761E-40BD-B3EA-F47306DB545D}" destId="{316DE7D1-0067-4291-BEE1-4D63181891B8}" srcOrd="0" destOrd="0" parTransId="{AEF2C8AB-E03E-4A0C-B51D-70608DF0038B}" sibTransId="{6E598B67-B86F-4E27-BB4B-61529568221F}"/>
    <dgm:cxn modelId="{203DB844-9610-4367-997F-658E0BA95707}" srcId="{1C93D739-761E-40BD-B3EA-F47306DB545D}" destId="{2034509D-4DAB-4831-A641-5181EA311535}" srcOrd="1" destOrd="0" parTransId="{BC7E3B5F-E540-46C0-B14D-55075FDE23FB}" sibTransId="{D8B5A6E0-157B-4B2A-BA55-24A5453EB233}"/>
    <dgm:cxn modelId="{64CAF136-ED6F-4172-B6B5-0922EF7EF8B3}" type="presParOf" srcId="{A3606FC5-AC5F-4002-B898-1A241C725E78}" destId="{30ABF38F-8F90-4604-B8A9-1A25E21C51A5}" srcOrd="0" destOrd="0" presId="urn:microsoft.com/office/officeart/2005/8/layout/vList3#1"/>
    <dgm:cxn modelId="{12B4DA11-2787-4A57-B9AE-EC8375D7B484}" type="presParOf" srcId="{30ABF38F-8F90-4604-B8A9-1A25E21C51A5}" destId="{E54ED348-0137-4FCC-A9FC-CBD7569D12CB}" srcOrd="0" destOrd="0" presId="urn:microsoft.com/office/officeart/2005/8/layout/vList3#1"/>
    <dgm:cxn modelId="{09E8D4E8-355E-47DB-916C-D370F458639F}" type="presParOf" srcId="{30ABF38F-8F90-4604-B8A9-1A25E21C51A5}" destId="{5AA8D043-9015-44C0-8C22-0F793B4EB9D1}" srcOrd="1" destOrd="0" presId="urn:microsoft.com/office/officeart/2005/8/layout/vList3#1"/>
    <dgm:cxn modelId="{5609681D-C5EF-4D1D-9045-97846342D136}" type="presParOf" srcId="{A3606FC5-AC5F-4002-B898-1A241C725E78}" destId="{8D02449E-BBA1-4D66-8214-F474FC25493B}" srcOrd="1" destOrd="0" presId="urn:microsoft.com/office/officeart/2005/8/layout/vList3#1"/>
    <dgm:cxn modelId="{BEAEDED3-7A0C-4754-9621-32DB33A0665E}" type="presParOf" srcId="{A3606FC5-AC5F-4002-B898-1A241C725E78}" destId="{96AED03F-21BF-43E5-8880-35F8D917BDAD}" srcOrd="2" destOrd="0" presId="urn:microsoft.com/office/officeart/2005/8/layout/vList3#1"/>
    <dgm:cxn modelId="{15925CE6-BB62-4FDD-A8FA-3ABD8D196985}" type="presParOf" srcId="{96AED03F-21BF-43E5-8880-35F8D917BDAD}" destId="{AB795966-90E0-4FA2-A595-2B28B322808C}" srcOrd="0" destOrd="0" presId="urn:microsoft.com/office/officeart/2005/8/layout/vList3#1"/>
    <dgm:cxn modelId="{205DBF27-CB1C-4802-9D91-64481F398A3D}" type="presParOf" srcId="{96AED03F-21BF-43E5-8880-35F8D917BDAD}" destId="{43298C0A-105A-4AE2-AEEC-75A1581D963C}" srcOrd="1" destOrd="0" presId="urn:microsoft.com/office/officeart/2005/8/layout/vList3#1"/>
    <dgm:cxn modelId="{2F037DDD-887C-4A55-9C95-58958269C138}" type="presParOf" srcId="{A3606FC5-AC5F-4002-B898-1A241C725E78}" destId="{FE4EE4CE-A035-4922-89CF-21FB57358FB6}" srcOrd="3" destOrd="0" presId="urn:microsoft.com/office/officeart/2005/8/layout/vList3#1"/>
    <dgm:cxn modelId="{D110560F-C37A-4AAC-ACB2-D017265B5227}" type="presParOf" srcId="{A3606FC5-AC5F-4002-B898-1A241C725E78}" destId="{52E28E7D-12EC-4EFE-8B80-6E48DD637EB7}" srcOrd="4" destOrd="0" presId="urn:microsoft.com/office/officeart/2005/8/layout/vList3#1"/>
    <dgm:cxn modelId="{4E416F6E-CC1A-46DC-9C0D-BB0663913E76}" type="presParOf" srcId="{52E28E7D-12EC-4EFE-8B80-6E48DD637EB7}" destId="{353E374B-6B8F-43B4-A57A-E65C7E49C255}" srcOrd="0" destOrd="0" presId="urn:microsoft.com/office/officeart/2005/8/layout/vList3#1"/>
    <dgm:cxn modelId="{17FA7E50-BF01-4760-81F2-15E5C4B2D9D3}" type="presParOf" srcId="{52E28E7D-12EC-4EFE-8B80-6E48DD637EB7}" destId="{F65A5C43-C634-4043-B036-8DD46FC30699}" srcOrd="1" destOrd="0" presId="urn:microsoft.com/office/officeart/2005/8/layout/vList3#1"/>
    <dgm:cxn modelId="{89F0589E-17BA-443D-A588-CC9E2A34F2E4}" type="presParOf" srcId="{A3606FC5-AC5F-4002-B898-1A241C725E78}" destId="{51325F97-C7F6-455E-BD36-3C9AB6793B60}" srcOrd="5" destOrd="0" presId="urn:microsoft.com/office/officeart/2005/8/layout/vList3#1"/>
    <dgm:cxn modelId="{1653DEED-66C5-4AC9-A9BE-522ECA23CAFF}" type="presParOf" srcId="{A3606FC5-AC5F-4002-B898-1A241C725E78}" destId="{C01E2031-12C0-45B0-9E0C-ED6EE341C372}" srcOrd="6" destOrd="0" presId="urn:microsoft.com/office/officeart/2005/8/layout/vList3#1"/>
    <dgm:cxn modelId="{1D02FCB8-F942-40C5-973A-83A3391BCD41}" type="presParOf" srcId="{C01E2031-12C0-45B0-9E0C-ED6EE341C372}" destId="{20F5449C-4C26-43DE-955F-8A2E361A85A7}" srcOrd="0" destOrd="0" presId="urn:microsoft.com/office/officeart/2005/8/layout/vList3#1"/>
    <dgm:cxn modelId="{5FDA2995-ED99-4FA5-B826-5E7B4E08CE7E}" type="presParOf" srcId="{C01E2031-12C0-45B0-9E0C-ED6EE341C372}" destId="{6190EDF3-6FE2-4D32-928A-7DDF5D9D399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7A330-EB88-430D-B16B-000F4451D18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89058D-7909-4D09-BDDF-451263A3064F}">
      <dgm:prSet phldrT="[Текст]" custT="1"/>
      <dgm:spPr>
        <a:solidFill>
          <a:srgbClr val="000000"/>
        </a:solidFill>
      </dgm:spPr>
      <dgm:t>
        <a:bodyPr/>
        <a:lstStyle/>
        <a:p>
          <a:pPr algn="just"/>
          <a:r>
            <a:rPr lang="ru-RU" sz="2400" dirty="0" err="1" smtClean="0">
              <a:effectLst/>
            </a:rPr>
            <a:t>Упр-е</a:t>
          </a:r>
          <a:r>
            <a:rPr lang="ru-RU" sz="2400" dirty="0" smtClean="0">
              <a:effectLst/>
            </a:rPr>
            <a:t> по надзору за исп. законодательства СК Республики Беларусь</a:t>
          </a:r>
          <a:endParaRPr lang="ru-RU" sz="2400" dirty="0"/>
        </a:p>
      </dgm:t>
    </dgm:pt>
    <dgm:pt modelId="{15A85F75-7CA5-4647-9F08-16D919FF72D0}" type="parTrans" cxnId="{2CEEFB31-9501-4109-A17B-B457DD97FFCB}">
      <dgm:prSet/>
      <dgm:spPr/>
      <dgm:t>
        <a:bodyPr/>
        <a:lstStyle/>
        <a:p>
          <a:endParaRPr lang="ru-RU"/>
        </a:p>
      </dgm:t>
    </dgm:pt>
    <dgm:pt modelId="{FA1A44D8-5AE0-4F6C-AAEB-9C8D9F2D60E9}" type="sibTrans" cxnId="{2CEEFB31-9501-4109-A17B-B457DD97FFCB}">
      <dgm:prSet/>
      <dgm:spPr>
        <a:solidFill>
          <a:srgbClr val="0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273B4699-430A-4947-9AA3-37AECADB855A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400" dirty="0" smtClean="0">
              <a:effectLst/>
            </a:rPr>
            <a:t>Отдел по надзору за исп. законодательства о государственной безопасности</a:t>
          </a:r>
          <a:endParaRPr lang="ru-RU" sz="2400" dirty="0"/>
        </a:p>
      </dgm:t>
    </dgm:pt>
    <dgm:pt modelId="{896F0A50-F30F-4644-A637-C3D782ADF2C6}" type="parTrans" cxnId="{A298AE12-EF2D-4859-97D2-DBEA685B61CD}">
      <dgm:prSet/>
      <dgm:spPr/>
      <dgm:t>
        <a:bodyPr/>
        <a:lstStyle/>
        <a:p>
          <a:endParaRPr lang="ru-RU"/>
        </a:p>
      </dgm:t>
    </dgm:pt>
    <dgm:pt modelId="{0B79C3FE-97BC-40EE-A116-98233E7DE8AF}" type="sibTrans" cxnId="{A298AE12-EF2D-4859-97D2-DBEA685B61CD}">
      <dgm:prSet/>
      <dgm:spPr>
        <a:solidFill>
          <a:srgbClr val="0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F4CAC36C-F621-40D8-9591-26B0ACB06E2A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400" dirty="0" err="1" smtClean="0">
              <a:effectLst/>
            </a:rPr>
            <a:t>Упр</a:t>
          </a:r>
          <a:r>
            <a:rPr lang="ru-RU" sz="2400" dirty="0" smtClean="0">
              <a:effectLst/>
            </a:rPr>
            <a:t>-е по надзору за </a:t>
          </a:r>
          <a:r>
            <a:rPr lang="ru-RU" sz="2400" dirty="0" err="1" smtClean="0">
              <a:effectLst/>
            </a:rPr>
            <a:t>исп.законодательства</a:t>
          </a:r>
          <a:r>
            <a:rPr lang="ru-RU" sz="2400" dirty="0" smtClean="0">
              <a:effectLst/>
            </a:rPr>
            <a:t> на транспорте и в таможенных органах</a:t>
          </a:r>
          <a:endParaRPr lang="ru-RU" sz="2400" dirty="0"/>
        </a:p>
      </dgm:t>
    </dgm:pt>
    <dgm:pt modelId="{7F53E147-1EA1-427C-8B3A-C84610F0A155}" type="parTrans" cxnId="{20A534AA-CEDA-4AC9-A682-B8719FE6E546}">
      <dgm:prSet/>
      <dgm:spPr/>
      <dgm:t>
        <a:bodyPr/>
        <a:lstStyle/>
        <a:p>
          <a:endParaRPr lang="ru-RU"/>
        </a:p>
      </dgm:t>
    </dgm:pt>
    <dgm:pt modelId="{FC6AB985-24EE-428C-B69B-54BA6B3564A9}" type="sibTrans" cxnId="{20A534AA-CEDA-4AC9-A682-B8719FE6E546}">
      <dgm:prSet/>
      <dgm:spPr/>
      <dgm:t>
        <a:bodyPr/>
        <a:lstStyle/>
        <a:p>
          <a:endParaRPr lang="ru-RU"/>
        </a:p>
      </dgm:t>
    </dgm:pt>
    <dgm:pt modelId="{CDE70901-3F83-49B8-9B5B-D4E555001C4C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400" dirty="0" err="1" smtClean="0">
              <a:effectLst/>
            </a:rPr>
            <a:t>Упр-е</a:t>
          </a:r>
          <a:r>
            <a:rPr lang="ru-RU" sz="2400" dirty="0" smtClean="0">
              <a:effectLst/>
            </a:rPr>
            <a:t> по надзору за исп. </a:t>
          </a:r>
          <a:r>
            <a:rPr lang="ru-RU" sz="2400" dirty="0" err="1" smtClean="0">
              <a:effectLst/>
            </a:rPr>
            <a:t>з-ва</a:t>
          </a:r>
          <a:r>
            <a:rPr lang="ru-RU" sz="2400" dirty="0" smtClean="0">
              <a:effectLst/>
            </a:rPr>
            <a:t> в </a:t>
          </a:r>
          <a:r>
            <a:rPr lang="ru-RU" sz="2400" dirty="0" err="1" smtClean="0">
              <a:effectLst/>
            </a:rPr>
            <a:t>дея-ти</a:t>
          </a:r>
          <a:r>
            <a:rPr lang="ru-RU" sz="2400" dirty="0" smtClean="0">
              <a:effectLst/>
            </a:rPr>
            <a:t> органов дознания</a:t>
          </a:r>
          <a:endParaRPr lang="ru-RU" sz="2400" dirty="0"/>
        </a:p>
      </dgm:t>
    </dgm:pt>
    <dgm:pt modelId="{6D10CC68-4894-4EE7-8004-BC6AEC3BB1CE}" type="parTrans" cxnId="{BF1A0F7E-BBB1-49F6-BD2D-BC1580F93AE5}">
      <dgm:prSet/>
      <dgm:spPr/>
      <dgm:t>
        <a:bodyPr/>
        <a:lstStyle/>
        <a:p>
          <a:endParaRPr lang="ru-RU"/>
        </a:p>
      </dgm:t>
    </dgm:pt>
    <dgm:pt modelId="{EF3D9E1F-BB35-409F-A08D-CF1D97FB6354}" type="sibTrans" cxnId="{BF1A0F7E-BBB1-49F6-BD2D-BC1580F93AE5}">
      <dgm:prSet/>
      <dgm:spPr>
        <a:solidFill>
          <a:srgbClr val="0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95FA01E7-A2C8-4D61-A612-9D7035CA5734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400" dirty="0" err="1" smtClean="0">
              <a:effectLst/>
            </a:rPr>
            <a:t>Упр-е</a:t>
          </a:r>
          <a:r>
            <a:rPr lang="ru-RU" sz="2400" dirty="0" smtClean="0">
              <a:effectLst/>
            </a:rPr>
            <a:t> по борьбе с организованной преступностью и коррупцией</a:t>
          </a:r>
          <a:endParaRPr lang="ru-RU" sz="2400" dirty="0"/>
        </a:p>
      </dgm:t>
    </dgm:pt>
    <dgm:pt modelId="{D7A8EBD0-01DC-4E14-B9A8-4C5BC9902567}" type="parTrans" cxnId="{45D1B11A-F71D-4DF6-98F3-D89F62EB1F5B}">
      <dgm:prSet/>
      <dgm:spPr/>
      <dgm:t>
        <a:bodyPr/>
        <a:lstStyle/>
        <a:p>
          <a:endParaRPr lang="ru-RU"/>
        </a:p>
      </dgm:t>
    </dgm:pt>
    <dgm:pt modelId="{77650888-D3F8-446F-97FD-871E49FF0948}" type="sibTrans" cxnId="{45D1B11A-F71D-4DF6-98F3-D89F62EB1F5B}">
      <dgm:prSet/>
      <dgm:spPr>
        <a:solidFill>
          <a:srgbClr val="0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A1025639-4A7B-43F3-99BB-75E8C6242E02}" type="pres">
      <dgm:prSet presAssocID="{D8B7A330-EB88-430D-B16B-000F4451D18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76EC71-FF93-4248-A923-E00A2B5EC1B7}" type="pres">
      <dgm:prSet presAssocID="{D8B7A330-EB88-430D-B16B-000F4451D186}" presName="dummyMaxCanvas" presStyleCnt="0">
        <dgm:presLayoutVars/>
      </dgm:prSet>
      <dgm:spPr/>
    </dgm:pt>
    <dgm:pt modelId="{4BD91445-BBFC-4644-A280-8836657F6756}" type="pres">
      <dgm:prSet presAssocID="{D8B7A330-EB88-430D-B16B-000F4451D18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216CA-A1AF-44C3-BC12-525DF0A51AC1}" type="pres">
      <dgm:prSet presAssocID="{D8B7A330-EB88-430D-B16B-000F4451D18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88BFB-D427-4880-A547-93CD14E024BE}" type="pres">
      <dgm:prSet presAssocID="{D8B7A330-EB88-430D-B16B-000F4451D186}" presName="FiveNodes_3" presStyleLbl="node1" presStyleIdx="2" presStyleCnt="5" custLinFactNeighborX="-460" custLinFactNeighborY="-3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B8494-8D16-4F14-B977-039913C3D8F0}" type="pres">
      <dgm:prSet presAssocID="{D8B7A330-EB88-430D-B16B-000F4451D18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6AE27-DDA8-4E41-95B0-D101163FBF42}" type="pres">
      <dgm:prSet presAssocID="{D8B7A330-EB88-430D-B16B-000F4451D18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4832A-D3DA-4EF3-A62F-E947126AF545}" type="pres">
      <dgm:prSet presAssocID="{D8B7A330-EB88-430D-B16B-000F4451D18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8EAC0-2C48-4CA0-88F8-DA17EC83BE6B}" type="pres">
      <dgm:prSet presAssocID="{D8B7A330-EB88-430D-B16B-000F4451D18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C7073-CE17-4A5F-8D6B-E2D6803CFEA1}" type="pres">
      <dgm:prSet presAssocID="{D8B7A330-EB88-430D-B16B-000F4451D18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28CAB2-6EDE-42B0-87AF-3EECFC4EEADA}" type="pres">
      <dgm:prSet presAssocID="{D8B7A330-EB88-430D-B16B-000F4451D18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833F9-0365-4E2C-A3E9-A60990BEBDAB}" type="pres">
      <dgm:prSet presAssocID="{D8B7A330-EB88-430D-B16B-000F4451D18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A10A6-AA3D-452A-A3D0-EBD79F96A49D}" type="pres">
      <dgm:prSet presAssocID="{D8B7A330-EB88-430D-B16B-000F4451D18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AD81F-2827-4E7C-9372-F57D70348DD7}" type="pres">
      <dgm:prSet presAssocID="{D8B7A330-EB88-430D-B16B-000F4451D18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5558A-8C04-487B-B68D-64CD68FC6490}" type="pres">
      <dgm:prSet presAssocID="{D8B7A330-EB88-430D-B16B-000F4451D18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F26471-C8D4-4275-AFC6-6A427F25A3B6}" type="pres">
      <dgm:prSet presAssocID="{D8B7A330-EB88-430D-B16B-000F4451D18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4A7FF2-A05C-4DEB-8381-16059570556C}" type="presOf" srcId="{95FA01E7-A2C8-4D61-A612-9D7035CA5734}" destId="{B4A88BFB-D427-4880-A547-93CD14E024BE}" srcOrd="0" destOrd="0" presId="urn:microsoft.com/office/officeart/2005/8/layout/vProcess5"/>
    <dgm:cxn modelId="{2CEEFB31-9501-4109-A17B-B457DD97FFCB}" srcId="{D8B7A330-EB88-430D-B16B-000F4451D186}" destId="{5689058D-7909-4D09-BDDF-451263A3064F}" srcOrd="0" destOrd="0" parTransId="{15A85F75-7CA5-4647-9F08-16D919FF72D0}" sibTransId="{FA1A44D8-5AE0-4F6C-AAEB-9C8D9F2D60E9}"/>
    <dgm:cxn modelId="{95A1C67B-9539-4280-9183-F46C1E2312A9}" type="presOf" srcId="{5689058D-7909-4D09-BDDF-451263A3064F}" destId="{896833F9-0365-4E2C-A3E9-A60990BEBDAB}" srcOrd="1" destOrd="0" presId="urn:microsoft.com/office/officeart/2005/8/layout/vProcess5"/>
    <dgm:cxn modelId="{EBF2AE1E-DDEA-44A9-9211-1D4A392D5597}" type="presOf" srcId="{95FA01E7-A2C8-4D61-A612-9D7035CA5734}" destId="{647AD81F-2827-4E7C-9372-F57D70348DD7}" srcOrd="1" destOrd="0" presId="urn:microsoft.com/office/officeart/2005/8/layout/vProcess5"/>
    <dgm:cxn modelId="{D09541C3-254A-4955-9F70-F76C9A7F3A9C}" type="presOf" srcId="{77650888-D3F8-446F-97FD-871E49FF0948}" destId="{91AC7073-CE17-4A5F-8D6B-E2D6803CFEA1}" srcOrd="0" destOrd="0" presId="urn:microsoft.com/office/officeart/2005/8/layout/vProcess5"/>
    <dgm:cxn modelId="{35DDF85C-6160-4AE7-9086-2E14B24E09E4}" type="presOf" srcId="{273B4699-430A-4947-9AA3-37AECADB855A}" destId="{B76B8494-8D16-4F14-B977-039913C3D8F0}" srcOrd="0" destOrd="0" presId="urn:microsoft.com/office/officeart/2005/8/layout/vProcess5"/>
    <dgm:cxn modelId="{C37591BD-FB94-4F80-92E1-BB70ABCADF20}" type="presOf" srcId="{D8B7A330-EB88-430D-B16B-000F4451D186}" destId="{A1025639-4A7B-43F3-99BB-75E8C6242E02}" srcOrd="0" destOrd="0" presId="urn:microsoft.com/office/officeart/2005/8/layout/vProcess5"/>
    <dgm:cxn modelId="{45D1B11A-F71D-4DF6-98F3-D89F62EB1F5B}" srcId="{D8B7A330-EB88-430D-B16B-000F4451D186}" destId="{95FA01E7-A2C8-4D61-A612-9D7035CA5734}" srcOrd="2" destOrd="0" parTransId="{D7A8EBD0-01DC-4E14-B9A8-4C5BC9902567}" sibTransId="{77650888-D3F8-446F-97FD-871E49FF0948}"/>
    <dgm:cxn modelId="{5A9D5921-9FF7-4A9B-92C7-56FAF14A92C7}" type="presOf" srcId="{5689058D-7909-4D09-BDDF-451263A3064F}" destId="{4BD91445-BBFC-4644-A280-8836657F6756}" srcOrd="0" destOrd="0" presId="urn:microsoft.com/office/officeart/2005/8/layout/vProcess5"/>
    <dgm:cxn modelId="{6C9FDDC1-8C95-4BB7-AC49-DAE769B86ACE}" type="presOf" srcId="{F4CAC36C-F621-40D8-9591-26B0ACB06E2A}" destId="{2846AE27-DDA8-4E41-95B0-D101163FBF42}" srcOrd="0" destOrd="0" presId="urn:microsoft.com/office/officeart/2005/8/layout/vProcess5"/>
    <dgm:cxn modelId="{BF1A0F7E-BBB1-49F6-BD2D-BC1580F93AE5}" srcId="{D8B7A330-EB88-430D-B16B-000F4451D186}" destId="{CDE70901-3F83-49B8-9B5B-D4E555001C4C}" srcOrd="1" destOrd="0" parTransId="{6D10CC68-4894-4EE7-8004-BC6AEC3BB1CE}" sibTransId="{EF3D9E1F-BB35-409F-A08D-CF1D97FB6354}"/>
    <dgm:cxn modelId="{5985BAAD-DF4F-49D3-A474-66952BA84869}" type="presOf" srcId="{FA1A44D8-5AE0-4F6C-AAEB-9C8D9F2D60E9}" destId="{6DF4832A-D3DA-4EF3-A62F-E947126AF545}" srcOrd="0" destOrd="0" presId="urn:microsoft.com/office/officeart/2005/8/layout/vProcess5"/>
    <dgm:cxn modelId="{876A507B-8CDC-4EB7-B9D2-77C8CE4B242F}" type="presOf" srcId="{CDE70901-3F83-49B8-9B5B-D4E555001C4C}" destId="{B90216CA-A1AF-44C3-BC12-525DF0A51AC1}" srcOrd="0" destOrd="0" presId="urn:microsoft.com/office/officeart/2005/8/layout/vProcess5"/>
    <dgm:cxn modelId="{20A534AA-CEDA-4AC9-A682-B8719FE6E546}" srcId="{D8B7A330-EB88-430D-B16B-000F4451D186}" destId="{F4CAC36C-F621-40D8-9591-26B0ACB06E2A}" srcOrd="4" destOrd="0" parTransId="{7F53E147-1EA1-427C-8B3A-C84610F0A155}" sibTransId="{FC6AB985-24EE-428C-B69B-54BA6B3564A9}"/>
    <dgm:cxn modelId="{B4A8E882-596F-4A26-BCAC-F5E65A77690F}" type="presOf" srcId="{273B4699-430A-4947-9AA3-37AECADB855A}" destId="{ECE5558A-8C04-487B-B68D-64CD68FC6490}" srcOrd="1" destOrd="0" presId="urn:microsoft.com/office/officeart/2005/8/layout/vProcess5"/>
    <dgm:cxn modelId="{F99F44D5-1D74-4572-A88F-A71EE8718732}" type="presOf" srcId="{CDE70901-3F83-49B8-9B5B-D4E555001C4C}" destId="{B67A10A6-AA3D-452A-A3D0-EBD79F96A49D}" srcOrd="1" destOrd="0" presId="urn:microsoft.com/office/officeart/2005/8/layout/vProcess5"/>
    <dgm:cxn modelId="{A298AE12-EF2D-4859-97D2-DBEA685B61CD}" srcId="{D8B7A330-EB88-430D-B16B-000F4451D186}" destId="{273B4699-430A-4947-9AA3-37AECADB855A}" srcOrd="3" destOrd="0" parTransId="{896F0A50-F30F-4644-A637-C3D782ADF2C6}" sibTransId="{0B79C3FE-97BC-40EE-A116-98233E7DE8AF}"/>
    <dgm:cxn modelId="{6BC86E3C-D356-4A02-A039-A14C2775F93C}" type="presOf" srcId="{0B79C3FE-97BC-40EE-A116-98233E7DE8AF}" destId="{4F28CAB2-6EDE-42B0-87AF-3EECFC4EEADA}" srcOrd="0" destOrd="0" presId="urn:microsoft.com/office/officeart/2005/8/layout/vProcess5"/>
    <dgm:cxn modelId="{5DBED03B-3BF1-4A53-8B1B-AD7A67710AA2}" type="presOf" srcId="{EF3D9E1F-BB35-409F-A08D-CF1D97FB6354}" destId="{CDC8EAC0-2C48-4CA0-88F8-DA17EC83BE6B}" srcOrd="0" destOrd="0" presId="urn:microsoft.com/office/officeart/2005/8/layout/vProcess5"/>
    <dgm:cxn modelId="{792B51A7-A505-4BE4-85FE-1F9303AC712D}" type="presOf" srcId="{F4CAC36C-F621-40D8-9591-26B0ACB06E2A}" destId="{5BF26471-C8D4-4275-AFC6-6A427F25A3B6}" srcOrd="1" destOrd="0" presId="urn:microsoft.com/office/officeart/2005/8/layout/vProcess5"/>
    <dgm:cxn modelId="{252C555D-9761-436C-A6AF-E93DC138DD21}" type="presParOf" srcId="{A1025639-4A7B-43F3-99BB-75E8C6242E02}" destId="{AF76EC71-FF93-4248-A923-E00A2B5EC1B7}" srcOrd="0" destOrd="0" presId="urn:microsoft.com/office/officeart/2005/8/layout/vProcess5"/>
    <dgm:cxn modelId="{B2A84918-6015-4B69-BA1F-9CB50AE9D974}" type="presParOf" srcId="{A1025639-4A7B-43F3-99BB-75E8C6242E02}" destId="{4BD91445-BBFC-4644-A280-8836657F6756}" srcOrd="1" destOrd="0" presId="urn:microsoft.com/office/officeart/2005/8/layout/vProcess5"/>
    <dgm:cxn modelId="{3BD85F6A-A816-4958-A417-0A0E0E88A805}" type="presParOf" srcId="{A1025639-4A7B-43F3-99BB-75E8C6242E02}" destId="{B90216CA-A1AF-44C3-BC12-525DF0A51AC1}" srcOrd="2" destOrd="0" presId="urn:microsoft.com/office/officeart/2005/8/layout/vProcess5"/>
    <dgm:cxn modelId="{2724BE9F-4108-4DB4-A831-8295FC0244AF}" type="presParOf" srcId="{A1025639-4A7B-43F3-99BB-75E8C6242E02}" destId="{B4A88BFB-D427-4880-A547-93CD14E024BE}" srcOrd="3" destOrd="0" presId="urn:microsoft.com/office/officeart/2005/8/layout/vProcess5"/>
    <dgm:cxn modelId="{F1053AA8-25C1-4C7F-ADC1-E8BC35DF7191}" type="presParOf" srcId="{A1025639-4A7B-43F3-99BB-75E8C6242E02}" destId="{B76B8494-8D16-4F14-B977-039913C3D8F0}" srcOrd="4" destOrd="0" presId="urn:microsoft.com/office/officeart/2005/8/layout/vProcess5"/>
    <dgm:cxn modelId="{A19AC056-A2D3-4BB8-BD1B-960592EA0B1F}" type="presParOf" srcId="{A1025639-4A7B-43F3-99BB-75E8C6242E02}" destId="{2846AE27-DDA8-4E41-95B0-D101163FBF42}" srcOrd="5" destOrd="0" presId="urn:microsoft.com/office/officeart/2005/8/layout/vProcess5"/>
    <dgm:cxn modelId="{4F2FE0BF-5734-42EE-B849-B1DD39952819}" type="presParOf" srcId="{A1025639-4A7B-43F3-99BB-75E8C6242E02}" destId="{6DF4832A-D3DA-4EF3-A62F-E947126AF545}" srcOrd="6" destOrd="0" presId="urn:microsoft.com/office/officeart/2005/8/layout/vProcess5"/>
    <dgm:cxn modelId="{DC7AAE0D-C7E4-406C-ACE6-075F423BBCAD}" type="presParOf" srcId="{A1025639-4A7B-43F3-99BB-75E8C6242E02}" destId="{CDC8EAC0-2C48-4CA0-88F8-DA17EC83BE6B}" srcOrd="7" destOrd="0" presId="urn:microsoft.com/office/officeart/2005/8/layout/vProcess5"/>
    <dgm:cxn modelId="{32BF375F-6B91-4835-9537-25E8543DB190}" type="presParOf" srcId="{A1025639-4A7B-43F3-99BB-75E8C6242E02}" destId="{91AC7073-CE17-4A5F-8D6B-E2D6803CFEA1}" srcOrd="8" destOrd="0" presId="urn:microsoft.com/office/officeart/2005/8/layout/vProcess5"/>
    <dgm:cxn modelId="{8EF15C29-AEF9-4088-A17E-AC543E15B616}" type="presParOf" srcId="{A1025639-4A7B-43F3-99BB-75E8C6242E02}" destId="{4F28CAB2-6EDE-42B0-87AF-3EECFC4EEADA}" srcOrd="9" destOrd="0" presId="urn:microsoft.com/office/officeart/2005/8/layout/vProcess5"/>
    <dgm:cxn modelId="{5A75186C-E91D-4EA8-8B22-2ACDA5801393}" type="presParOf" srcId="{A1025639-4A7B-43F3-99BB-75E8C6242E02}" destId="{896833F9-0365-4E2C-A3E9-A60990BEBDAB}" srcOrd="10" destOrd="0" presId="urn:microsoft.com/office/officeart/2005/8/layout/vProcess5"/>
    <dgm:cxn modelId="{936F01F2-BF25-4002-BC85-CAFA1B54D688}" type="presParOf" srcId="{A1025639-4A7B-43F3-99BB-75E8C6242E02}" destId="{B67A10A6-AA3D-452A-A3D0-EBD79F96A49D}" srcOrd="11" destOrd="0" presId="urn:microsoft.com/office/officeart/2005/8/layout/vProcess5"/>
    <dgm:cxn modelId="{AE1ECDEF-B9F7-40F8-AEA7-8C3A382565EC}" type="presParOf" srcId="{A1025639-4A7B-43F3-99BB-75E8C6242E02}" destId="{647AD81F-2827-4E7C-9372-F57D70348DD7}" srcOrd="12" destOrd="0" presId="urn:microsoft.com/office/officeart/2005/8/layout/vProcess5"/>
    <dgm:cxn modelId="{7D37B95B-9B60-4DB5-8DE6-94568E2E5B0D}" type="presParOf" srcId="{A1025639-4A7B-43F3-99BB-75E8C6242E02}" destId="{ECE5558A-8C04-487B-B68D-64CD68FC6490}" srcOrd="13" destOrd="0" presId="urn:microsoft.com/office/officeart/2005/8/layout/vProcess5"/>
    <dgm:cxn modelId="{10FBEE22-8C99-4ED4-BFD5-347FF9E44797}" type="presParOf" srcId="{A1025639-4A7B-43F3-99BB-75E8C6242E02}" destId="{5BF26471-C8D4-4275-AFC6-6A427F25A3B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A8D043-9015-44C0-8C22-0F793B4EB9D1}">
      <dsp:nvSpPr>
        <dsp:cNvPr id="0" name=""/>
        <dsp:cNvSpPr/>
      </dsp:nvSpPr>
      <dsp:spPr>
        <a:xfrm rot="10800000">
          <a:off x="0" y="0"/>
          <a:ext cx="5833408" cy="1015340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64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Зак-во</a:t>
          </a:r>
          <a:r>
            <a:rPr lang="ru-RU" sz="2400" kern="1200" dirty="0" smtClean="0"/>
            <a:t> о субъектах осуществления </a:t>
          </a:r>
          <a:r>
            <a:rPr lang="ru-RU" sz="2400" kern="1200" dirty="0" err="1" smtClean="0"/>
            <a:t>предв</a:t>
          </a:r>
          <a:r>
            <a:rPr lang="ru-RU" sz="2400" kern="1200" dirty="0" smtClean="0"/>
            <a:t>. следствия и дознания</a:t>
          </a:r>
          <a:endParaRPr lang="ru-RU" sz="2400" kern="1200" dirty="0"/>
        </a:p>
      </dsp:txBody>
      <dsp:txXfrm rot="10800000">
        <a:off x="0" y="0"/>
        <a:ext cx="5833408" cy="1015340"/>
      </dsp:txXfrm>
    </dsp:sp>
    <dsp:sp modelId="{E54ED348-0137-4FCC-A9FC-CBD7569D12CB}">
      <dsp:nvSpPr>
        <dsp:cNvPr id="0" name=""/>
        <dsp:cNvSpPr/>
      </dsp:nvSpPr>
      <dsp:spPr>
        <a:xfrm>
          <a:off x="6197844" y="449477"/>
          <a:ext cx="58290" cy="5943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98C0A-105A-4AE2-AEEC-75A1581D963C}">
      <dsp:nvSpPr>
        <dsp:cNvPr id="0" name=""/>
        <dsp:cNvSpPr/>
      </dsp:nvSpPr>
      <dsp:spPr>
        <a:xfrm rot="10800000">
          <a:off x="0" y="1292497"/>
          <a:ext cx="6898651" cy="1153242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64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Зак-во</a:t>
          </a:r>
          <a:r>
            <a:rPr lang="ru-RU" sz="2400" kern="1200" dirty="0" smtClean="0"/>
            <a:t> о видах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следственных действий</a:t>
          </a:r>
          <a:endParaRPr lang="ru-RU" sz="2400" kern="1200" dirty="0"/>
        </a:p>
      </dsp:txBody>
      <dsp:txXfrm rot="10800000">
        <a:off x="0" y="1292497"/>
        <a:ext cx="6898651" cy="1153242"/>
      </dsp:txXfrm>
    </dsp:sp>
    <dsp:sp modelId="{AB795966-90E0-4FA2-A595-2B28B322808C}">
      <dsp:nvSpPr>
        <dsp:cNvPr id="0" name=""/>
        <dsp:cNvSpPr/>
      </dsp:nvSpPr>
      <dsp:spPr>
        <a:xfrm flipV="1">
          <a:off x="8452348" y="1863319"/>
          <a:ext cx="120211" cy="1346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A5C43-C634-4043-B036-8DD46FC30699}">
      <dsp:nvSpPr>
        <dsp:cNvPr id="0" name=""/>
        <dsp:cNvSpPr/>
      </dsp:nvSpPr>
      <dsp:spPr>
        <a:xfrm rot="10800000">
          <a:off x="527374" y="2664707"/>
          <a:ext cx="6948647" cy="1064791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64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Зак-во</a:t>
          </a:r>
          <a:r>
            <a:rPr lang="ru-RU" sz="2400" kern="1200" dirty="0" smtClean="0"/>
            <a:t> об основаниях и условиях  следственных действий</a:t>
          </a:r>
          <a:endParaRPr lang="ru-RU" sz="2400" kern="1200" dirty="0"/>
        </a:p>
      </dsp:txBody>
      <dsp:txXfrm rot="10800000">
        <a:off x="527374" y="2664707"/>
        <a:ext cx="6948647" cy="1064791"/>
      </dsp:txXfrm>
    </dsp:sp>
    <dsp:sp modelId="{353E374B-6B8F-43B4-A57A-E65C7E49C255}">
      <dsp:nvSpPr>
        <dsp:cNvPr id="0" name=""/>
        <dsp:cNvSpPr/>
      </dsp:nvSpPr>
      <dsp:spPr>
        <a:xfrm>
          <a:off x="8525801" y="3028256"/>
          <a:ext cx="46758" cy="1775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0EDF3-6FE2-4D32-928A-7DDF5D9D399D}">
      <dsp:nvSpPr>
        <dsp:cNvPr id="0" name=""/>
        <dsp:cNvSpPr/>
      </dsp:nvSpPr>
      <dsp:spPr>
        <a:xfrm rot="10800000">
          <a:off x="1182818" y="4087295"/>
          <a:ext cx="7345134" cy="1060729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64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Зак-во</a:t>
          </a:r>
          <a:r>
            <a:rPr lang="ru-RU" sz="2400" kern="1200" dirty="0" smtClean="0"/>
            <a:t> о документировании следственных действий</a:t>
          </a:r>
          <a:endParaRPr lang="ru-RU" sz="2400" kern="1200" dirty="0"/>
        </a:p>
      </dsp:txBody>
      <dsp:txXfrm rot="10800000">
        <a:off x="1182818" y="4087295"/>
        <a:ext cx="7345134" cy="1060729"/>
      </dsp:txXfrm>
    </dsp:sp>
    <dsp:sp modelId="{20F5449C-4C26-43DE-955F-8A2E361A85A7}">
      <dsp:nvSpPr>
        <dsp:cNvPr id="0" name=""/>
        <dsp:cNvSpPr/>
      </dsp:nvSpPr>
      <dsp:spPr>
        <a:xfrm>
          <a:off x="8350598" y="4604533"/>
          <a:ext cx="221961" cy="5448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D91445-BBFC-4644-A280-8836657F6756}">
      <dsp:nvSpPr>
        <dsp:cNvPr id="0" name=""/>
        <dsp:cNvSpPr/>
      </dsp:nvSpPr>
      <dsp:spPr>
        <a:xfrm>
          <a:off x="0" y="0"/>
          <a:ext cx="6490856" cy="912977"/>
        </a:xfrm>
        <a:prstGeom prst="roundRect">
          <a:avLst>
            <a:gd name="adj" fmla="val 10000"/>
          </a:avLst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effectLst/>
            </a:rPr>
            <a:t>Упр-е</a:t>
          </a:r>
          <a:r>
            <a:rPr lang="ru-RU" sz="2400" kern="1200" dirty="0" smtClean="0">
              <a:effectLst/>
            </a:rPr>
            <a:t> по надзору за исп. законодательства СК Республики Беларусь</a:t>
          </a:r>
          <a:endParaRPr lang="ru-RU" sz="2400" kern="1200" dirty="0"/>
        </a:p>
      </dsp:txBody>
      <dsp:txXfrm>
        <a:off x="0" y="0"/>
        <a:ext cx="5452344" cy="912977"/>
      </dsp:txXfrm>
    </dsp:sp>
    <dsp:sp modelId="{B90216CA-A1AF-44C3-BC12-525DF0A51AC1}">
      <dsp:nvSpPr>
        <dsp:cNvPr id="0" name=""/>
        <dsp:cNvSpPr/>
      </dsp:nvSpPr>
      <dsp:spPr>
        <a:xfrm>
          <a:off x="484706" y="1039780"/>
          <a:ext cx="6490856" cy="912977"/>
        </a:xfrm>
        <a:prstGeom prst="roundRect">
          <a:avLst>
            <a:gd name="adj" fmla="val 10000"/>
          </a:avLst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effectLst/>
            </a:rPr>
            <a:t>Упр-е</a:t>
          </a:r>
          <a:r>
            <a:rPr lang="ru-RU" sz="2400" kern="1200" dirty="0" smtClean="0">
              <a:effectLst/>
            </a:rPr>
            <a:t> по надзору за исп. </a:t>
          </a:r>
          <a:r>
            <a:rPr lang="ru-RU" sz="2400" kern="1200" dirty="0" err="1" smtClean="0">
              <a:effectLst/>
            </a:rPr>
            <a:t>з-ва</a:t>
          </a:r>
          <a:r>
            <a:rPr lang="ru-RU" sz="2400" kern="1200" dirty="0" smtClean="0">
              <a:effectLst/>
            </a:rPr>
            <a:t> в </a:t>
          </a:r>
          <a:r>
            <a:rPr lang="ru-RU" sz="2400" kern="1200" dirty="0" err="1" smtClean="0">
              <a:effectLst/>
            </a:rPr>
            <a:t>дея-ти</a:t>
          </a:r>
          <a:r>
            <a:rPr lang="ru-RU" sz="2400" kern="1200" dirty="0" smtClean="0">
              <a:effectLst/>
            </a:rPr>
            <a:t> органов дознания</a:t>
          </a:r>
          <a:endParaRPr lang="ru-RU" sz="2400" kern="1200" dirty="0"/>
        </a:p>
      </dsp:txBody>
      <dsp:txXfrm>
        <a:off x="484706" y="1039780"/>
        <a:ext cx="5412714" cy="912977"/>
      </dsp:txXfrm>
    </dsp:sp>
    <dsp:sp modelId="{B4A88BFB-D427-4880-A547-93CD14E024BE}">
      <dsp:nvSpPr>
        <dsp:cNvPr id="0" name=""/>
        <dsp:cNvSpPr/>
      </dsp:nvSpPr>
      <dsp:spPr>
        <a:xfrm>
          <a:off x="939555" y="2049833"/>
          <a:ext cx="6490856" cy="912977"/>
        </a:xfrm>
        <a:prstGeom prst="roundRect">
          <a:avLst>
            <a:gd name="adj" fmla="val 10000"/>
          </a:avLst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effectLst/>
            </a:rPr>
            <a:t>Упр-е</a:t>
          </a:r>
          <a:r>
            <a:rPr lang="ru-RU" sz="2400" kern="1200" dirty="0" smtClean="0">
              <a:effectLst/>
            </a:rPr>
            <a:t> по борьбе с организованной преступностью и коррупцией</a:t>
          </a:r>
          <a:endParaRPr lang="ru-RU" sz="2400" kern="1200" dirty="0"/>
        </a:p>
      </dsp:txBody>
      <dsp:txXfrm>
        <a:off x="939555" y="2049833"/>
        <a:ext cx="5412714" cy="912977"/>
      </dsp:txXfrm>
    </dsp:sp>
    <dsp:sp modelId="{B76B8494-8D16-4F14-B977-039913C3D8F0}">
      <dsp:nvSpPr>
        <dsp:cNvPr id="0" name=""/>
        <dsp:cNvSpPr/>
      </dsp:nvSpPr>
      <dsp:spPr>
        <a:xfrm>
          <a:off x="1454120" y="3119340"/>
          <a:ext cx="6490856" cy="912977"/>
        </a:xfrm>
        <a:prstGeom prst="roundRect">
          <a:avLst>
            <a:gd name="adj" fmla="val 10000"/>
          </a:avLst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/>
            </a:rPr>
            <a:t>Отдел по надзору за исп. законодательства о государственной безопасности</a:t>
          </a:r>
          <a:endParaRPr lang="ru-RU" sz="2400" kern="1200" dirty="0"/>
        </a:p>
      </dsp:txBody>
      <dsp:txXfrm>
        <a:off x="1454120" y="3119340"/>
        <a:ext cx="5412714" cy="912977"/>
      </dsp:txXfrm>
    </dsp:sp>
    <dsp:sp modelId="{2846AE27-DDA8-4E41-95B0-D101163FBF42}">
      <dsp:nvSpPr>
        <dsp:cNvPr id="0" name=""/>
        <dsp:cNvSpPr/>
      </dsp:nvSpPr>
      <dsp:spPr>
        <a:xfrm>
          <a:off x="1938827" y="4159120"/>
          <a:ext cx="6490856" cy="912977"/>
        </a:xfrm>
        <a:prstGeom prst="roundRect">
          <a:avLst>
            <a:gd name="adj" fmla="val 10000"/>
          </a:avLst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effectLst/>
            </a:rPr>
            <a:t>Упр</a:t>
          </a:r>
          <a:r>
            <a:rPr lang="ru-RU" sz="2400" kern="1200" dirty="0" smtClean="0">
              <a:effectLst/>
            </a:rPr>
            <a:t>-е по надзору за </a:t>
          </a:r>
          <a:r>
            <a:rPr lang="ru-RU" sz="2400" kern="1200" dirty="0" err="1" smtClean="0">
              <a:effectLst/>
            </a:rPr>
            <a:t>исп.законодательства</a:t>
          </a:r>
          <a:r>
            <a:rPr lang="ru-RU" sz="2400" kern="1200" dirty="0" smtClean="0">
              <a:effectLst/>
            </a:rPr>
            <a:t> на транспорте и в таможенных органах</a:t>
          </a:r>
          <a:endParaRPr lang="ru-RU" sz="2400" kern="1200" dirty="0"/>
        </a:p>
      </dsp:txBody>
      <dsp:txXfrm>
        <a:off x="1938827" y="4159120"/>
        <a:ext cx="5412714" cy="912977"/>
      </dsp:txXfrm>
    </dsp:sp>
    <dsp:sp modelId="{6DF4832A-D3DA-4EF3-A62F-E947126AF545}">
      <dsp:nvSpPr>
        <dsp:cNvPr id="0" name=""/>
        <dsp:cNvSpPr/>
      </dsp:nvSpPr>
      <dsp:spPr>
        <a:xfrm>
          <a:off x="5897421" y="666980"/>
          <a:ext cx="593435" cy="593435"/>
        </a:xfrm>
        <a:prstGeom prst="downArrow">
          <a:avLst>
            <a:gd name="adj1" fmla="val 55000"/>
            <a:gd name="adj2" fmla="val 45000"/>
          </a:avLst>
        </a:prstGeom>
        <a:solidFill>
          <a:srgbClr val="00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897421" y="666980"/>
        <a:ext cx="593435" cy="593435"/>
      </dsp:txXfrm>
    </dsp:sp>
    <dsp:sp modelId="{CDC8EAC0-2C48-4CA0-88F8-DA17EC83BE6B}">
      <dsp:nvSpPr>
        <dsp:cNvPr id="0" name=""/>
        <dsp:cNvSpPr/>
      </dsp:nvSpPr>
      <dsp:spPr>
        <a:xfrm>
          <a:off x="6382128" y="1706760"/>
          <a:ext cx="593435" cy="593435"/>
        </a:xfrm>
        <a:prstGeom prst="downArrow">
          <a:avLst>
            <a:gd name="adj1" fmla="val 55000"/>
            <a:gd name="adj2" fmla="val 45000"/>
          </a:avLst>
        </a:prstGeom>
        <a:solidFill>
          <a:srgbClr val="00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382128" y="1706760"/>
        <a:ext cx="593435" cy="593435"/>
      </dsp:txXfrm>
    </dsp:sp>
    <dsp:sp modelId="{91AC7073-CE17-4A5F-8D6B-E2D6803CFEA1}">
      <dsp:nvSpPr>
        <dsp:cNvPr id="0" name=""/>
        <dsp:cNvSpPr/>
      </dsp:nvSpPr>
      <dsp:spPr>
        <a:xfrm>
          <a:off x="6866834" y="2731324"/>
          <a:ext cx="593435" cy="593435"/>
        </a:xfrm>
        <a:prstGeom prst="downArrow">
          <a:avLst>
            <a:gd name="adj1" fmla="val 55000"/>
            <a:gd name="adj2" fmla="val 45000"/>
          </a:avLst>
        </a:prstGeom>
        <a:solidFill>
          <a:srgbClr val="00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866834" y="2731324"/>
        <a:ext cx="593435" cy="593435"/>
      </dsp:txXfrm>
    </dsp:sp>
    <dsp:sp modelId="{4F28CAB2-6EDE-42B0-87AF-3EECFC4EEADA}">
      <dsp:nvSpPr>
        <dsp:cNvPr id="0" name=""/>
        <dsp:cNvSpPr/>
      </dsp:nvSpPr>
      <dsp:spPr>
        <a:xfrm>
          <a:off x="7351541" y="3781249"/>
          <a:ext cx="593435" cy="593435"/>
        </a:xfrm>
        <a:prstGeom prst="downArrow">
          <a:avLst>
            <a:gd name="adj1" fmla="val 55000"/>
            <a:gd name="adj2" fmla="val 45000"/>
          </a:avLst>
        </a:prstGeom>
        <a:solidFill>
          <a:srgbClr val="00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7351541" y="3781249"/>
        <a:ext cx="593435" cy="593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6EA10A4-1C8B-4E21-BB69-5A7BCE88F5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2153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C67E694-B6D0-4A91-8C0F-AB09C50BA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2839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41D0-1569-4BFD-AA03-81787A7D2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86523-342B-486F-81BF-59E686ABC7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be-BY"/>
              <a:t>Образец заголовка</a:t>
            </a:r>
          </a:p>
        </p:txBody>
      </p:sp>
      <p:sp>
        <p:nvSpPr>
          <p:cNvPr id="532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be-BY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10E9A-42FB-4A8F-88D9-ADF315AD7821}" type="slidenum">
              <a:rPr lang="be-BY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DA92A-4988-4C8D-8C9A-257893A23AE5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BED00-B56D-4F70-8EAA-76EBA02B2A5E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B6525-38A5-4267-8548-577AC228FC38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71065-1C55-4462-980C-6D05EC41B900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359BB-7E4D-4B90-A3E1-FA4D65363B6E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7DDE9-0F09-44C9-8AF9-C4E04751612E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22D6-C83D-4A1D-AEF5-4085A26DDE6E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55DC1-A83E-46F0-8402-1095B9D476C9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40FAA-94C8-4818-98D3-6CBE31CD6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B59E3-E71B-4284-9C03-1694FEA1E07B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69C1B-6C0C-4839-94CC-C780CDC0DC61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D5407-53E8-45C9-928F-952A3F3CC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614F5-B442-42F4-B120-F8695715C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AB69C-BEE3-4009-AFD1-00C3FA11C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9304-1E01-4A9C-96F9-5849A21C8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B9B8F-3857-477A-AE4B-2E69F6872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5EE36-4AF3-4AB7-995B-FE9C3CEBD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1A063-4B72-4F3F-B7E2-F5F7F21B47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58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58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sp>
        <p:nvSpPr>
          <p:cNvPr id="3588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8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8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8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C5BD2EC-FAAE-4A7F-95B7-122277F5B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2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4785A1D-8314-42E1-BA4B-2532F54EE94E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2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22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22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22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522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522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smtClean="0"/>
              <a:t>Образец заголовка</a:t>
            </a:r>
          </a:p>
        </p:txBody>
      </p:sp>
      <p:sp>
        <p:nvSpPr>
          <p:cNvPr id="522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22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smtClean="0"/>
              <a:t>Образец текста</a:t>
            </a:r>
          </a:p>
          <a:p>
            <a:pPr lvl="1"/>
            <a:r>
              <a:rPr lang="be-BY" smtClean="0"/>
              <a:t>Второй уровень</a:t>
            </a:r>
          </a:p>
          <a:p>
            <a:pPr lvl="2"/>
            <a:r>
              <a:rPr lang="be-BY" smtClean="0"/>
              <a:t>Третий уровень</a:t>
            </a:r>
          </a:p>
          <a:p>
            <a:pPr lvl="3"/>
            <a:r>
              <a:rPr lang="be-BY" smtClean="0"/>
              <a:t>Четвертый уровень</a:t>
            </a:r>
          </a:p>
          <a:p>
            <a:pPr lvl="4"/>
            <a:r>
              <a:rPr lang="be-BY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059832" y="1844824"/>
            <a:ext cx="608416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11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исполнением закона в ходе досудебного производства,  при производстве предварительного следствия и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дознания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4704"/>
            <a:ext cx="8676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Надзирающий прокурор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реже одного раза в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 проверяет законность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мер, принимаемых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уголовного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преследования по заявлениям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сообщениям о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преступлениях и иной информац</a:t>
            </a:r>
            <a:r>
              <a:rPr lang="ru-RU" sz="3600" b="1" dirty="0">
                <a:solidFill>
                  <a:srgbClr val="000000"/>
                </a:solidFill>
              </a:rPr>
              <a:t>ии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Прокуроры  обязаны в течение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месяца с момента поступления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проверки, но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2-х месяцев с момента принятия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  проверять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законность  принятого решения об отказе в ВУД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прекращении проверки!!!</a:t>
            </a: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539750" y="1357313"/>
            <a:ext cx="8280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endParaRPr lang="ru-RU" sz="2800" dirty="0">
              <a:solidFill>
                <a:schemeClr val="bg1"/>
              </a:solidFill>
              <a:latin typeface="Arial" pitchFamily="34" charset="0"/>
              <a:cs typeface="+mn-cs"/>
            </a:endParaRP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21510" name="Прямоугольник 5"/>
          <p:cNvSpPr>
            <a:spLocks noChangeArrowheads="1"/>
          </p:cNvSpPr>
          <p:nvPr/>
        </p:nvSpPr>
        <p:spPr bwMode="auto">
          <a:xfrm>
            <a:off x="500063" y="0"/>
            <a:ext cx="85010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300" dirty="0">
              <a:solidFill>
                <a:schemeClr val="bg1"/>
              </a:solidFill>
            </a:endParaRPr>
          </a:p>
          <a:p>
            <a:pPr algn="ctr"/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Генеральной прокуратуре надзор за исп. закона в ходе досудебного производства, при производстве предварительного следствия и дознания организуют: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236477580"/>
              </p:ext>
            </p:extLst>
          </p:nvPr>
        </p:nvGraphicFramePr>
        <p:xfrm>
          <a:off x="500034" y="1643050"/>
          <a:ext cx="8429684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4591347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</a:rPr>
              <a:t>Благодарю за внимание!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43508" y="836712"/>
            <a:ext cx="8856984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Сущность, понятие и задачи прокурорского надзора за исполнением закона в ходе досудебного производства, при производстве предварительного следствия и дознания, его предмет и пределы. </a:t>
            </a:r>
          </a:p>
          <a:p>
            <a:pPr algn="just"/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прокурора по осуществлению надзора за исполнением закона в ходе досудебного производства, при производстве предварительного следствия и дознания, их классификация.</a:t>
            </a:r>
          </a:p>
          <a:p>
            <a:pPr algn="just"/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Прокурорский надзор за законностью, обоснованностью и своевременностью рассмотрения заявлений и сообщений о совершенных преступлениях. Надзор за законностью и обоснованностью возбуждения уголовных дел или отказа в их возбуждении.</a:t>
            </a:r>
          </a:p>
          <a:p>
            <a:pPr algn="just"/>
            <a:r>
              <a:rPr lang="x-none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Прокурорский надзор за законностью задержания и заключения под стражу, производства обыска и выемки, выполнения других действий, которыми могут быть ущемлены конституционные права и свободы личности при производстве по уголовным делам.</a:t>
            </a: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x-none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за законностью приостановления и прекращения производства по уголовным делам. Надзор за исполнением законов о возмещении вреда, причиненного преступлением. </a:t>
            </a: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x-none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прокурора, следователя и начальника следственного подразделения.</a:t>
            </a: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x-none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прокурором дела в суд.</a:t>
            </a: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x-none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прокурорского надзора за исполнением законов при проведении ускоренного производства по уголовному делу.</a:t>
            </a: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надзору за исполнением закона в ходе досудебного производства, при производстве предварительного следствия и дознания в различных звеньях прокуратуры.</a:t>
            </a:r>
          </a:p>
          <a:p>
            <a:pPr algn="just"/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 algn="just"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14883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  <a:endParaRPr lang="ru-RU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8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8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8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8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83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83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889"/>
            <a:ext cx="8229600" cy="576807"/>
          </a:xfrm>
          <a:noFill/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477888" y="707841"/>
            <a:ext cx="8208912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buFontTx/>
              <a:buAutoNum type="arabicPeriod"/>
              <a:defRPr/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Сенько</a:t>
            </a:r>
            <a:r>
              <a:rPr lang="ru-RU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А.С. Проблемы прокурорского надзора за законностью возбуждения уголовного дела // </a:t>
            </a:r>
            <a:r>
              <a:rPr lang="ru-RU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КонсультантПлюс</a:t>
            </a:r>
            <a:r>
              <a:rPr lang="ru-RU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Республика Беларусь</a:t>
            </a:r>
          </a:p>
          <a:p>
            <a:pPr marL="457200" indent="-457200" algn="just">
              <a:buFontTx/>
              <a:buAutoNum type="arabicPeriod"/>
              <a:defRPr/>
            </a:pPr>
            <a:r>
              <a:rPr lang="ru-RU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Куница, Е.В. Некоторые вопросы рассмотрения прокурором уголовного дела, поступившего для направления в суд // </a:t>
            </a:r>
            <a:r>
              <a:rPr lang="ru-RU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КонсультантПлюс</a:t>
            </a:r>
            <a:r>
              <a:rPr lang="ru-RU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Республика Беларусь</a:t>
            </a:r>
          </a:p>
          <a:p>
            <a:pPr marL="457200" indent="-457200" algn="just">
              <a:defRPr/>
            </a:pPr>
            <a:r>
              <a:rPr lang="ru-RU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Применение норм уголовно-процессуального законодательства о задержании и осуществление прокурорского надзора за его законностью и обоснованностью : методические рекомендации / А. В. </a:t>
            </a:r>
            <a:r>
              <a:rPr lang="ru-RU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Солтанович</a:t>
            </a:r>
            <a:r>
              <a:rPr lang="ru-RU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под редакцией В. М. Хомича; Научно-практический центр проблем укрепления законности и правопорядка Генеральной прокуратуры Республики Беларусь. - Минск : БГУФК, 2010. - 23, [1] с.</a:t>
            </a:r>
          </a:p>
          <a:p>
            <a:pPr marL="457200" indent="-457200">
              <a:defRPr/>
            </a:pPr>
            <a:endParaRPr lang="ru-RU" sz="2400" dirty="0">
              <a:solidFill>
                <a:schemeClr val="bg1"/>
              </a:solidFill>
              <a:latin typeface="Arial" pitchFamily="34" charset="0"/>
              <a:cs typeface="+mn-cs"/>
            </a:endParaRPr>
          </a:p>
          <a:p>
            <a:pPr marL="457200" indent="-457200">
              <a:defRPr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+mn-cs"/>
              </a:rPr>
              <a:t> </a:t>
            </a:r>
          </a:p>
          <a:p>
            <a:pPr marL="457200" indent="-457200" algn="just">
              <a:defRPr/>
            </a:pPr>
            <a:endParaRPr lang="ru-RU" sz="25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38"/>
          </a:xfrm>
        </p:spPr>
        <p:txBody>
          <a:bodyPr/>
          <a:lstStyle/>
          <a:p>
            <a:pPr>
              <a:lnSpc>
                <a:spcPts val="3400"/>
              </a:lnSpc>
              <a:defRPr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прокурорского надзора в ходе досудебного производства, при производстве предварительного следствия и дознания</a:t>
            </a:r>
            <a:endParaRPr lang="ru-RU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75"/>
            <a:ext cx="9144000" cy="5572125"/>
          </a:xfrm>
        </p:spPr>
        <p:txBody>
          <a:bodyPr/>
          <a:lstStyle/>
          <a:p>
            <a:pPr algn="ctr">
              <a:buClrTx/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заключаются в обеспечении:</a:t>
            </a:r>
          </a:p>
          <a:p>
            <a:pPr algn="just">
              <a:lnSpc>
                <a:spcPts val="2700"/>
              </a:lnSpc>
              <a:buClrTx/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личности, государства и юр. лиц от преступных посягательств;</a:t>
            </a:r>
          </a:p>
          <a:p>
            <a:pPr algn="just">
              <a:lnSpc>
                <a:spcPts val="2700"/>
              </a:lnSpc>
              <a:buClrTx/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Соблюдения предусмотренного порядка разрешения заявлений и сообщений о преступлениях, ВУД, расследования преступных деяний, приостановления и прекращения производства по УД;</a:t>
            </a:r>
          </a:p>
          <a:p>
            <a:pPr algn="just">
              <a:lnSpc>
                <a:spcPts val="2700"/>
              </a:lnSpc>
              <a:buClrTx/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проведения расследования и содержания под стражей;</a:t>
            </a:r>
          </a:p>
          <a:p>
            <a:pPr algn="just">
              <a:lnSpc>
                <a:spcPts val="2700"/>
              </a:lnSpc>
              <a:buClrTx/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Недопущения незаконного привлечения граждан и </a:t>
            </a:r>
            <a:r>
              <a:rPr lang="ru-RU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</a:t>
            </a: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ответственности;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179512" y="332656"/>
            <a:ext cx="8892480" cy="62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3700"/>
              </a:lnSpc>
              <a:buFont typeface="Wingdings" pitchFamily="2" charset="2"/>
              <a:buChar char="Ø"/>
            </a:pP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Неуклонного исполнения требований закона при расследовании преступления о всестороннем, полном и объективном исследовании всех обстоятельств, которые изобличают обвиняемого, смягчают и отягчают его ответственность;</a:t>
            </a:r>
          </a:p>
          <a:p>
            <a:pPr algn="just">
              <a:lnSpc>
                <a:spcPts val="3700"/>
              </a:lnSpc>
              <a:buFont typeface="Wingdings" pitchFamily="2" charset="2"/>
              <a:buChar char="Ø"/>
            </a:pP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Строгого соблюдения прав и законных интересов участников </a:t>
            </a:r>
            <a:r>
              <a:rPr lang="ru-RU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</a:t>
            </a: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процесса и других граждан;</a:t>
            </a:r>
          </a:p>
          <a:p>
            <a:pPr algn="just">
              <a:lnSpc>
                <a:spcPts val="3700"/>
              </a:lnSpc>
              <a:buFont typeface="Wingdings" pitchFamily="2" charset="2"/>
              <a:buChar char="Ø"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 по предупреждению преступлений, устранению причин и условий, которые способствуют их совершению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7" y="116632"/>
            <a:ext cx="8291264" cy="2160240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7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Прокурорский надзор за исполнением закона в ходе досудебного производства, при производстве предварительного следствия и дознания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39750" y="1196975"/>
            <a:ext cx="8353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endParaRPr lang="ru-RU" sz="2800"/>
          </a:p>
        </p:txBody>
      </p:sp>
      <p:sp>
        <p:nvSpPr>
          <p:cNvPr id="9" name="Прямоугольная выноска 8"/>
          <p:cNvSpPr>
            <a:spLocks noChangeArrowheads="1"/>
          </p:cNvSpPr>
          <p:nvPr/>
        </p:nvSpPr>
        <p:spPr bwMode="auto">
          <a:xfrm>
            <a:off x="251520" y="2349500"/>
            <a:ext cx="8712968" cy="4103688"/>
          </a:xfrm>
          <a:prstGeom prst="wedgeRectCallout">
            <a:avLst>
              <a:gd name="adj1" fmla="val -20838"/>
              <a:gd name="adj2" fmla="val 55301"/>
            </a:avLst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отрасль прок. надзора, в которой осуществляется деятельность прокурора по обеспечению законности в работе органов предварительного  следствия и дознания при разрешении заявлений и сообщений о преступлениях, расследовании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дел и проведении ускоренного производства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3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4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08720"/>
          </a:xfrm>
        </p:spPr>
        <p:txBody>
          <a:bodyPr/>
          <a:lstStyle/>
          <a:p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прокурорского надзора можно разделить на ряд элементов</a:t>
            </a:r>
            <a:endParaRPr lang="ru-RU" sz="26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71528680"/>
              </p:ext>
            </p:extLst>
          </p:nvPr>
        </p:nvGraphicFramePr>
        <p:xfrm>
          <a:off x="285720" y="1357298"/>
          <a:ext cx="8572560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  <a:effectLst/>
              </a:rPr>
              <a:t> </a:t>
            </a:r>
          </a:p>
        </p:txBody>
      </p:sp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00063"/>
            <a:ext cx="435768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Прямоугольник 6"/>
          <p:cNvSpPr>
            <a:spLocks noChangeArrowheads="1"/>
          </p:cNvSpPr>
          <p:nvPr/>
        </p:nvSpPr>
        <p:spPr bwMode="auto">
          <a:xfrm>
            <a:off x="500063" y="571500"/>
            <a:ext cx="3929062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Гавриил Романович Державин</a:t>
            </a:r>
          </a:p>
          <a:p>
            <a:pPr algn="ctr"/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юстиции, Генерал-прокурор</a:t>
            </a:r>
          </a:p>
          <a:p>
            <a:pPr algn="ctr"/>
            <a:r>
              <a:rPr lang="ru-RU" sz="25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08.09.1802 - 07.10.1803</a:t>
            </a:r>
          </a:p>
          <a:p>
            <a:pPr algn="ctr"/>
            <a:endParaRPr lang="ru-RU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прямой вопрос, за что его увольняют, император откровенно сказал: "Ты очень ревностно служишь". </a:t>
            </a:r>
          </a:p>
          <a:p>
            <a:pPr algn="ctr"/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 </a:t>
            </a:r>
            <a:r>
              <a:rPr lang="ru-RU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Г.Р.Державин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ответил: "А как так, государь, то я иначе служить не могу. Простите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96752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силу ст. 31 Закона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прокуратуре Республики Беларусь»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полномочия прокурора по надзору за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исполнением закона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досудебного производства,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производстве предварительного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следствия и дознания зафиксированы </a:t>
            </a:r>
            <a:r>
              <a:rPr lang="ru-RU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исключительно</a:t>
            </a:r>
          </a:p>
          <a:p>
            <a:pPr algn="ctr"/>
            <a:r>
              <a:rPr lang="ru-RU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УПК!!!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2928</TotalTime>
  <Words>754</Words>
  <Application>Microsoft Office PowerPoint</Application>
  <PresentationFormat>Экран (4:3)</PresentationFormat>
  <Paragraphs>75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Лучи</vt:lpstr>
      <vt:lpstr>Течение</vt:lpstr>
      <vt:lpstr>Слайд 1</vt:lpstr>
      <vt:lpstr>Содержание:</vt:lpstr>
      <vt:lpstr>ЛИТЕРАТУРА</vt:lpstr>
      <vt:lpstr>Задачи прокурорского надзора в ходе досудебного производства, при производстве предварительного следствия и дознания</vt:lpstr>
      <vt:lpstr>Слайд 5</vt:lpstr>
      <vt:lpstr> Прокурорский надзор за исполнением закона в ходе досудебного производства, при производстве предварительного следствия и дознания</vt:lpstr>
      <vt:lpstr>Объект прокурорского надзора можно разделить на ряд элементов</vt:lpstr>
      <vt:lpstr> </vt:lpstr>
      <vt:lpstr>Слайд 9</vt:lpstr>
      <vt:lpstr>Слайд 10</vt:lpstr>
      <vt:lpstr>Слайд 11</vt:lpstr>
      <vt:lpstr> </vt:lpstr>
      <vt:lpstr>Благодарю за внимание!</vt:lpstr>
    </vt:vector>
  </TitlesOfParts>
  <Company>СЭФ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Пользователь Windows</cp:lastModifiedBy>
  <cp:revision>160</cp:revision>
  <dcterms:created xsi:type="dcterms:W3CDTF">2004-05-05T13:26:46Z</dcterms:created>
  <dcterms:modified xsi:type="dcterms:W3CDTF">2023-09-12T13:38:37Z</dcterms:modified>
</cp:coreProperties>
</file>