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dmarket" initials="r" lastIdx="4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p:scale>
          <a:sx n="87" d="100"/>
          <a:sy n="87" d="100"/>
        </p:scale>
        <p:origin x="-1512" y="42"/>
      </p:cViewPr>
      <p:guideLst>
        <p:guide orient="horz" pos="2160"/>
        <p:guide pos="2880"/>
      </p:guideLst>
    </p:cSldViewPr>
  </p:slideViewPr>
  <p:outlineViewPr>
    <p:cViewPr>
      <p:scale>
        <a:sx n="33" d="100"/>
        <a:sy n="33" d="100"/>
      </p:scale>
      <p:origin x="22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10-11T11:42:28.276" idx="4">
    <p:pos x="4341" y="1557"/>
    <p:text>Электронный вариант формализованного бланка протокола осмотра места ДТП помещение в папке хранения настоящих обучающих слайдов</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0-11T11:57:56.057" idx="5">
    <p:pos x="1138" y="1317"/>
    <p:text>Указать повод прибытия для осмотра места ДТП "в связи с поступившим сообщением о ДТП; по направлению дежурного ОДС; в связи с расследование уголовного дела №"</p:text>
  </p:cm>
  <p:cm authorId="0" dt="2012-10-11T11:59:39.267" idx="6">
    <p:pos x="1083" y="1529"/>
    <p:text>указать координаты расположения места ДТП "на 15 км. автодороги "Минск-Слуцк" в направлении г. Слуцка"</p:text>
  </p:cm>
  <p:cm authorId="0" dt="2012-10-11T12:16:16.110" idx="7">
    <p:pos x="1769" y="1735"/>
    <p:text> все специалисты участвующие в осмотре с указанием области специальных знаний: "эксперт-автотехник, эксперт-криминалист, судмедэксперт".  </p:text>
  </p:cm>
  <p:cm authorId="0" dt="2012-10-11T12:19:49.113" idx="8">
    <p:pos x="1344" y="2160"/>
    <p:text>указываются все участники ДТП (водители, пострадавшие), свидетели-очевидцы, а также сотрудники ГАИ, руководители правоохранительных органов, принимавшие участие в осмотре места ДТП</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2-10-11T12:30:28.465" idx="9">
    <p:pos x="1330" y="3230"/>
    <p:text>столкновение, опрокидывание, наезд на препятствие, наезд на пешехода </p:text>
  </p:cm>
  <p:cm authorId="0" dt="2012-10-11T12:36:58.029" idx="10">
    <p:pos x="1783" y="3387"/>
    <p:text>Описывается в общем событие ДТП информация о котором получена лицом производящим осмотр при прибытии к месту происшествия до начала осмотра: "15 марта 2012 г. в период времени с 13:00 до 13:20 часов водитель Иванов И.И. управляя автомобилем Москвич 421, регистрационный знак 3485 ПР-7, не справился с управлением выехал в правую по ходу движения обочину в результате чего транспортное средство опрокинулось</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2-10-11T12:41:47.706" idx="11">
    <p:pos x="3237" y="1029"/>
    <p:text>Указываются объекты привязки относительно которых расположено место происшествия: "между знаком 15 км. и знаком 14 км. автодороги "Минск-Слуцк"</p:text>
  </p:cm>
  <p:cm authorId="0" dt="2012-10-11T12:43:36.875" idx="12">
    <p:pos x="1975" y="2469"/>
    <p:text>Указывается разметка, нанесенная на покрытие согласно ПДД Республики Беларусь</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2-10-11T12:47:13.559" idx="13">
    <p:pos x="2167" y="466"/>
    <p:text>Указыается попорядку все, что примыкает к проезжей части: "бордюрный камень шириной..., обочина шириной...., кювет имеющий уклон...." </p:text>
  </p:cm>
  <p:cm authorId="0" dt="2012-10-11T12:48:22.885" idx="14">
    <p:pos x="4443" y="987"/>
    <p:text>Указывается все, что примыкает к элементам организации дороги: "к кювету примыкает лесной массив..."</p:text>
  </p:cm>
  <p:cm authorId="0" dt="2012-10-11T12:49:20.340" idx="15">
    <p:pos x="2043" y="1536"/>
    <p:text>На расстоянии 230 м. от знака 15 км. в направлении г. Слуцка автодороги "Минск-Слуцк"</p:text>
  </p:cm>
  <p:cm authorId="0" dt="2012-10-11T12:49:45.800" idx="16">
    <p:pos x="2770" y="1886"/>
    <p:text>Дорожные знаки, разметка, светофор...</p:text>
  </p:cm>
  <p:cm authorId="0" dt="2012-10-11T12:50:35.267" idx="17">
    <p:pos x="4498" y="2078"/>
    <p:text>Указывается номер и название дорожных знаков, расположенных в зоне места происшествия согласно ПДД Республики Беларусь</p:text>
  </p:cm>
  <p:cm authorId="0" dt="2012-10-11T12:51:21.693" idx="18">
    <p:pos x="2997" y="2729"/>
    <p:text>Указываются условия освещения, если таковые имеются: "не освещен, уличными фонарями..."</p:text>
  </p:cm>
  <p:cm authorId="0" dt="2012-10-11T12:52:12.549" idx="19">
    <p:pos x="1371" y="3209"/>
    <p:text>Указывается видимость с места водителя, установленная при помощи демонстратора, если имеется такая необходимость или возможность</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2-10-11T13:11:52.860" idx="20">
    <p:pos x="3024" y="638"/>
    <p:text>Помимо данных указанных в подстрочнике фиксируется привязка к неподвижному объекту6 "на расстоянии 14 м. от опоры ЛЭП11 и на расстоянии 2,4 м от бордюрного камня находится левое колесо..." </p:text>
  </p:cm>
  <p:cm authorId="0" dt="2012-10-11T13:13:29.378" idx="21">
    <p:pos x="2565" y="1303"/>
    <p:text>При обнаружении следов торможения указываются их координаты и размеры, описание производится согласно указаний в подстрочнике</p:text>
  </p:cm>
  <p:cm authorId="0" dt="2012-10-11T13:17:37.902" idx="22">
    <p:pos x="2921" y="2414"/>
    <p:text>расположение транспортного средства, обнаруженные следы торможения</p:text>
  </p:cm>
  <p:cm authorId="0" dt="2012-10-11T13:19:28.990" idx="23">
    <p:pos x="4053" y="3374"/>
    <p:text>Указываются и описываются следы контакта транспортного средства с расположенными на месте происшествия объектами</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2-10-11T13:22:28.920" idx="24">
    <p:pos x="2750" y="466"/>
    <p:text>Указываются и описываются следы информация о которых не отражена в графах формализованного бланка</p:text>
  </p:cm>
  <p:cm authorId="0" dt="2012-10-11T13:23:23.177" idx="25">
    <p:pos x="3929" y="823"/>
    <p:text>Описываются по правилам крминалистики все обнаруженные на месте происшествия следы, имеющие отношение к пострадавшему в ДТП </p:text>
  </p:cm>
  <p:cm authorId="0" dt="2012-10-11T13:25:20.552" idx="26">
    <p:pos x="2290" y="1138"/>
    <p:text>Указываются общие приметы трупа (пол, примерный возраст, телосложение и др.), описывается одежда находящаяся на нем</p:text>
  </p:cm>
  <p:cm authorId="0" dt="2012-10-11T13:26:41.875" idx="27">
    <p:pos x="2002" y="1371"/>
    <p:text>Указывается привязка трупа к неподвижным объектам</p:text>
  </p:cm>
  <p:cm authorId="0" dt="2012-10-11T13:28:33.290" idx="28">
    <p:pos x="5198" y="1584"/>
    <p:text>Детальное описание трупа, его одежды и следов, обнаруженных на нем по правилам криминалистики</p:text>
  </p:cm>
  <p:cm authorId="0" dt="2012-10-11T13:30:03.100" idx="29">
    <p:pos x="2105" y="1886"/>
    <p:text>Описание транспортного средства производится согласно данным указанным в подстрочнике</p:text>
  </p:cm>
  <p:cm authorId="0" dt="2012-10-11T13:31:44.999" idx="30">
    <p:pos x="3182" y="2654"/>
    <p:text>Передняя и задняя подвеска осматриваются при наличии такой возможности на месте происшествия. При этом следователь должен обладать специальными познаниями в области устройства транспортного средства.</p:text>
  </p:cm>
  <p:cm authorId="0" dt="2012-10-11T13:33:04.684" idx="31">
    <p:pos x="1509" y="2887"/>
    <p:text>Осмотр проводится согласно данных указанных в подстрочнике</p:text>
  </p:cm>
  <p:cm authorId="0" dt="2012-10-11T13:35:13.072" idx="32">
    <p:pos x="1282" y="3518"/>
    <p:text>Проверяется исправность освеительных приборов, указываются показания спидометра и наличие тахографа, при наличии повреждений осветительных приборов, последние подробно описываются</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12-10-11T13:37:23.348" idx="33">
    <p:pos x="4107" y="466"/>
    <p:text>Осматриваются все элементы системы рулевого управления, указывается положение рычага КПП на момент осмотра</p:text>
  </p:cm>
  <p:cm authorId="0" dt="2012-10-11T13:39:05.856" idx="34">
    <p:pos x="2194" y="679"/>
    <p:text>Описание тормозной системы проводится согласно примечаний в подстрочнике</p:text>
  </p:cm>
  <p:cm authorId="0" dt="2012-10-11T13:41:26.147" idx="35">
    <p:pos x="3826" y="1310"/>
    <p:text>Осуществляется при условии неповрежденного транспортного средства, если для установления механизма ДТП будут необходимы такие результаты</p:text>
  </p:cm>
  <p:cm authorId="0" dt="2012-10-11T13:42:40.528" idx="36">
    <p:pos x="1625" y="1858"/>
    <p:text>Проверяется при расположении транспортного средства на уклоне согласно Приложения 4 к ПДД Республики Беларусь</p:text>
  </p:cm>
  <p:cm authorId="0" dt="2012-10-11T13:44:23.254" idx="37">
    <p:pos x="1515" y="1975"/>
    <p:text>Указывается и описывается груз, расположенный на момент осмотра в транспортном средстве</p:text>
  </p:cm>
  <p:cm authorId="0" dt="2012-10-11T13:47:11.828" idx="38">
    <p:pos x="2064" y="2167"/>
    <p:text>Указываются все объекты, которые целесообразно изъять с места ДТП, с описание упаковки</p:text>
  </p:cm>
  <p:cm authorId="0" dt="2012-10-11T13:48:55.038" idx="39">
    <p:pos x="3230" y="2914"/>
    <p:text>указываются все приложения, которые должны быть приобщены к протоколу осмотра места ДТП: план-схема, таблица фотоснимков, видеозапись</p:text>
  </p:cm>
  <p:cm authorId="0" dt="2012-10-11T13:50:16.423" idx="40">
    <p:pos x="2990" y="3147"/>
    <p:text>Должны быть отражены замечания участников, указанных в начале протокола осмотра, если таковые поступили</p:tex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4C71EC6-210F-42DE-9C53-41977AD35B3D}" type="datetimeFigureOut">
              <a:rPr lang="ru-RU" smtClean="0"/>
              <a:t>11.10.2012</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11.10.2012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11.10.2012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11.10.2012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B4C71EC6-210F-42DE-9C53-41977AD35B3D}" type="datetimeFigureOut">
              <a:rPr lang="ru-RU" smtClean="0"/>
              <a:t>11.10.2012</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B4C71EC6-210F-42DE-9C53-41977AD35B3D}" type="datetimeFigureOut">
              <a:rPr lang="ru-RU" smtClean="0"/>
              <a:t>11.10.2012</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4C71EC6-210F-42DE-9C53-41977AD35B3D}" type="datetimeFigureOut">
              <a:rPr lang="ru-RU" smtClean="0"/>
              <a:t>11.10.2012</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052736"/>
            <a:ext cx="7056784"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ctrTitle"/>
          </p:nvPr>
        </p:nvSpPr>
        <p:spPr>
          <a:xfrm>
            <a:off x="1619672" y="4221088"/>
            <a:ext cx="5830997" cy="409929"/>
          </a:xfrm>
        </p:spPr>
        <p:txBody>
          <a:bodyPr>
            <a:normAutofit fontScale="90000"/>
          </a:bodyPr>
          <a:lstStyle/>
          <a:p>
            <a:pPr>
              <a:lnSpc>
                <a:spcPct val="150000"/>
              </a:lnSpc>
            </a:pPr>
            <a:r>
              <a:rPr lang="ru-RU" sz="2000" b="1" dirty="0" smtClean="0"/>
              <a:t/>
            </a:r>
            <a:br>
              <a:rPr lang="ru-RU" sz="2000" b="1" dirty="0" smtClean="0"/>
            </a:br>
            <a:r>
              <a:rPr lang="ru-RU" sz="2000" b="1" dirty="0"/>
              <a:t/>
            </a:r>
            <a:br>
              <a:rPr lang="ru-RU" sz="2000" b="1" dirty="0"/>
            </a:br>
            <a:r>
              <a:rPr lang="ru-RU" sz="2000" b="1" dirty="0" smtClean="0"/>
              <a:t/>
            </a:r>
            <a:br>
              <a:rPr lang="ru-RU" sz="2000" b="1" dirty="0" smtClean="0"/>
            </a:br>
            <a:r>
              <a:rPr lang="ru-RU" sz="2000" b="1" dirty="0"/>
              <a:t/>
            </a:r>
            <a:br>
              <a:rPr lang="ru-RU" sz="2000" b="1" dirty="0"/>
            </a:br>
            <a:r>
              <a:rPr lang="ru-RU" sz="2000" b="1" dirty="0" smtClean="0"/>
              <a:t/>
            </a:r>
            <a:br>
              <a:rPr lang="ru-RU" sz="2000" b="1" dirty="0" smtClean="0"/>
            </a:br>
            <a:r>
              <a:rPr lang="ru-RU" sz="2000" b="1" dirty="0"/>
              <a:t/>
            </a:r>
            <a:br>
              <a:rPr lang="ru-RU" sz="2000" b="1" dirty="0"/>
            </a:br>
            <a:r>
              <a:rPr lang="ru-RU" sz="2000" b="1" dirty="0" smtClean="0"/>
              <a:t/>
            </a:r>
            <a:br>
              <a:rPr lang="ru-RU" sz="2000" b="1" dirty="0" smtClean="0"/>
            </a:br>
            <a:r>
              <a:rPr lang="ru-RU" sz="2000" b="1" dirty="0"/>
              <a:t/>
            </a:r>
            <a:br>
              <a:rPr lang="ru-RU" sz="2000" b="1" dirty="0"/>
            </a:br>
            <a:r>
              <a:rPr lang="ru-RU" sz="2000" b="1" dirty="0" smtClean="0"/>
              <a:t/>
            </a:r>
            <a:br>
              <a:rPr lang="ru-RU" sz="2000" b="1" dirty="0" smtClean="0"/>
            </a:br>
            <a:r>
              <a:rPr lang="ru-RU" sz="2000" b="1" dirty="0"/>
              <a:t/>
            </a:r>
            <a:br>
              <a:rPr lang="ru-RU" sz="2000" b="1" dirty="0"/>
            </a:br>
            <a:r>
              <a:rPr lang="ru-RU" sz="2000" b="1" dirty="0" smtClean="0"/>
              <a:t/>
            </a:r>
            <a:br>
              <a:rPr lang="ru-RU" sz="2000" b="1" dirty="0" smtClean="0"/>
            </a:br>
            <a:r>
              <a:rPr lang="ru-RU" sz="2000" b="1" dirty="0"/>
              <a:t/>
            </a:r>
            <a:br>
              <a:rPr lang="ru-RU" sz="2000" b="1" dirty="0"/>
            </a:br>
            <a:r>
              <a:rPr lang="ru-RU" sz="2400" b="1" dirty="0" smtClean="0">
                <a:latin typeface="+mn-lt"/>
                <a:cs typeface="Aharoni" pitchFamily="2" charset="-79"/>
              </a:rPr>
              <a:t>ОБУЧАЮЩАЯ ПРОГРАММА </a:t>
            </a:r>
            <a:r>
              <a:rPr lang="ru-RU" sz="2400" b="1" dirty="0" smtClean="0">
                <a:latin typeface="+mn-lt"/>
                <a:cs typeface="Aharoni" pitchFamily="2" charset="-79"/>
              </a:rPr>
              <a:t>ПО СОСТАВЛЕНИЮ</a:t>
            </a:r>
            <a:br>
              <a:rPr lang="ru-RU" sz="2400" b="1" dirty="0" smtClean="0">
                <a:latin typeface="+mn-lt"/>
                <a:cs typeface="Aharoni" pitchFamily="2" charset="-79"/>
              </a:rPr>
            </a:br>
            <a:r>
              <a:rPr lang="ru-RU" sz="2400" b="1" dirty="0" smtClean="0">
                <a:latin typeface="+mn-lt"/>
                <a:cs typeface="Aharoni" pitchFamily="2" charset="-79"/>
              </a:rPr>
              <a:t>ПРОТОКОЛА ОСМОТРА МЕСТА ДОРОЖНО-ТРАНСПОРТНОГО ПРОИСШЕСТВИЯ</a:t>
            </a:r>
            <a:endParaRPr lang="ru-RU" sz="2400" b="1" dirty="0">
              <a:latin typeface="+mn-lt"/>
              <a:cs typeface="Aharoni" pitchFamily="2" charset="-79"/>
            </a:endParaRPr>
          </a:p>
        </p:txBody>
      </p:sp>
    </p:spTree>
    <p:extLst>
      <p:ext uri="{BB962C8B-B14F-4D97-AF65-F5344CB8AC3E}">
        <p14:creationId xmlns:p14="http://schemas.microsoft.com/office/powerpoint/2010/main" val="483780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764704"/>
            <a:ext cx="7488832" cy="5328592"/>
          </a:xfrm>
        </p:spPr>
        <p:txBody>
          <a:bodyPr>
            <a:normAutofit/>
          </a:bodyPr>
          <a:lstStyle/>
          <a:p>
            <a:r>
              <a:rPr lang="ru-RU" sz="1100" dirty="0"/>
              <a:t>Протокол осмотра прочитан. Записан правильно.</a:t>
            </a:r>
          </a:p>
          <a:p>
            <a:r>
              <a:rPr lang="ru-RU" sz="1100" dirty="0"/>
              <a:t>Специалист:              _________________                                                          _____________________ </a:t>
            </a:r>
          </a:p>
          <a:p>
            <a:r>
              <a:rPr lang="ru-RU" sz="1100" baseline="30000" dirty="0"/>
              <a:t>      </a:t>
            </a:r>
            <a:r>
              <a:rPr lang="ru-RU" sz="1100" baseline="30000" dirty="0" smtClean="0"/>
              <a:t>                                                       (</a:t>
            </a:r>
            <a:r>
              <a:rPr lang="ru-RU" sz="1100" baseline="30000" dirty="0"/>
              <a:t>подпись)                                        </a:t>
            </a:r>
            <a:r>
              <a:rPr lang="ru-RU" sz="1100" baseline="30000" dirty="0" smtClean="0"/>
              <a:t>                                                                                              </a:t>
            </a:r>
            <a:r>
              <a:rPr lang="ru-RU" sz="1100" baseline="30000" dirty="0"/>
              <a:t>(Фамилия, инициалы)</a:t>
            </a:r>
            <a:endParaRPr lang="ru-RU" sz="1100" dirty="0"/>
          </a:p>
          <a:p>
            <a:r>
              <a:rPr lang="ru-RU" sz="1100" dirty="0"/>
              <a:t>Понятые:                  _______________                                                         </a:t>
            </a:r>
            <a:r>
              <a:rPr lang="ru-RU" sz="1100" dirty="0" smtClean="0"/>
              <a:t>          </a:t>
            </a:r>
            <a:r>
              <a:rPr lang="ru-RU" sz="1100" dirty="0"/>
              <a:t>___________________ </a:t>
            </a:r>
          </a:p>
          <a:p>
            <a:r>
              <a:rPr lang="ru-RU" sz="1100" dirty="0"/>
              <a:t> </a:t>
            </a:r>
          </a:p>
          <a:p>
            <a:r>
              <a:rPr lang="ru-RU" sz="1100" dirty="0"/>
              <a:t>                                  _______________                                                         </a:t>
            </a:r>
            <a:r>
              <a:rPr lang="ru-RU" sz="1100" dirty="0" smtClean="0"/>
              <a:t>         </a:t>
            </a:r>
            <a:r>
              <a:rPr lang="ru-RU" sz="1100" dirty="0"/>
              <a:t>___________________ </a:t>
            </a:r>
          </a:p>
          <a:p>
            <a:r>
              <a:rPr lang="ru-RU" sz="1100" dirty="0"/>
              <a:t>Водители и              _______________                                                          </a:t>
            </a:r>
            <a:r>
              <a:rPr lang="ru-RU" sz="1100" dirty="0" smtClean="0"/>
              <a:t>        ___________________</a:t>
            </a:r>
            <a:endParaRPr lang="ru-RU" sz="1100" dirty="0"/>
          </a:p>
          <a:p>
            <a:r>
              <a:rPr lang="ru-RU" sz="1100" dirty="0"/>
              <a:t>другие лица:</a:t>
            </a:r>
            <a:r>
              <a:rPr lang="ru-RU" sz="1100" baseline="30000" dirty="0"/>
              <a:t>                        (подпись)                                                                                                     </a:t>
            </a:r>
            <a:r>
              <a:rPr lang="ru-RU" sz="1100" baseline="30000" dirty="0" smtClean="0"/>
              <a:t>                                  </a:t>
            </a:r>
            <a:r>
              <a:rPr lang="ru-RU" sz="1100" baseline="30000" dirty="0"/>
              <a:t>(Фамилия, инициалы)</a:t>
            </a:r>
            <a:endParaRPr lang="ru-RU" sz="1100" dirty="0"/>
          </a:p>
          <a:p>
            <a:r>
              <a:rPr lang="ru-RU" sz="1100" dirty="0"/>
              <a:t>                                  _______________                                                         </a:t>
            </a:r>
            <a:r>
              <a:rPr lang="ru-RU" sz="1100" dirty="0" smtClean="0"/>
              <a:t>           </a:t>
            </a:r>
            <a:r>
              <a:rPr lang="ru-RU" sz="1100" dirty="0"/>
              <a:t>___________________ </a:t>
            </a:r>
          </a:p>
          <a:p>
            <a:r>
              <a:rPr lang="ru-RU" sz="1100" baseline="30000" dirty="0"/>
              <a:t>    </a:t>
            </a:r>
            <a:r>
              <a:rPr lang="ru-RU" sz="1100" baseline="30000" dirty="0" smtClean="0"/>
              <a:t>                                                      </a:t>
            </a:r>
            <a:r>
              <a:rPr lang="ru-RU" sz="1100" baseline="30000" dirty="0"/>
              <a:t>(подпись)                                         </a:t>
            </a:r>
            <a:r>
              <a:rPr lang="ru-RU" sz="1100" baseline="30000" dirty="0" smtClean="0"/>
              <a:t>                                                                                             </a:t>
            </a:r>
            <a:r>
              <a:rPr lang="ru-RU" sz="1100" baseline="30000" dirty="0"/>
              <a:t>(Фамилия, инициалы)</a:t>
            </a:r>
            <a:endParaRPr lang="ru-RU" sz="1100" dirty="0"/>
          </a:p>
          <a:p>
            <a:r>
              <a:rPr lang="ru-RU" sz="1100" dirty="0"/>
              <a:t>            _____________                        _______________</a:t>
            </a:r>
          </a:p>
          <a:p>
            <a:r>
              <a:rPr lang="ru-RU" sz="1100" dirty="0"/>
              <a:t> </a:t>
            </a:r>
          </a:p>
          <a:p>
            <a:r>
              <a:rPr lang="ru-RU" sz="1100" b="1" dirty="0"/>
              <a:t>Осмотр произвел и протокол составил:</a:t>
            </a:r>
            <a:endParaRPr lang="ru-RU" sz="1100" dirty="0"/>
          </a:p>
          <a:p>
            <a:r>
              <a:rPr lang="ru-RU" sz="1100" dirty="0" smtClean="0"/>
              <a:t>_______________________________________________________________________________________ </a:t>
            </a:r>
            <a:endParaRPr lang="ru-RU" sz="1100" dirty="0"/>
          </a:p>
          <a:p>
            <a:r>
              <a:rPr lang="ru-RU" sz="1100" baseline="30000" dirty="0"/>
              <a:t>                      (должность, звание)                                                                   (подпись)		       (фамилия, инициалы)</a:t>
            </a:r>
            <a:endParaRPr lang="ru-RU" sz="1100" dirty="0"/>
          </a:p>
          <a:p>
            <a:pPr marL="0" indent="0">
              <a:buNone/>
            </a:pPr>
            <a:endParaRPr lang="ru-RU" dirty="0"/>
          </a:p>
        </p:txBody>
      </p:sp>
    </p:spTree>
    <p:extLst>
      <p:ext uri="{BB962C8B-B14F-4D97-AF65-F5344CB8AC3E}">
        <p14:creationId xmlns:p14="http://schemas.microsoft.com/office/powerpoint/2010/main" val="1716063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124744"/>
            <a:ext cx="6965245" cy="451178"/>
          </a:xfrm>
        </p:spPr>
        <p:txBody>
          <a:bodyPr>
            <a:noAutofit/>
          </a:bodyPr>
          <a:lstStyle/>
          <a:p>
            <a:r>
              <a:rPr lang="ru-RU" sz="2400" b="1" dirty="0" smtClean="0">
                <a:solidFill>
                  <a:schemeClr val="tx2">
                    <a:lumMod val="75000"/>
                  </a:schemeClr>
                </a:solidFill>
              </a:rPr>
              <a:t>Методические рекомендации для работы с </a:t>
            </a:r>
            <a:r>
              <a:rPr lang="ru-RU" sz="2400" b="1" dirty="0" smtClean="0">
                <a:solidFill>
                  <a:schemeClr val="tx2">
                    <a:lumMod val="75000"/>
                  </a:schemeClr>
                </a:solidFill>
              </a:rPr>
              <a:t>обучающей программой</a:t>
            </a:r>
            <a:endParaRPr lang="ru-RU" sz="2400" b="1" dirty="0">
              <a:solidFill>
                <a:schemeClr val="tx2">
                  <a:lumMod val="75000"/>
                </a:schemeClr>
              </a:solidFill>
            </a:endParaRPr>
          </a:p>
        </p:txBody>
      </p:sp>
      <p:sp>
        <p:nvSpPr>
          <p:cNvPr id="3" name="Объект 2"/>
          <p:cNvSpPr>
            <a:spLocks noGrp="1"/>
          </p:cNvSpPr>
          <p:nvPr>
            <p:ph idx="1"/>
          </p:nvPr>
        </p:nvSpPr>
        <p:spPr>
          <a:xfrm>
            <a:off x="1475656" y="1556792"/>
            <a:ext cx="6552728" cy="4536504"/>
          </a:xfrm>
        </p:spPr>
        <p:txBody>
          <a:bodyPr>
            <a:normAutofit/>
          </a:bodyPr>
          <a:lstStyle/>
          <a:p>
            <a:pPr marL="0" indent="457200" algn="just">
              <a:buNone/>
            </a:pPr>
            <a:endParaRPr lang="ru-RU" sz="1800" dirty="0" smtClean="0">
              <a:solidFill>
                <a:srgbClr val="002060"/>
              </a:solidFill>
              <a:latin typeface="Times New Roman" pitchFamily="18" charset="0"/>
              <a:cs typeface="Times New Roman" pitchFamily="18" charset="0"/>
            </a:endParaRPr>
          </a:p>
          <a:p>
            <a:pPr marL="0" indent="457200" algn="just">
              <a:buNone/>
            </a:pPr>
            <a:r>
              <a:rPr lang="ru-RU" sz="1800" dirty="0" smtClean="0">
                <a:solidFill>
                  <a:srgbClr val="002060"/>
                </a:solidFill>
                <a:latin typeface="Times New Roman" pitchFamily="18" charset="0"/>
                <a:cs typeface="Times New Roman" pitchFamily="18" charset="0"/>
              </a:rPr>
              <a:t>Для работы с </a:t>
            </a:r>
            <a:r>
              <a:rPr lang="ru-RU" sz="1800" dirty="0" smtClean="0">
                <a:solidFill>
                  <a:srgbClr val="002060"/>
                </a:solidFill>
                <a:latin typeface="Times New Roman" pitchFamily="18" charset="0"/>
                <a:cs typeface="Times New Roman" pitchFamily="18" charset="0"/>
              </a:rPr>
              <a:t>обучающей программой необходим </a:t>
            </a:r>
            <a:r>
              <a:rPr lang="ru-RU" sz="1800" dirty="0" smtClean="0">
                <a:solidFill>
                  <a:srgbClr val="002060"/>
                </a:solidFill>
                <a:latin typeface="Times New Roman" pitchFamily="18" charset="0"/>
                <a:cs typeface="Times New Roman" pitchFamily="18" charset="0"/>
              </a:rPr>
              <a:t>формализованный бланк протокола осмотра места дорожно-транспортного происшествия на бумажном носителе. </a:t>
            </a:r>
          </a:p>
          <a:p>
            <a:pPr marL="0" indent="457200" algn="just">
              <a:buNone/>
            </a:pPr>
            <a:r>
              <a:rPr lang="ru-RU" sz="1800" dirty="0">
                <a:solidFill>
                  <a:srgbClr val="002060"/>
                </a:solidFill>
                <a:latin typeface="Times New Roman" pitchFamily="18" charset="0"/>
                <a:cs typeface="Times New Roman" pitchFamily="18" charset="0"/>
              </a:rPr>
              <a:t>Обучаемый при составлении указанного протокола, при возникновении сложностей заполнения конкретного раздела формализованного бланка, должен обратиться  к примечанию в котором будут отражены рекомендации по заполнению соответствующей графы, приведены примеры.</a:t>
            </a:r>
          </a:p>
          <a:p>
            <a:pPr marL="0" indent="457200" algn="just">
              <a:buNone/>
            </a:pPr>
            <a:r>
              <a:rPr lang="ru-RU" sz="1800" dirty="0" smtClean="0">
                <a:solidFill>
                  <a:srgbClr val="002060"/>
                </a:solidFill>
                <a:latin typeface="Times New Roman" pitchFamily="18" charset="0"/>
                <a:cs typeface="Times New Roman" pitchFamily="18" charset="0"/>
              </a:rPr>
              <a:t>Обучающая программа призвана </a:t>
            </a:r>
            <a:r>
              <a:rPr lang="ru-RU" sz="1800" dirty="0" smtClean="0">
                <a:solidFill>
                  <a:srgbClr val="002060"/>
                </a:solidFill>
                <a:latin typeface="Times New Roman" pitchFamily="18" charset="0"/>
                <a:cs typeface="Times New Roman" pitchFamily="18" charset="0"/>
              </a:rPr>
              <a:t>выработать навыки составления протокол осмотра места происшествия, выявить и устранить сложности, которые могут возникнуть у обучаемого при  подготовке указанного процессуального документа.</a:t>
            </a:r>
          </a:p>
          <a:p>
            <a:pPr marL="0" indent="457200" algn="just">
              <a:buNone/>
            </a:pPr>
            <a:endParaRPr lang="ru-RU"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47532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92696"/>
            <a:ext cx="7488832" cy="5472608"/>
          </a:xfrm>
        </p:spPr>
        <p:txBody>
          <a:bodyPr>
            <a:normAutofit fontScale="25000" lnSpcReduction="20000"/>
          </a:bodyPr>
          <a:lstStyle/>
          <a:p>
            <a:pPr algn="ctr"/>
            <a:r>
              <a:rPr lang="ru-RU" sz="4800" b="1" dirty="0">
                <a:latin typeface="Times New Roman" pitchFamily="18" charset="0"/>
                <a:cs typeface="Times New Roman" pitchFamily="18" charset="0"/>
              </a:rPr>
              <a:t>ПРОТОКОЛ</a:t>
            </a:r>
          </a:p>
          <a:p>
            <a:pPr algn="ctr"/>
            <a:r>
              <a:rPr lang="ru-RU" sz="4800" b="1" dirty="0">
                <a:latin typeface="Times New Roman" pitchFamily="18" charset="0"/>
                <a:cs typeface="Times New Roman" pitchFamily="18" charset="0"/>
              </a:rPr>
              <a:t>осмотра места дорожно-транспортного </a:t>
            </a:r>
            <a:r>
              <a:rPr lang="ru-RU" sz="4800" b="1" dirty="0" smtClean="0">
                <a:latin typeface="Times New Roman" pitchFamily="18" charset="0"/>
                <a:cs typeface="Times New Roman" pitchFamily="18" charset="0"/>
              </a:rPr>
              <a:t>происшествия</a:t>
            </a:r>
          </a:p>
          <a:p>
            <a:pPr algn="ctr"/>
            <a:endParaRPr lang="ru-RU" sz="4800" b="1" dirty="0" smtClean="0">
              <a:latin typeface="Times New Roman" pitchFamily="18" charset="0"/>
              <a:cs typeface="Times New Roman" pitchFamily="18" charset="0"/>
            </a:endParaRPr>
          </a:p>
          <a:p>
            <a:pPr algn="just"/>
            <a:r>
              <a:rPr lang="ru-RU" sz="4400" dirty="0" smtClean="0"/>
              <a:t>г. с. __________________________	</a:t>
            </a:r>
            <a:r>
              <a:rPr lang="ru-RU" sz="4400" dirty="0"/>
              <a:t> </a:t>
            </a:r>
            <a:r>
              <a:rPr lang="ru-RU" sz="4400" dirty="0" smtClean="0"/>
              <a:t>                                                 «_____»_____________________</a:t>
            </a:r>
            <a:r>
              <a:rPr lang="ru-RU" sz="4400" dirty="0"/>
              <a:t>20___г</a:t>
            </a:r>
            <a:r>
              <a:rPr lang="ru-RU" sz="4400" dirty="0" smtClean="0"/>
              <a:t>.</a:t>
            </a:r>
          </a:p>
          <a:p>
            <a:pPr algn="just"/>
            <a:r>
              <a:rPr lang="ru-RU" sz="4400" dirty="0" smtClean="0"/>
              <a:t>                                                                 </a:t>
            </a:r>
            <a:endParaRPr lang="ru-RU" sz="4400" dirty="0"/>
          </a:p>
          <a:p>
            <a:pPr algn="just"/>
            <a:r>
              <a:rPr lang="ru-RU" sz="4400" dirty="0"/>
              <a:t>	</a:t>
            </a:r>
            <a:r>
              <a:rPr lang="ru-RU" sz="4400" dirty="0" smtClean="0"/>
              <a:t>Следователь (дознаватель) __________________________________________________________ </a:t>
            </a:r>
            <a:endParaRPr lang="ru-RU" sz="4400" dirty="0"/>
          </a:p>
          <a:p>
            <a:pPr algn="just"/>
            <a:r>
              <a:rPr lang="ru-RU" sz="4400" dirty="0"/>
              <a:t>__________________________________________________________________________________________ </a:t>
            </a:r>
          </a:p>
          <a:p>
            <a:pPr algn="ctr"/>
            <a:r>
              <a:rPr lang="ru-RU" sz="4400" baseline="30000" dirty="0"/>
              <a:t>(наименование органа внутренних </a:t>
            </a:r>
            <a:r>
              <a:rPr lang="ru-RU" sz="4400" baseline="30000" dirty="0" smtClean="0"/>
              <a:t>дел</a:t>
            </a:r>
            <a:r>
              <a:rPr lang="ru-RU" sz="4400" dirty="0"/>
              <a:t> </a:t>
            </a:r>
            <a:r>
              <a:rPr lang="ru-RU" sz="4400" baseline="30000" dirty="0" smtClean="0"/>
              <a:t>, </a:t>
            </a:r>
            <a:r>
              <a:rPr lang="ru-RU" sz="4400" baseline="30000" dirty="0"/>
              <a:t>звание, фамилия, инициалы)</a:t>
            </a:r>
          </a:p>
          <a:p>
            <a:pPr algn="just"/>
            <a:r>
              <a:rPr lang="ru-RU" sz="4400" dirty="0" smtClean="0"/>
              <a:t>в </a:t>
            </a:r>
            <a:r>
              <a:rPr lang="ru-RU" sz="4400" dirty="0"/>
              <a:t>связи с __________________________________________________________________________________ </a:t>
            </a:r>
          </a:p>
          <a:p>
            <a:pPr algn="ctr"/>
            <a:r>
              <a:rPr lang="ru-RU" sz="4400" baseline="30000" dirty="0"/>
              <a:t>(поступившим заявлением о совершении преступления,  расследованием уголовного дела №)</a:t>
            </a:r>
            <a:endParaRPr lang="ru-RU" sz="4400" dirty="0"/>
          </a:p>
          <a:p>
            <a:pPr algn="just"/>
            <a:r>
              <a:rPr lang="ru-RU" sz="4400" dirty="0" smtClean="0"/>
              <a:t>прибыл </a:t>
            </a:r>
            <a:r>
              <a:rPr lang="ru-RU" sz="4400" dirty="0"/>
              <a:t>___________________________________________________________________________________ </a:t>
            </a:r>
          </a:p>
          <a:p>
            <a:pPr algn="just"/>
            <a:r>
              <a:rPr lang="ru-RU" sz="4400" dirty="0"/>
              <a:t> </a:t>
            </a:r>
            <a:r>
              <a:rPr lang="ru-RU" sz="4400" dirty="0" smtClean="0"/>
              <a:t>  </a:t>
            </a:r>
            <a:endParaRPr lang="ru-RU" sz="4400" dirty="0"/>
          </a:p>
          <a:p>
            <a:pPr algn="just"/>
            <a:r>
              <a:rPr lang="ru-RU" sz="4400" dirty="0"/>
              <a:t>с участием специалиста  ___________________________________________________________________ </a:t>
            </a:r>
          </a:p>
          <a:p>
            <a:pPr algn="ctr"/>
            <a:r>
              <a:rPr lang="ru-RU" sz="4400" baseline="30000" dirty="0"/>
              <a:t>(Ф.И.О., область специальных познаний )</a:t>
            </a:r>
            <a:endParaRPr lang="ru-RU" sz="4400" dirty="0"/>
          </a:p>
          <a:p>
            <a:pPr algn="just"/>
            <a:r>
              <a:rPr lang="ru-RU" sz="4400" dirty="0" smtClean="0"/>
              <a:t>а </a:t>
            </a:r>
            <a:r>
              <a:rPr lang="ru-RU" sz="4400" dirty="0"/>
              <a:t>так же понятых __________________________________________________________________________</a:t>
            </a:r>
          </a:p>
          <a:p>
            <a:pPr algn="ctr"/>
            <a:r>
              <a:rPr lang="ru-RU" sz="4400" baseline="30000" dirty="0"/>
              <a:t>(Фамилия, имя, отчество, адрес места жительства)</a:t>
            </a:r>
            <a:endParaRPr lang="ru-RU" sz="4400" dirty="0"/>
          </a:p>
          <a:p>
            <a:pPr algn="just"/>
            <a:r>
              <a:rPr lang="ru-RU" sz="4400" dirty="0" smtClean="0"/>
              <a:t>в </a:t>
            </a:r>
            <a:r>
              <a:rPr lang="ru-RU" sz="4400" dirty="0"/>
              <a:t>присутствии ____________________________________________________________________________ </a:t>
            </a:r>
          </a:p>
          <a:p>
            <a:pPr algn="ctr"/>
            <a:r>
              <a:rPr lang="ru-RU" sz="4400" baseline="30000" dirty="0"/>
              <a:t>(участников происшествия, очевидцев)</a:t>
            </a:r>
          </a:p>
          <a:p>
            <a:pPr algn="just"/>
            <a:r>
              <a:rPr lang="ru-RU" sz="2800" dirty="0"/>
              <a:t>с соблюдением требований статей 193, 203 и 204 УПК Республики Беларусь произвел осмотр места дорожно-транспортного происшествия и составил настоящий протокол. Перед началом осмотра всем присутствующим разъяснено, что они вправе обращать внимание лица, производящего процессуальное действие, на все, что по их мнению может способствовать выяснению обстоятельств по уголовному делу, а так же делать замечания, подлежащие занесению в протокол. </a:t>
            </a:r>
          </a:p>
          <a:p>
            <a:pPr algn="just"/>
            <a:r>
              <a:rPr lang="ru-RU" sz="2800" dirty="0"/>
              <a:t>Понятым в соответствии со ст. 202 УПК Беларуси разъяснены их права и обязанности, предусмотренные ст. ст. 64 и 133 УПК Беларуси. Понятой имеет право: </a:t>
            </a:r>
          </a:p>
          <a:p>
            <a:pPr algn="just"/>
            <a:r>
              <a:rPr lang="ru-RU" sz="2800" dirty="0"/>
              <a:t>- знать, в проведении какого следственного действия он участвует, кто руководит и кто участвует в его производстве; </a:t>
            </a:r>
          </a:p>
          <a:p>
            <a:pPr algn="just"/>
            <a:r>
              <a:rPr lang="ru-RU" sz="2800" dirty="0"/>
              <a:t>- делать по поводу следственного действия заявления и замечания, подлежащие занесению в протокол, знакомиться с протоколом следственного действия, в котором он участвовал; </a:t>
            </a:r>
          </a:p>
          <a:p>
            <a:pPr algn="just"/>
            <a:r>
              <a:rPr lang="ru-RU" sz="2800" dirty="0"/>
              <a:t>- подписывать протокол следственного действия лишь в той части, которая отражает воспринятые им лично обстоятельства, а также получать возмещение понесенных им расходов, связанных с участием в производстве следственных действий. </a:t>
            </a:r>
          </a:p>
          <a:p>
            <a:pPr algn="just"/>
            <a:r>
              <a:rPr lang="ru-RU" sz="2800" dirty="0"/>
              <a:t>Понятой обязан: </a:t>
            </a:r>
          </a:p>
          <a:p>
            <a:pPr algn="just"/>
            <a:r>
              <a:rPr lang="ru-RU" sz="2800" dirty="0"/>
              <a:t>- являться по вызовам органа уголовного преследования, сообщить по требованию органа уголовного преследования сведения об отношениях с лицами, участвующими в производстве по материалам и уголовному делу; </a:t>
            </a:r>
          </a:p>
          <a:p>
            <a:pPr algn="just"/>
            <a:r>
              <a:rPr lang="ru-RU" sz="2800" dirty="0"/>
              <a:t>- удостоверить своей подписью в протоколе следственного действия факт производства этого действия, его ход и результаты; </a:t>
            </a:r>
          </a:p>
          <a:p>
            <a:pPr algn="just"/>
            <a:r>
              <a:rPr lang="ru-RU" sz="2800" dirty="0"/>
              <a:t>-соблюдать порядок при производстве следственных действий и подчиняться законным распоряжениям органа уголовного преследования; </a:t>
            </a:r>
          </a:p>
          <a:p>
            <a:pPr algn="just"/>
            <a:r>
              <a:rPr lang="ru-RU" sz="2800" dirty="0"/>
              <a:t>-не разглашать сведения об обстоятельствах дела или иные данные, ставшие ему известными в связи с участием в производстве по уголовному делу, если он был предупрежден об этом органом уголовного преследования. </a:t>
            </a:r>
          </a:p>
          <a:p>
            <a:pPr algn="just"/>
            <a:r>
              <a:rPr lang="ru-RU" sz="2800" dirty="0"/>
              <a:t>За разглашение данных предварительного расследования без разрешения органа уголовного преследования понятой несет ответственность в соответствии со статьей 407 УК Республики Беларусь. </a:t>
            </a:r>
          </a:p>
          <a:p>
            <a:pPr algn="just"/>
            <a:r>
              <a:rPr lang="ru-RU" sz="2800" dirty="0"/>
              <a:t>Понятой может быть допрошен в качестве свидетеля об обстоятельствах, связанных с производством следственного действия, в котором он участвовал. </a:t>
            </a:r>
          </a:p>
          <a:p>
            <a:pPr algn="just"/>
            <a:r>
              <a:rPr lang="ru-RU" sz="2800" dirty="0"/>
              <a:t> </a:t>
            </a:r>
          </a:p>
          <a:p>
            <a:pPr algn="just"/>
            <a:r>
              <a:rPr lang="ru-RU" sz="2800" dirty="0"/>
              <a:t>                 ______________________________                                 </a:t>
            </a:r>
            <a:r>
              <a:rPr lang="ru-RU" sz="2800" dirty="0" smtClean="0"/>
              <a:t>                                                                             </a:t>
            </a:r>
            <a:r>
              <a:rPr lang="ru-RU" sz="2800" dirty="0"/>
              <a:t>_____________________________ </a:t>
            </a:r>
          </a:p>
          <a:p>
            <a:pPr algn="just"/>
            <a:r>
              <a:rPr lang="ru-RU" sz="2800" dirty="0"/>
              <a:t>                                  </a:t>
            </a:r>
            <a:r>
              <a:rPr lang="ru-RU" sz="2800" baseline="30000" dirty="0"/>
              <a:t>(подпись)                                                                                                                                         </a:t>
            </a:r>
            <a:r>
              <a:rPr lang="ru-RU" sz="2800" baseline="30000" dirty="0" smtClean="0"/>
              <a:t>                                                                                                                            </a:t>
            </a:r>
            <a:r>
              <a:rPr lang="ru-RU" sz="2800" baseline="30000" dirty="0"/>
              <a:t>(подпись)</a:t>
            </a:r>
            <a:endParaRPr lang="ru-RU" sz="2800" dirty="0"/>
          </a:p>
          <a:p>
            <a:pPr marL="0" indent="0">
              <a:buNone/>
            </a:pPr>
            <a:endParaRPr lang="ru-RU" sz="2800" dirty="0"/>
          </a:p>
        </p:txBody>
      </p:sp>
    </p:spTree>
    <p:extLst>
      <p:ext uri="{BB962C8B-B14F-4D97-AF65-F5344CB8AC3E}">
        <p14:creationId xmlns:p14="http://schemas.microsoft.com/office/powerpoint/2010/main" val="218086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20688"/>
            <a:ext cx="7488832" cy="5544616"/>
          </a:xfrm>
        </p:spPr>
        <p:txBody>
          <a:bodyPr>
            <a:normAutofit fontScale="32500" lnSpcReduction="20000"/>
          </a:bodyPr>
          <a:lstStyle/>
          <a:p>
            <a:r>
              <a:rPr lang="ru-RU" dirty="0"/>
              <a:t>Специалисту, кроме того, в соответствии с требованиями ст. 200 УПК Республики Беларусь разъяснены его права и обязанности, предусмотренные ст. 62 УПК Республики Беларусь, а так же ответственность, установленная ст.133 УПК Республики Беларусь. Специалист имеет право: </a:t>
            </a:r>
          </a:p>
          <a:p>
            <a:r>
              <a:rPr lang="ru-RU" dirty="0"/>
              <a:t>- знать цель своего вызова, отказаться от участия в производстве по материалам и уголовному делу, если он не обладает специальными знаниями и навыками; </a:t>
            </a:r>
          </a:p>
          <a:p>
            <a:r>
              <a:rPr lang="ru-RU" dirty="0"/>
              <a:t>- задавать вопросы участникам </a:t>
            </a:r>
            <a:r>
              <a:rPr lang="ru-RU" dirty="0" err="1"/>
              <a:t>следств</a:t>
            </a:r>
            <a:r>
              <a:rPr lang="ru-RU" dirty="0"/>
              <a:t>. действия с разрешения органа уголовного преследования и суда; </a:t>
            </a:r>
          </a:p>
          <a:p>
            <a:r>
              <a:rPr lang="ru-RU" dirty="0"/>
              <a:t>- знакомиться с протоколом следственного или другого процессуального действия, в котором он участвовал, а также в соответствующей части – с протоколом судебного заседания и делать подлежащие внесению в протокол замечания относительно полноты и правильности записи хода, содержания и результатов производившихся при его участии действий; </a:t>
            </a:r>
          </a:p>
          <a:p>
            <a:r>
              <a:rPr lang="ru-RU" dirty="0"/>
              <a:t>- подавать жалобы на действия органа, ведущего уголовный процесс, заявлять ходатайства о принятии мер по обеспечению его безопасности, членов семьи, близких родственников и иных лиц, которых он обоснованно считает близкими, а также имущества; </a:t>
            </a:r>
          </a:p>
          <a:p>
            <a:r>
              <a:rPr lang="ru-RU" dirty="0"/>
              <a:t>- получать возмещение понесенных им расходов и вознаграждение за выполненную им работу, не входящую в круг его прямых служебных обязанностей. </a:t>
            </a:r>
          </a:p>
          <a:p>
            <a:r>
              <a:rPr lang="ru-RU" dirty="0"/>
              <a:t>Специалист обязан: </a:t>
            </a:r>
          </a:p>
          <a:p>
            <a:r>
              <a:rPr lang="ru-RU" dirty="0"/>
              <a:t>- являться по вызовам органа, ведущего уголовный процесс, для оказания ему необходимого содействия; </a:t>
            </a:r>
          </a:p>
          <a:p>
            <a:r>
              <a:rPr lang="ru-RU" dirty="0"/>
              <a:t>- представить органу, ведущему уголовный процесс, документы, подтверждающие его специальную квалификацию, сообщить по требованию органа, ведущего уголовный процесс, а также сторон в судебном заседании сведения о своем профессиональном опыте и отношениях с лицами, участвующими в производстве по материалам и уголовному делу; </a:t>
            </a:r>
          </a:p>
          <a:p>
            <a:r>
              <a:rPr lang="ru-RU" dirty="0"/>
              <a:t>- участвовать в производстве следственных и других процессуальных действий, используя специальные знания, навыки и научно-технические средства для обнаружения и изъятия доказательств, давать пояснения по поводу выполняемых им действий; </a:t>
            </a:r>
          </a:p>
          <a:p>
            <a:r>
              <a:rPr lang="ru-RU" dirty="0"/>
              <a:t>- подчиняться законным распоряжениям органа, ведущего уголовный процесс, соблюдать порядок при производстве следственных действий и во время судебного заседания; </a:t>
            </a:r>
          </a:p>
          <a:p>
            <a:r>
              <a:rPr lang="ru-RU" dirty="0"/>
              <a:t>- не разглашать сведения об обстоятельствах дела и иные сведения. ставшие ему известными в связи с участием в производстве по уголовному делу, если он был предупрежден об этом органом уголовного преследования или судом. </a:t>
            </a:r>
          </a:p>
          <a:p>
            <a:r>
              <a:rPr lang="ru-RU" dirty="0"/>
              <a:t>За разглашение данных предварительного расследования или закрытого судебного заседания без разрешения органа, ведущего уголовный процесс, специалист несет ответственность в соответствии со ст. 407 Уголовного кодекса Республики Беларусь. </a:t>
            </a:r>
          </a:p>
          <a:p>
            <a:r>
              <a:rPr lang="ru-RU" dirty="0"/>
              <a:t>                                                                                                                                                            _________________________________________ </a:t>
            </a:r>
          </a:p>
          <a:p>
            <a:r>
              <a:rPr lang="ru-RU" dirty="0"/>
              <a:t>                                                                                                                                                                                                  </a:t>
            </a:r>
            <a:r>
              <a:rPr lang="ru-RU" baseline="30000" dirty="0"/>
              <a:t>(подпись)</a:t>
            </a:r>
            <a:r>
              <a:rPr lang="ru-RU" dirty="0"/>
              <a:t> </a:t>
            </a:r>
          </a:p>
          <a:p>
            <a:r>
              <a:rPr lang="ru-RU" sz="3100" dirty="0"/>
              <a:t>Все присутствующие лица уведомлены о том, что в ходе осмотра будут применяться</a:t>
            </a:r>
          </a:p>
          <a:p>
            <a:r>
              <a:rPr lang="ru-RU" sz="2800" dirty="0"/>
              <a:t> __________________________________________________________________________________________ </a:t>
            </a:r>
            <a:r>
              <a:rPr lang="ru-RU" sz="2800" dirty="0" smtClean="0"/>
              <a:t>_________________</a:t>
            </a:r>
            <a:endParaRPr lang="ru-RU" sz="2800" dirty="0"/>
          </a:p>
          <a:p>
            <a:pPr algn="ctr"/>
            <a:r>
              <a:rPr lang="ru-RU" sz="3100" baseline="30000" dirty="0"/>
              <a:t>(наименование и порядок </a:t>
            </a:r>
            <a:r>
              <a:rPr lang="ru-RU" sz="3100" baseline="30000" dirty="0" smtClean="0"/>
              <a:t>использования </a:t>
            </a:r>
            <a:r>
              <a:rPr lang="ru-RU" sz="3100" baseline="30000" dirty="0"/>
              <a:t> научно-технических средств)</a:t>
            </a:r>
          </a:p>
          <a:p>
            <a:endParaRPr lang="ru-RU" dirty="0"/>
          </a:p>
          <a:p>
            <a:r>
              <a:rPr lang="ru-RU" dirty="0" smtClean="0"/>
              <a:t>__________________________________________________________________________________________________________________________</a:t>
            </a:r>
            <a:endParaRPr lang="ru-RU" dirty="0"/>
          </a:p>
          <a:p>
            <a:r>
              <a:rPr lang="ru-RU" dirty="0"/>
              <a:t>Осмотр  начат  в ______ час. ______  мин.  и  окончен  в ______ час. ______ мин.  Производился  в </a:t>
            </a:r>
          </a:p>
          <a:p>
            <a:r>
              <a:rPr lang="ru-RU" dirty="0"/>
              <a:t>___________________________ время суток при _____________________________________ освещении  в  </a:t>
            </a:r>
          </a:p>
          <a:p>
            <a:r>
              <a:rPr lang="ru-RU" dirty="0" smtClean="0"/>
              <a:t>__________________________________________________________________________________________________________________________</a:t>
            </a:r>
            <a:endParaRPr lang="ru-RU" dirty="0"/>
          </a:p>
          <a:p>
            <a:pPr algn="ctr"/>
            <a:r>
              <a:rPr lang="ru-RU" sz="3100" baseline="30000" dirty="0"/>
              <a:t>(ясную, солнечную, пасмурную погоду, без осадков, при дожде, снегопаде, тумане)</a:t>
            </a:r>
            <a:endParaRPr lang="ru-RU" sz="3100" dirty="0"/>
          </a:p>
          <a:p>
            <a:r>
              <a:rPr lang="ru-RU" dirty="0"/>
              <a:t>при воздухе ______  </a:t>
            </a:r>
            <a:r>
              <a:rPr lang="ru-RU" baseline="30000" dirty="0" err="1"/>
              <a:t>о</a:t>
            </a:r>
            <a:r>
              <a:rPr lang="ru-RU" dirty="0" err="1"/>
              <a:t>С</a:t>
            </a:r>
            <a:r>
              <a:rPr lang="ru-RU" dirty="0"/>
              <a:t> в направлении от  </a:t>
            </a:r>
            <a:r>
              <a:rPr lang="ru-RU" dirty="0" smtClean="0"/>
              <a:t>__________________________________________________________________________________</a:t>
            </a:r>
            <a:endParaRPr lang="ru-RU" dirty="0"/>
          </a:p>
          <a:p>
            <a:r>
              <a:rPr lang="ru-RU" dirty="0"/>
              <a:t>к ул. (площади, населенному пункту)  </a:t>
            </a:r>
            <a:r>
              <a:rPr lang="ru-RU" dirty="0" smtClean="0"/>
              <a:t>__________________________________________________________________________________________ </a:t>
            </a:r>
            <a:endParaRPr lang="ru-RU" dirty="0"/>
          </a:p>
          <a:p>
            <a:r>
              <a:rPr lang="ru-RU" dirty="0"/>
              <a:t>Вид происшествия  </a:t>
            </a:r>
            <a:r>
              <a:rPr lang="ru-RU" dirty="0" smtClean="0"/>
              <a:t>_________________________________________________________________________________________________________ </a:t>
            </a:r>
            <a:endParaRPr lang="ru-RU" dirty="0"/>
          </a:p>
          <a:p>
            <a:r>
              <a:rPr lang="ru-RU" dirty="0" smtClean="0"/>
              <a:t>_________________________________________________________________________________________________________________________ </a:t>
            </a:r>
            <a:endParaRPr lang="ru-RU" dirty="0"/>
          </a:p>
          <a:p>
            <a:r>
              <a:rPr lang="ru-RU" dirty="0"/>
              <a:t>Краткое описание происшествия </a:t>
            </a:r>
            <a:r>
              <a:rPr lang="ru-RU" dirty="0" smtClean="0"/>
              <a:t>______________________________________________________________________________________________ </a:t>
            </a:r>
            <a:endParaRPr lang="ru-RU" dirty="0"/>
          </a:p>
          <a:p>
            <a:r>
              <a:rPr lang="ru-RU" dirty="0" smtClean="0"/>
              <a:t>__________________________________________________________________________________________________________________________ </a:t>
            </a:r>
            <a:endParaRPr lang="ru-RU" dirty="0"/>
          </a:p>
          <a:p>
            <a:r>
              <a:rPr lang="ru-RU" dirty="0" smtClean="0"/>
              <a:t>_________________________________________________________________________________________________________________________</a:t>
            </a:r>
            <a:endParaRPr lang="ru-RU" dirty="0"/>
          </a:p>
        </p:txBody>
      </p:sp>
    </p:spTree>
    <p:extLst>
      <p:ext uri="{BB962C8B-B14F-4D97-AF65-F5344CB8AC3E}">
        <p14:creationId xmlns:p14="http://schemas.microsoft.com/office/powerpoint/2010/main" val="2340196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20688"/>
            <a:ext cx="7488832" cy="5544616"/>
          </a:xfrm>
        </p:spPr>
        <p:txBody>
          <a:bodyPr>
            <a:normAutofit fontScale="47500" lnSpcReduction="20000"/>
          </a:bodyPr>
          <a:lstStyle/>
          <a:p>
            <a:pPr algn="ctr"/>
            <a:endParaRPr lang="ru-RU" b="1" dirty="0" smtClean="0"/>
          </a:p>
          <a:p>
            <a:pPr algn="ctr"/>
            <a:endParaRPr lang="ru-RU" b="1" dirty="0"/>
          </a:p>
          <a:p>
            <a:pPr algn="ctr"/>
            <a:endParaRPr lang="ru-RU" b="1" dirty="0" smtClean="0"/>
          </a:p>
          <a:p>
            <a:pPr algn="ctr"/>
            <a:endParaRPr lang="ru-RU" b="1" dirty="0"/>
          </a:p>
          <a:p>
            <a:pPr algn="ctr"/>
            <a:r>
              <a:rPr lang="ru-RU" b="1" dirty="0" smtClean="0"/>
              <a:t>ОСМОТРОМ </a:t>
            </a:r>
            <a:r>
              <a:rPr lang="ru-RU" b="1" dirty="0"/>
              <a:t>УСТАНОВЛЕНО:</a:t>
            </a:r>
            <a:endParaRPr lang="ru-RU" dirty="0"/>
          </a:p>
          <a:p>
            <a:endParaRPr lang="ru-RU" dirty="0" smtClean="0"/>
          </a:p>
          <a:p>
            <a:r>
              <a:rPr lang="ru-RU" dirty="0" smtClean="0"/>
              <a:t>Место </a:t>
            </a:r>
            <a:r>
              <a:rPr lang="ru-RU" dirty="0"/>
              <a:t>дорожно-транспортного происшествия расположено   ________________________</a:t>
            </a:r>
          </a:p>
          <a:p>
            <a:r>
              <a:rPr lang="ru-RU" dirty="0"/>
              <a:t>___________________________________________________________________________________ </a:t>
            </a:r>
          </a:p>
          <a:p>
            <a:pPr algn="ctr"/>
            <a:r>
              <a:rPr lang="ru-RU" baseline="30000" dirty="0"/>
              <a:t>(подробное описание)</a:t>
            </a:r>
          </a:p>
          <a:p>
            <a:r>
              <a:rPr lang="ru-RU" dirty="0"/>
              <a:t>___________________________________________________________________________________</a:t>
            </a:r>
          </a:p>
          <a:p>
            <a:r>
              <a:rPr lang="ru-RU" dirty="0"/>
              <a:t>___________________________________________________________________________________</a:t>
            </a:r>
          </a:p>
          <a:p>
            <a:r>
              <a:rPr lang="ru-RU" dirty="0"/>
              <a:t>Проезжая часть______________________________________________________________________</a:t>
            </a:r>
          </a:p>
          <a:p>
            <a:pPr algn="ctr"/>
            <a:r>
              <a:rPr lang="ru-RU" baseline="30000" dirty="0"/>
              <a:t>(горизонтальная, подъем, спуск, закругление вправо, влево)</a:t>
            </a:r>
          </a:p>
          <a:p>
            <a:r>
              <a:rPr lang="ru-RU" dirty="0"/>
              <a:t>Вид покрытия_______________________________________________________________________  </a:t>
            </a:r>
          </a:p>
          <a:p>
            <a:pPr algn="ctr"/>
            <a:r>
              <a:rPr lang="ru-RU" baseline="30000" dirty="0"/>
              <a:t>(асфальт, бетон, грунт, гравий и др.)</a:t>
            </a:r>
          </a:p>
          <a:p>
            <a:r>
              <a:rPr lang="ru-RU" dirty="0"/>
              <a:t>Состояние покрытия _________________________________________________________________ </a:t>
            </a:r>
          </a:p>
          <a:p>
            <a:r>
              <a:rPr lang="ru-RU" baseline="30000" dirty="0"/>
              <a:t>                                     (сухое, мокрое, грязное, заснеженное, покрыто льдом, битумом, поверхностная обработка и др.)</a:t>
            </a:r>
          </a:p>
          <a:p>
            <a:r>
              <a:rPr lang="ru-RU" dirty="0"/>
              <a:t> __________________________________________________________________________________ </a:t>
            </a:r>
          </a:p>
          <a:p>
            <a:r>
              <a:rPr lang="ru-RU" dirty="0"/>
              <a:t>Ширина проезжей части для ____________  направлений  ______________  метров. Число полос для  </a:t>
            </a:r>
          </a:p>
          <a:p>
            <a:r>
              <a:rPr lang="ru-RU" baseline="30000" dirty="0"/>
              <a:t>                                                           </a:t>
            </a:r>
            <a:r>
              <a:rPr lang="ru-RU" baseline="30000" dirty="0" smtClean="0"/>
              <a:t>                 (</a:t>
            </a:r>
            <a:r>
              <a:rPr lang="ru-RU" baseline="30000" dirty="0"/>
              <a:t>одного, двух)</a:t>
            </a:r>
            <a:endParaRPr lang="ru-RU" dirty="0"/>
          </a:p>
          <a:p>
            <a:r>
              <a:rPr lang="ru-RU" dirty="0"/>
              <a:t>движения______ , ширина обочины _____ м, ширина разделительной полосы ______ м.</a:t>
            </a:r>
          </a:p>
          <a:p>
            <a:r>
              <a:rPr lang="ru-RU" dirty="0"/>
              <a:t>На проезжей части нанесены  __________________________________________________________ </a:t>
            </a:r>
          </a:p>
          <a:p>
            <a:r>
              <a:rPr lang="ru-RU" dirty="0"/>
              <a:t>___________________________________________________________________________________ </a:t>
            </a:r>
          </a:p>
          <a:p>
            <a:r>
              <a:rPr lang="ru-RU" baseline="30000" dirty="0"/>
              <a:t>(линии продольной разметки, разделяющие встречные транспортные потоки,  проезжую часть на полосы движения, обозначающие</a:t>
            </a:r>
            <a:endParaRPr lang="ru-RU" dirty="0"/>
          </a:p>
          <a:p>
            <a:r>
              <a:rPr lang="ru-RU" dirty="0"/>
              <a:t>___________________________________________________________________________________ </a:t>
            </a:r>
          </a:p>
          <a:p>
            <a:r>
              <a:rPr lang="ru-RU" baseline="30000" dirty="0"/>
              <a:t>край проезжей части и др.)</a:t>
            </a:r>
          </a:p>
          <a:p>
            <a:pPr marL="0" indent="0">
              <a:buNone/>
            </a:pPr>
            <a:endParaRPr lang="ru-RU" dirty="0"/>
          </a:p>
        </p:txBody>
      </p:sp>
    </p:spTree>
    <p:extLst>
      <p:ext uri="{BB962C8B-B14F-4D97-AF65-F5344CB8AC3E}">
        <p14:creationId xmlns:p14="http://schemas.microsoft.com/office/powerpoint/2010/main" val="2241471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27088" y="692150"/>
            <a:ext cx="7489825" cy="5545138"/>
          </a:xfrm>
        </p:spPr>
        <p:txBody>
          <a:bodyPr>
            <a:normAutofit fontScale="47500" lnSpcReduction="20000"/>
          </a:bodyPr>
          <a:lstStyle/>
          <a:p>
            <a:r>
              <a:rPr lang="ru-RU" dirty="0"/>
              <a:t>К проезжей части примыкают справа: ____________________________________________________ </a:t>
            </a:r>
          </a:p>
          <a:p>
            <a:r>
              <a:rPr lang="ru-RU" dirty="0"/>
              <a:t>___________________________________________________________________________________</a:t>
            </a:r>
          </a:p>
          <a:p>
            <a:pPr algn="ctr"/>
            <a:r>
              <a:rPr lang="ru-RU" baseline="30000" dirty="0"/>
              <a:t>(наличие бордюрных камней, обочин, кюветов. Их высота, ширина, покрытие, глубина, крутизна внутренних откосов)</a:t>
            </a:r>
          </a:p>
          <a:p>
            <a:r>
              <a:rPr lang="ru-RU" dirty="0"/>
              <a:t>___________________________________________________________________________________</a:t>
            </a:r>
          </a:p>
          <a:p>
            <a:r>
              <a:rPr lang="ru-RU" dirty="0"/>
              <a:t>слева:______________________________________________________________________________</a:t>
            </a:r>
          </a:p>
          <a:p>
            <a:r>
              <a:rPr lang="ru-RU" dirty="0"/>
              <a:t>___________________________________________________________________________________</a:t>
            </a:r>
          </a:p>
          <a:p>
            <a:r>
              <a:rPr lang="ru-RU" dirty="0"/>
              <a:t>Далее за _________________________________________________________ расположены справа: </a:t>
            </a:r>
          </a:p>
          <a:p>
            <a:r>
              <a:rPr lang="ru-RU" dirty="0"/>
              <a:t>___________________________________________________________________________________</a:t>
            </a:r>
          </a:p>
          <a:p>
            <a:pPr algn="ctr"/>
            <a:r>
              <a:rPr lang="ru-RU" baseline="30000" dirty="0"/>
              <a:t>(лесопосадки, строения городского, сельского типа, мачты телеграфные и осветительные)</a:t>
            </a:r>
          </a:p>
          <a:p>
            <a:r>
              <a:rPr lang="ru-RU" dirty="0"/>
              <a:t>___________________________________________________________________________________ </a:t>
            </a:r>
          </a:p>
          <a:p>
            <a:r>
              <a:rPr lang="ru-RU" dirty="0"/>
              <a:t>слева:  _____________________________________________________________________________ </a:t>
            </a:r>
          </a:p>
          <a:p>
            <a:r>
              <a:rPr lang="ru-RU" dirty="0"/>
              <a:t>___________________________________________________________________________________ </a:t>
            </a:r>
          </a:p>
          <a:p>
            <a:r>
              <a:rPr lang="ru-RU" dirty="0"/>
              <a:t>Координаты места происшествия  _______________________________________________________ </a:t>
            </a:r>
          </a:p>
          <a:p>
            <a:r>
              <a:rPr lang="ru-RU" dirty="0"/>
              <a:t>___________________________________________________________________________________</a:t>
            </a:r>
          </a:p>
          <a:p>
            <a:pPr algn="ctr"/>
            <a:r>
              <a:rPr lang="ru-RU" baseline="30000" dirty="0"/>
              <a:t>(кем указано, фамилия, инициалы, где конкретно находится)</a:t>
            </a:r>
          </a:p>
          <a:p>
            <a:r>
              <a:rPr lang="ru-RU" dirty="0"/>
              <a:t>___________________________________________________________________________________ </a:t>
            </a:r>
          </a:p>
          <a:p>
            <a:r>
              <a:rPr lang="ru-RU" dirty="0"/>
              <a:t>Способ регулирования движения на данном участке ________________________________________</a:t>
            </a:r>
          </a:p>
          <a:p>
            <a:r>
              <a:rPr lang="ru-RU" dirty="0"/>
              <a:t>___________________________________________________________________________________  </a:t>
            </a:r>
          </a:p>
          <a:p>
            <a:r>
              <a:rPr lang="ru-RU" dirty="0"/>
              <a:t>Место происшествия находится в зоне действия дорожных знаков, установленных по ходу осмотра  ___________________________________________________________________________________</a:t>
            </a:r>
          </a:p>
          <a:p>
            <a:r>
              <a:rPr lang="ru-RU" dirty="0"/>
              <a:t>___________________________________________________________________________________</a:t>
            </a:r>
          </a:p>
          <a:p>
            <a:r>
              <a:rPr lang="ru-RU" dirty="0"/>
              <a:t>___________________________________________________________________________________</a:t>
            </a:r>
          </a:p>
          <a:p>
            <a:r>
              <a:rPr lang="ru-RU" dirty="0"/>
              <a:t>___________________________________________________________________________________ </a:t>
            </a:r>
          </a:p>
          <a:p>
            <a:r>
              <a:rPr lang="ru-RU" dirty="0"/>
              <a:t>___________________________________________________________________________________ </a:t>
            </a:r>
          </a:p>
          <a:p>
            <a:r>
              <a:rPr lang="ru-RU" dirty="0"/>
              <a:t>___________________________________________________________________________________ </a:t>
            </a:r>
          </a:p>
          <a:p>
            <a:r>
              <a:rPr lang="ru-RU" dirty="0"/>
              <a:t>Данный участок дороги (улицы) в момент осмотра освещен ___________________________________ </a:t>
            </a:r>
          </a:p>
          <a:p>
            <a:r>
              <a:rPr lang="ru-RU" baseline="30000" dirty="0"/>
              <a:t>                                                                                                                                                              (каким источником света) </a:t>
            </a:r>
            <a:endParaRPr lang="ru-RU" dirty="0"/>
          </a:p>
          <a:p>
            <a:r>
              <a:rPr lang="ru-RU" dirty="0"/>
              <a:t>___________________________________________________________________________________</a:t>
            </a:r>
          </a:p>
          <a:p>
            <a:r>
              <a:rPr lang="ru-RU" dirty="0"/>
              <a:t>___________________________________________________________________________________ </a:t>
            </a:r>
          </a:p>
          <a:p>
            <a:r>
              <a:rPr lang="ru-RU" dirty="0"/>
              <a:t>Состояние видимости с рабочего места водителя с включенным светом фар (каким образом определялась):_____________________________________________________________________________ </a:t>
            </a:r>
          </a:p>
          <a:p>
            <a:r>
              <a:rPr lang="ru-RU" baseline="30000" dirty="0"/>
              <a:t>                             (описать ход определения видимости. Если автомобиль с места ДТП скрылся - указать марку используемого ТС)</a:t>
            </a:r>
            <a:endParaRPr lang="ru-RU" dirty="0"/>
          </a:p>
          <a:p>
            <a:r>
              <a:rPr lang="ru-RU" dirty="0"/>
              <a:t>___________________________________________________________________________________ </a:t>
            </a:r>
          </a:p>
          <a:p>
            <a:r>
              <a:rPr lang="ru-RU" dirty="0"/>
              <a:t>дальним_________ м, ближним ___________ м; при дневном свете _________________ м. </a:t>
            </a:r>
          </a:p>
          <a:p>
            <a:pPr marL="0" indent="0">
              <a:buNone/>
            </a:pPr>
            <a:endParaRPr lang="ru-RU" dirty="0"/>
          </a:p>
        </p:txBody>
      </p:sp>
    </p:spTree>
    <p:extLst>
      <p:ext uri="{BB962C8B-B14F-4D97-AF65-F5344CB8AC3E}">
        <p14:creationId xmlns:p14="http://schemas.microsoft.com/office/powerpoint/2010/main" val="1758669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92696"/>
            <a:ext cx="7488832" cy="5472608"/>
          </a:xfrm>
        </p:spPr>
        <p:txBody>
          <a:bodyPr>
            <a:normAutofit fontScale="77500" lnSpcReduction="20000"/>
          </a:bodyPr>
          <a:lstStyle/>
          <a:p>
            <a:pPr algn="just"/>
            <a:r>
              <a:rPr lang="ru-RU" sz="1600" dirty="0"/>
              <a:t>дальним_________ м, ближним ___________ м; при дневном свете _________________ м. </a:t>
            </a:r>
          </a:p>
          <a:p>
            <a:pPr algn="just"/>
            <a:r>
              <a:rPr lang="ru-RU" sz="1600" dirty="0"/>
              <a:t>Обзорность из кабины водителя с полосы следования автомобиля: вправо _____ м, влево ____ м.</a:t>
            </a:r>
          </a:p>
          <a:p>
            <a:pPr algn="just"/>
            <a:r>
              <a:rPr lang="ru-RU" sz="1600" dirty="0"/>
              <a:t>Положение транспортных средств на месте происшествия  </a:t>
            </a:r>
            <a:r>
              <a:rPr lang="ru-RU" sz="1600" dirty="0" smtClean="0"/>
              <a:t>________________________________</a:t>
            </a:r>
            <a:endParaRPr lang="ru-RU" sz="1600" dirty="0"/>
          </a:p>
          <a:p>
            <a:pPr algn="just"/>
            <a:r>
              <a:rPr lang="ru-RU" sz="1600" dirty="0"/>
              <a:t>___________________________________________________________________________________ </a:t>
            </a:r>
          </a:p>
          <a:p>
            <a:pPr algn="ctr"/>
            <a:r>
              <a:rPr lang="ru-RU" sz="1600" baseline="30000" dirty="0"/>
              <a:t>(вид, модель, тип транспортного средства, государственный номерной знак, их расположение относительно друг друга,</a:t>
            </a:r>
            <a:endParaRPr lang="ru-RU" sz="1600" dirty="0"/>
          </a:p>
          <a:p>
            <a:pPr algn="just"/>
            <a:r>
              <a:rPr lang="ru-RU" sz="1600" dirty="0"/>
              <a:t>___________________________________________________________________________________ </a:t>
            </a:r>
          </a:p>
          <a:p>
            <a:pPr algn="ctr"/>
            <a:r>
              <a:rPr lang="ru-RU" sz="1600" baseline="30000" dirty="0"/>
              <a:t>края дороги, места наезда или столкновения)</a:t>
            </a:r>
          </a:p>
          <a:p>
            <a:pPr indent="274320"/>
            <a:r>
              <a:rPr lang="ru-RU" sz="1600" dirty="0"/>
              <a:t>Следы шин  или следы </a:t>
            </a:r>
            <a:r>
              <a:rPr lang="ru-RU" sz="1600" dirty="0" smtClean="0"/>
              <a:t>торможения </a:t>
            </a:r>
            <a:r>
              <a:rPr lang="ru-RU" sz="1600" dirty="0"/>
              <a:t>ТС  </a:t>
            </a:r>
            <a:r>
              <a:rPr lang="ru-RU" sz="1600" dirty="0" smtClean="0"/>
              <a:t>_________________________________________________ </a:t>
            </a:r>
            <a:endParaRPr lang="ru-RU" sz="1600" dirty="0"/>
          </a:p>
          <a:p>
            <a:r>
              <a:rPr lang="ru-RU" sz="1600" baseline="30000" dirty="0"/>
              <a:t>                                                                                          (виды следов: поверхностные или объемные, их расположение на проезжей части, </a:t>
            </a:r>
          </a:p>
          <a:p>
            <a:r>
              <a:rPr lang="ru-RU" sz="1600" dirty="0"/>
              <a:t>___________________________________________________________________________________  </a:t>
            </a:r>
          </a:p>
          <a:p>
            <a:r>
              <a:rPr lang="ru-RU" sz="1600" baseline="30000" dirty="0"/>
              <a:t>на обочине в кювете за пределами дороги, направление, ширина колеи и протектора, рисунок протектора, характерные особенности шин)</a:t>
            </a:r>
            <a:endParaRPr lang="ru-RU" sz="1600" dirty="0"/>
          </a:p>
          <a:p>
            <a:r>
              <a:rPr lang="ru-RU" sz="1600" dirty="0" smtClean="0"/>
              <a:t>___________________________________________________________________________________</a:t>
            </a:r>
            <a:endParaRPr lang="ru-RU" sz="1600" dirty="0"/>
          </a:p>
          <a:p>
            <a:r>
              <a:rPr lang="ru-RU" sz="1600" baseline="30000" dirty="0"/>
              <a:t>(следы торможения - одинарные или спаренные, длина и расположение их по отношению к проезжей части и линиям разметки,</a:t>
            </a:r>
            <a:endParaRPr lang="ru-RU" sz="1600" dirty="0"/>
          </a:p>
          <a:p>
            <a:r>
              <a:rPr lang="ru-RU" sz="1600" dirty="0" smtClean="0"/>
              <a:t>___________________________________________________________________________________</a:t>
            </a:r>
            <a:endParaRPr lang="ru-RU" sz="1600" dirty="0"/>
          </a:p>
          <a:p>
            <a:r>
              <a:rPr lang="ru-RU" sz="1600" baseline="30000" dirty="0"/>
              <a:t>длина следа от начала до задних колес, след сплошной или прерывистый, величина разрывов, имеется ли раздвоение следов,</a:t>
            </a:r>
            <a:endParaRPr lang="ru-RU" sz="1600" dirty="0"/>
          </a:p>
          <a:p>
            <a:r>
              <a:rPr lang="ru-RU" sz="1600" dirty="0" smtClean="0"/>
              <a:t>___________________________________________________________________________________</a:t>
            </a:r>
            <a:endParaRPr lang="ru-RU" sz="1600" dirty="0"/>
          </a:p>
          <a:p>
            <a:r>
              <a:rPr lang="ru-RU" sz="1600" baseline="30000" dirty="0"/>
              <a:t>следы торможения всех колес либо колес одной стороны автомобиля, отпечаток протектора смазан или ярко выражен и др.)</a:t>
            </a:r>
            <a:endParaRPr lang="ru-RU" sz="1600" dirty="0"/>
          </a:p>
          <a:p>
            <a:pPr indent="457200">
              <a:buNone/>
            </a:pPr>
            <a:r>
              <a:rPr lang="ru-RU" sz="1400" dirty="0"/>
              <a:t>Признаки направления движения транспорта </a:t>
            </a:r>
            <a:r>
              <a:rPr lang="ru-RU" sz="1400" dirty="0" smtClean="0"/>
              <a:t>__________________________________________________________________________________________</a:t>
            </a:r>
            <a:endParaRPr lang="ru-RU" sz="1400" dirty="0"/>
          </a:p>
          <a:p>
            <a:pPr indent="0">
              <a:buNone/>
            </a:pPr>
            <a:r>
              <a:rPr lang="ru-RU" sz="1400" dirty="0" smtClean="0"/>
              <a:t>__________________________________________________________________________________________</a:t>
            </a:r>
            <a:endParaRPr lang="ru-RU" sz="1400" dirty="0"/>
          </a:p>
          <a:p>
            <a:pPr indent="457200">
              <a:buNone/>
            </a:pPr>
            <a:r>
              <a:rPr lang="ru-RU" sz="1400" dirty="0"/>
              <a:t>Наличие обломанных и утерянных частей транспортного средства (крыла, колеса, пробки радиатора или бензобака, обломков кузова, кусочков лакокрасочного покрытия, стекол фар, указателей поворотов и др.)   </a:t>
            </a:r>
            <a:r>
              <a:rPr lang="ru-RU" sz="1400" dirty="0" smtClean="0"/>
              <a:t> </a:t>
            </a:r>
            <a:endParaRPr lang="ru-RU" sz="1400" dirty="0"/>
          </a:p>
          <a:p>
            <a:pPr indent="0">
              <a:buNone/>
            </a:pPr>
            <a:r>
              <a:rPr lang="ru-RU" sz="1400" dirty="0" smtClean="0"/>
              <a:t>__________________________________________________________________________________________</a:t>
            </a:r>
            <a:endParaRPr lang="ru-RU" sz="1400" dirty="0"/>
          </a:p>
          <a:p>
            <a:pPr indent="0">
              <a:buNone/>
            </a:pPr>
            <a:r>
              <a:rPr lang="ru-RU" sz="1400" baseline="30000" dirty="0"/>
              <a:t>( название обнаруженных частей и деталей транспорта, их точное расположение относительно границ</a:t>
            </a:r>
            <a:endParaRPr lang="ru-RU" sz="1400" dirty="0"/>
          </a:p>
          <a:p>
            <a:pPr indent="0">
              <a:buNone/>
            </a:pPr>
            <a:r>
              <a:rPr lang="ru-RU" sz="1400" dirty="0" smtClean="0"/>
              <a:t>__________________________________________________________________________________________</a:t>
            </a:r>
            <a:endParaRPr lang="ru-RU" sz="1400" dirty="0"/>
          </a:p>
          <a:p>
            <a:pPr indent="0">
              <a:buNone/>
            </a:pPr>
            <a:r>
              <a:rPr lang="ru-RU" sz="1400" baseline="30000" dirty="0"/>
              <a:t>проезжей части и транспортного средства, другим предметам)</a:t>
            </a:r>
          </a:p>
          <a:p>
            <a:pPr indent="274320"/>
            <a:r>
              <a:rPr lang="ru-RU" sz="1400" dirty="0"/>
              <a:t>Наличие следов соприкосновения транспорта с окружающими предметами ______________________ </a:t>
            </a:r>
          </a:p>
          <a:p>
            <a:r>
              <a:rPr lang="ru-RU" sz="1400" dirty="0"/>
              <a:t>_______________________________________________________________________________________ </a:t>
            </a:r>
          </a:p>
          <a:p>
            <a:r>
              <a:rPr lang="ru-RU" sz="1400" baseline="30000" dirty="0"/>
              <a:t>(на деревьях, столбах, заборе, строении, их форма и размеры, расположение от уровня земли. Следы наслоения или отслоения,  цвет)</a:t>
            </a:r>
            <a:endParaRPr lang="ru-RU" sz="1400" dirty="0"/>
          </a:p>
          <a:p>
            <a:r>
              <a:rPr lang="ru-RU" sz="1400" dirty="0"/>
              <a:t>_______________________________________________________________________________________ </a:t>
            </a:r>
          </a:p>
          <a:p>
            <a:endParaRPr lang="ru-RU" sz="1600" dirty="0"/>
          </a:p>
        </p:txBody>
      </p:sp>
    </p:spTree>
    <p:extLst>
      <p:ext uri="{BB962C8B-B14F-4D97-AF65-F5344CB8AC3E}">
        <p14:creationId xmlns:p14="http://schemas.microsoft.com/office/powerpoint/2010/main" val="558600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92696"/>
            <a:ext cx="7488832" cy="5472608"/>
          </a:xfrm>
        </p:spPr>
        <p:txBody>
          <a:bodyPr>
            <a:normAutofit/>
          </a:bodyPr>
          <a:lstStyle/>
          <a:p>
            <a:pPr indent="274320"/>
            <a:r>
              <a:rPr lang="ru-RU" sz="1100" dirty="0"/>
              <a:t>Другие следы и негативные обстоятельства _________________________________________________ </a:t>
            </a:r>
            <a:r>
              <a:rPr lang="ru-RU" sz="1100" dirty="0" smtClean="0"/>
              <a:t> </a:t>
            </a:r>
            <a:endParaRPr lang="ru-RU" sz="1100" dirty="0"/>
          </a:p>
          <a:p>
            <a:r>
              <a:rPr lang="ru-RU" sz="1100" dirty="0" smtClean="0"/>
              <a:t>_________________________________________________________________________________________ </a:t>
            </a:r>
            <a:endParaRPr lang="ru-RU" sz="1100" dirty="0"/>
          </a:p>
          <a:p>
            <a:pPr indent="274320"/>
            <a:r>
              <a:rPr lang="ru-RU" sz="1100" dirty="0"/>
              <a:t>Наличие обрывков одежды, следов, похожих на кровь, мозгового вещества, следов волочения и других следов пострадавшего на проезжей части и окружающих предметах _________________________ </a:t>
            </a:r>
          </a:p>
          <a:p>
            <a:r>
              <a:rPr lang="ru-RU" sz="1100" dirty="0" smtClean="0"/>
              <a:t>__________________________________________________________________________________________ </a:t>
            </a:r>
            <a:endParaRPr lang="ru-RU" sz="1100" dirty="0"/>
          </a:p>
          <a:p>
            <a:pPr algn="ctr"/>
            <a:r>
              <a:rPr lang="ru-RU" sz="1100" baseline="30000" dirty="0"/>
              <a:t>(точное месторасположение, форма и размеры) </a:t>
            </a:r>
          </a:p>
          <a:p>
            <a:pPr indent="274320"/>
            <a:r>
              <a:rPr lang="ru-RU" sz="1000" dirty="0"/>
              <a:t>Данные о </a:t>
            </a:r>
            <a:r>
              <a:rPr lang="ru-RU" sz="1000" dirty="0" smtClean="0"/>
              <a:t>трупе </a:t>
            </a:r>
            <a:r>
              <a:rPr lang="ru-RU" sz="1000" dirty="0"/>
              <a:t>и описание его одежды   ________________________________________________ </a:t>
            </a:r>
            <a:r>
              <a:rPr lang="ru-RU" sz="1000" dirty="0" smtClean="0"/>
              <a:t>____________</a:t>
            </a:r>
          </a:p>
          <a:p>
            <a:pPr indent="274320"/>
            <a:r>
              <a:rPr lang="ru-RU" sz="1000" dirty="0"/>
              <a:t>Месторасположение и поза трупа. Расположение его частей к транспортному средству, к следам, окружающим предметам и элементам дороги </a:t>
            </a:r>
            <a:r>
              <a:rPr lang="ru-RU" sz="1000" dirty="0" smtClean="0"/>
              <a:t>________________________________________________________________________</a:t>
            </a:r>
          </a:p>
          <a:p>
            <a:pPr indent="274320" algn="just"/>
            <a:r>
              <a:rPr lang="ru-RU" sz="1000" dirty="0"/>
              <a:t>Наличие на теле трупа, его одежде и обуви видимых повреждений, отпечатков рисунка протектора, помарок ГСМ, частиц краски, металла, стекла, дорожной грязи. Их характер, форма и месторасположение _______________________________________________________________________________ </a:t>
            </a:r>
            <a:r>
              <a:rPr lang="ru-RU" sz="1000" dirty="0" smtClean="0"/>
              <a:t>_____________________</a:t>
            </a:r>
            <a:endParaRPr lang="ru-RU" sz="1000" dirty="0"/>
          </a:p>
          <a:p>
            <a:pPr algn="just"/>
            <a:r>
              <a:rPr lang="ru-RU" sz="1000" dirty="0"/>
              <a:t>_______________________________________________________________________________________ </a:t>
            </a:r>
            <a:r>
              <a:rPr lang="ru-RU" sz="1000" dirty="0" smtClean="0"/>
              <a:t>_____________</a:t>
            </a:r>
          </a:p>
          <a:p>
            <a:pPr indent="274320"/>
            <a:r>
              <a:rPr lang="ru-RU" sz="1000" dirty="0"/>
              <a:t>Осмотр транспортных средств  </a:t>
            </a:r>
            <a:r>
              <a:rPr lang="ru-RU" sz="1000" dirty="0" smtClean="0"/>
              <a:t>_____________________________________________________________________</a:t>
            </a:r>
            <a:endParaRPr lang="ru-RU" sz="1000" dirty="0"/>
          </a:p>
          <a:p>
            <a:r>
              <a:rPr lang="ru-RU" sz="1000" dirty="0"/>
              <a:t>_______________________________________________________________________________________ </a:t>
            </a:r>
            <a:r>
              <a:rPr lang="ru-RU" sz="1000" dirty="0" smtClean="0"/>
              <a:t>_____________</a:t>
            </a:r>
            <a:endParaRPr lang="ru-RU" sz="1000" dirty="0"/>
          </a:p>
          <a:p>
            <a:pPr algn="ctr"/>
            <a:r>
              <a:rPr lang="ru-RU" sz="1000" baseline="30000" dirty="0"/>
              <a:t>( указать отдельно по каждому ТС марку, модель, номерной знак, наличие или отсутствие страхового свидетельства,  внешние </a:t>
            </a:r>
            <a:endParaRPr lang="ru-RU" sz="1000" dirty="0"/>
          </a:p>
          <a:p>
            <a:r>
              <a:rPr lang="ru-RU" sz="1000" dirty="0"/>
              <a:t>_______________________________________________________________________________________ </a:t>
            </a:r>
            <a:r>
              <a:rPr lang="ru-RU" sz="1000" dirty="0" smtClean="0"/>
              <a:t>_____________</a:t>
            </a:r>
            <a:endParaRPr lang="ru-RU" sz="1000" dirty="0"/>
          </a:p>
          <a:p>
            <a:pPr algn="ctr"/>
            <a:r>
              <a:rPr lang="ru-RU" sz="1000" baseline="30000" dirty="0"/>
              <a:t>повреждения, наличие следов крови, краски, волос, их точное  расположение, направление,  размеры, характер)</a:t>
            </a:r>
          </a:p>
          <a:p>
            <a:r>
              <a:rPr lang="ru-RU" sz="1000" dirty="0"/>
              <a:t>_______________________________________________________________________________________ </a:t>
            </a:r>
            <a:r>
              <a:rPr lang="ru-RU" sz="1000" dirty="0" smtClean="0"/>
              <a:t>_____________</a:t>
            </a:r>
            <a:endParaRPr lang="ru-RU" sz="1000" dirty="0"/>
          </a:p>
          <a:p>
            <a:pPr algn="just"/>
            <a:endParaRPr lang="ru-RU" sz="1000" dirty="0"/>
          </a:p>
          <a:p>
            <a:pPr indent="274320"/>
            <a:r>
              <a:rPr lang="ru-RU" sz="1000" dirty="0"/>
              <a:t>Наличие повреждений шасси (передняя и задняя подвеска) </a:t>
            </a:r>
            <a:r>
              <a:rPr lang="ru-RU" sz="1000" dirty="0" smtClean="0"/>
              <a:t>_____________________________________________</a:t>
            </a:r>
            <a:endParaRPr lang="ru-RU" sz="1000" dirty="0"/>
          </a:p>
          <a:p>
            <a:r>
              <a:rPr lang="ru-RU" sz="1000" dirty="0" smtClean="0"/>
              <a:t>______________________________________________________________________________________ ______________</a:t>
            </a:r>
          </a:p>
          <a:p>
            <a:pPr indent="274320"/>
            <a:r>
              <a:rPr lang="ru-RU" sz="1000" dirty="0"/>
              <a:t>Колеса и шины  _____________________________________________________________________ </a:t>
            </a:r>
            <a:r>
              <a:rPr lang="ru-RU" sz="1000" dirty="0" smtClean="0"/>
              <a:t>____________</a:t>
            </a:r>
            <a:endParaRPr lang="ru-RU" sz="1000" dirty="0"/>
          </a:p>
          <a:p>
            <a:r>
              <a:rPr lang="ru-RU" sz="1000" baseline="30000" dirty="0"/>
              <a:t>                                  (маркировка, комбинация элементов и глубина рисунка, состояние протектора, давление воздуха, повреждения, </a:t>
            </a:r>
            <a:endParaRPr lang="ru-RU" sz="1000" dirty="0"/>
          </a:p>
          <a:p>
            <a:r>
              <a:rPr lang="ru-RU" sz="1000" dirty="0"/>
              <a:t>______________________________________________________________________________________ </a:t>
            </a:r>
            <a:r>
              <a:rPr lang="ru-RU" sz="1000" dirty="0" smtClean="0"/>
              <a:t>______________</a:t>
            </a:r>
            <a:endParaRPr lang="ru-RU" sz="1000" dirty="0"/>
          </a:p>
          <a:p>
            <a:pPr algn="ctr"/>
            <a:r>
              <a:rPr lang="ru-RU" sz="1000" baseline="30000" dirty="0"/>
              <a:t>наличие либо отсутствие в порах протектора посторонних предметов, мозгового вещества и т.д.)</a:t>
            </a:r>
          </a:p>
          <a:p>
            <a:pPr indent="274320"/>
            <a:r>
              <a:rPr lang="ru-RU" sz="1000" dirty="0"/>
              <a:t>Исправность работы осветительных и сигнальных приборов, </a:t>
            </a:r>
            <a:r>
              <a:rPr lang="ru-RU" sz="1000" dirty="0" err="1"/>
              <a:t>спидометрового</a:t>
            </a:r>
            <a:r>
              <a:rPr lang="ru-RU" sz="1000" dirty="0"/>
              <a:t> оборудования и наличие </a:t>
            </a:r>
            <a:r>
              <a:rPr lang="ru-RU" sz="1000" dirty="0" err="1"/>
              <a:t>тахографа</a:t>
            </a:r>
            <a:r>
              <a:rPr lang="ru-RU" sz="1000" dirty="0"/>
              <a:t>. Их общее состояние и состояние загрязненности, а также лобового и боковых стекол, наружных зеркал заднего вида    __________________________________________________________ </a:t>
            </a:r>
            <a:r>
              <a:rPr lang="ru-RU" sz="1000" dirty="0" smtClean="0"/>
              <a:t>_____________________________</a:t>
            </a:r>
            <a:endParaRPr lang="ru-RU" sz="1000" dirty="0"/>
          </a:p>
          <a:p>
            <a:r>
              <a:rPr lang="ru-RU" sz="1000" dirty="0"/>
              <a:t>______________________________________________________________________________________ </a:t>
            </a:r>
            <a:r>
              <a:rPr lang="ru-RU" sz="1000" dirty="0" smtClean="0"/>
              <a:t>______________</a:t>
            </a:r>
            <a:endParaRPr lang="ru-RU" sz="1000" dirty="0"/>
          </a:p>
          <a:p>
            <a:endParaRPr lang="ru-RU" sz="1000" dirty="0"/>
          </a:p>
        </p:txBody>
      </p:sp>
    </p:spTree>
    <p:extLst>
      <p:ext uri="{BB962C8B-B14F-4D97-AF65-F5344CB8AC3E}">
        <p14:creationId xmlns:p14="http://schemas.microsoft.com/office/powerpoint/2010/main" val="281266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692696"/>
            <a:ext cx="7560840" cy="5472608"/>
          </a:xfrm>
        </p:spPr>
        <p:txBody>
          <a:bodyPr>
            <a:normAutofit/>
          </a:bodyPr>
          <a:lstStyle/>
          <a:p>
            <a:pPr indent="274320"/>
            <a:r>
              <a:rPr lang="ru-RU" sz="1000" dirty="0"/>
              <a:t>Исправность рулевого управления и его работоспособность, положение рычага КПП   </a:t>
            </a:r>
            <a:r>
              <a:rPr lang="ru-RU" sz="1000" dirty="0" smtClean="0"/>
              <a:t>_______________________</a:t>
            </a:r>
            <a:endParaRPr lang="ru-RU" sz="1000" dirty="0"/>
          </a:p>
          <a:p>
            <a:r>
              <a:rPr lang="ru-RU" sz="1000" dirty="0"/>
              <a:t>_______________________________________________________________________________________ </a:t>
            </a:r>
            <a:r>
              <a:rPr lang="ru-RU" sz="1000" dirty="0" smtClean="0"/>
              <a:t>_____________</a:t>
            </a:r>
            <a:endParaRPr lang="ru-RU" sz="1000" dirty="0"/>
          </a:p>
          <a:p>
            <a:pPr indent="274320"/>
            <a:r>
              <a:rPr lang="ru-RU" sz="1100" dirty="0"/>
              <a:t>Состояние тормозной системы  </a:t>
            </a:r>
            <a:r>
              <a:rPr lang="ru-RU" sz="1100" dirty="0" smtClean="0"/>
              <a:t>____________________________________________________________ </a:t>
            </a:r>
            <a:endParaRPr lang="ru-RU" sz="1100" dirty="0"/>
          </a:p>
          <a:p>
            <a:r>
              <a:rPr lang="ru-RU" sz="1100" dirty="0" smtClean="0"/>
              <a:t>___________________________________________________________________________________________</a:t>
            </a:r>
            <a:endParaRPr lang="ru-RU" sz="1100" dirty="0"/>
          </a:p>
          <a:p>
            <a:pPr algn="ctr"/>
            <a:r>
              <a:rPr lang="ru-RU" sz="1100" baseline="30000" dirty="0"/>
              <a:t>(герметичность, наличие либо отсутствие потеков жидкости, ее количество в расширительном бачке, травления воздуха из системы,</a:t>
            </a:r>
            <a:endParaRPr lang="ru-RU" sz="1100" dirty="0"/>
          </a:p>
          <a:p>
            <a:r>
              <a:rPr lang="ru-RU" sz="1100" dirty="0" smtClean="0"/>
              <a:t>___________________________________________________________________________________________</a:t>
            </a:r>
            <a:endParaRPr lang="ru-RU" sz="1100" dirty="0"/>
          </a:p>
          <a:p>
            <a:pPr algn="ctr"/>
            <a:r>
              <a:rPr lang="ru-RU" sz="1100" baseline="30000" dirty="0"/>
              <a:t>возможность затормаживания при однократном нажатии на педаль и др.)</a:t>
            </a:r>
            <a:endParaRPr lang="ru-RU" sz="1100" dirty="0"/>
          </a:p>
          <a:p>
            <a:pPr indent="274320"/>
            <a:r>
              <a:rPr lang="ru-RU" sz="1100" dirty="0"/>
              <a:t>Результаты контрольного торможения в условиях места происшествия   </a:t>
            </a:r>
            <a:r>
              <a:rPr lang="ru-RU" sz="1100" dirty="0" smtClean="0"/>
              <a:t>_________________________ </a:t>
            </a:r>
            <a:endParaRPr lang="ru-RU" sz="1100" dirty="0"/>
          </a:p>
          <a:p>
            <a:r>
              <a:rPr lang="ru-RU" sz="1100" dirty="0" smtClean="0"/>
              <a:t>___________________________________________________________________________________________</a:t>
            </a:r>
            <a:endParaRPr lang="ru-RU" sz="1100" dirty="0"/>
          </a:p>
          <a:p>
            <a:pPr algn="ctr"/>
            <a:r>
              <a:rPr lang="ru-RU" sz="1100" baseline="30000" dirty="0"/>
              <a:t>(указать скорость автомобиля и длину следов юза до оси задних колес. При отсутствии или неисправном спидометре </a:t>
            </a:r>
          </a:p>
          <a:p>
            <a:r>
              <a:rPr lang="ru-RU" sz="1100" dirty="0" smtClean="0"/>
              <a:t>___________________________________________________________________________________________</a:t>
            </a:r>
            <a:endParaRPr lang="ru-RU" sz="1100" dirty="0"/>
          </a:p>
          <a:p>
            <a:pPr algn="ctr"/>
            <a:r>
              <a:rPr lang="ru-RU" sz="1100" baseline="30000" dirty="0"/>
              <a:t> указать длину мерного участка и время его преодоления, а также длину участка движения в заторможенном состоянии)</a:t>
            </a:r>
          </a:p>
          <a:p>
            <a:pPr marL="0" indent="457200">
              <a:buNone/>
            </a:pPr>
            <a:r>
              <a:rPr lang="ru-RU" sz="1000" dirty="0"/>
              <a:t>Стояночный тормоз _____________________________________________________________________ </a:t>
            </a:r>
            <a:r>
              <a:rPr lang="ru-RU" sz="1000" dirty="0" smtClean="0"/>
              <a:t>__________</a:t>
            </a:r>
          </a:p>
          <a:p>
            <a:pPr indent="274320"/>
            <a:r>
              <a:rPr lang="ru-RU" sz="1000" dirty="0"/>
              <a:t>Загруженность  _________________________________________________________________________ </a:t>
            </a:r>
            <a:r>
              <a:rPr lang="ru-RU" sz="1000" dirty="0" smtClean="0"/>
              <a:t>________</a:t>
            </a:r>
            <a:endParaRPr lang="ru-RU" sz="1000" dirty="0"/>
          </a:p>
          <a:p>
            <a:pPr algn="ctr"/>
            <a:r>
              <a:rPr lang="ru-RU" sz="1000" baseline="30000" dirty="0"/>
              <a:t>(наименование груза, его вес, размещение и крепление, наличие повреждений)</a:t>
            </a:r>
          </a:p>
          <a:p>
            <a:pPr indent="274320"/>
            <a:r>
              <a:rPr lang="ru-RU" sz="1000" dirty="0"/>
              <a:t>С места происшествия изъяты   </a:t>
            </a:r>
            <a:r>
              <a:rPr lang="ru-RU" sz="1000" dirty="0" smtClean="0"/>
              <a:t>____________________________________________________________________</a:t>
            </a:r>
            <a:endParaRPr lang="ru-RU" sz="1000" dirty="0"/>
          </a:p>
          <a:p>
            <a:r>
              <a:rPr lang="ru-RU" sz="1000" dirty="0"/>
              <a:t>_______________________________________________________________________________________ </a:t>
            </a:r>
            <a:r>
              <a:rPr lang="ru-RU" sz="1000" dirty="0" smtClean="0"/>
              <a:t>____________</a:t>
            </a:r>
            <a:endParaRPr lang="ru-RU" sz="1000" dirty="0"/>
          </a:p>
          <a:p>
            <a:pPr algn="ctr"/>
            <a:r>
              <a:rPr lang="ru-RU" sz="1000" baseline="30000" dirty="0"/>
              <a:t>(осколки стекол фар, обломки пластмассы, диаграммный диск </a:t>
            </a:r>
            <a:r>
              <a:rPr lang="ru-RU" sz="1000" baseline="30000" dirty="0" err="1"/>
              <a:t>тахографа</a:t>
            </a:r>
            <a:r>
              <a:rPr lang="ru-RU" sz="1000" baseline="30000" dirty="0"/>
              <a:t>, обувь и одежда пострадавшего либо их фрагменты и др</a:t>
            </a:r>
            <a:r>
              <a:rPr lang="ru-RU" sz="1000" baseline="30000" dirty="0" smtClean="0"/>
              <a:t>.)</a:t>
            </a:r>
          </a:p>
          <a:p>
            <a:r>
              <a:rPr lang="ru-RU" sz="1000" dirty="0"/>
              <a:t>которые после предъявления участникам осмотра были упакованы в  </a:t>
            </a:r>
            <a:r>
              <a:rPr lang="ru-RU" sz="1000" dirty="0" smtClean="0"/>
              <a:t>________________________________________</a:t>
            </a:r>
            <a:endParaRPr lang="ru-RU" sz="1000" dirty="0"/>
          </a:p>
          <a:p>
            <a:r>
              <a:rPr lang="ru-RU" sz="1000" dirty="0"/>
              <a:t>________________________опечатаны печатью № </a:t>
            </a:r>
            <a:r>
              <a:rPr lang="ru-RU" sz="1000" dirty="0" smtClean="0"/>
              <a:t>________________________________, </a:t>
            </a:r>
            <a:r>
              <a:rPr lang="ru-RU" sz="1000" dirty="0"/>
              <a:t>а </a:t>
            </a:r>
          </a:p>
          <a:p>
            <a:r>
              <a:rPr lang="ru-RU" sz="1000" baseline="30000" dirty="0"/>
              <a:t>                                                                                                                         </a:t>
            </a:r>
            <a:r>
              <a:rPr lang="ru-RU" sz="1000" baseline="30000" dirty="0" smtClean="0"/>
              <a:t>                                   (</a:t>
            </a:r>
            <a:r>
              <a:rPr lang="ru-RU" sz="1000" baseline="30000" dirty="0"/>
              <a:t>наименование </a:t>
            </a:r>
            <a:r>
              <a:rPr lang="ru-RU" sz="1000" baseline="30000" dirty="0" smtClean="0"/>
              <a:t>органа)</a:t>
            </a:r>
            <a:r>
              <a:rPr lang="ru-RU" sz="1000" dirty="0"/>
              <a:t> </a:t>
            </a:r>
            <a:r>
              <a:rPr lang="ru-RU" sz="1000" dirty="0" smtClean="0"/>
              <a:t>                                                                 так </a:t>
            </a:r>
            <a:r>
              <a:rPr lang="ru-RU" sz="1000" dirty="0"/>
              <a:t>же скреплены подписями участников процессуального действия.</a:t>
            </a:r>
            <a:endParaRPr lang="ru-RU" sz="1000" baseline="30000" dirty="0"/>
          </a:p>
          <a:p>
            <a:pPr indent="274320"/>
            <a:r>
              <a:rPr lang="ru-RU" sz="1000" dirty="0"/>
              <a:t>В процессе осмотра составлены для приобщения к протоколу  </a:t>
            </a:r>
            <a:r>
              <a:rPr lang="ru-RU" sz="1000" dirty="0" smtClean="0"/>
              <a:t>__________________________________________</a:t>
            </a:r>
            <a:endParaRPr lang="ru-RU" sz="1000" dirty="0"/>
          </a:p>
          <a:p>
            <a:r>
              <a:rPr lang="ru-RU" sz="1000" dirty="0"/>
              <a:t>_______________________________________________________________________________________ </a:t>
            </a:r>
            <a:r>
              <a:rPr lang="ru-RU" sz="1000" dirty="0" smtClean="0"/>
              <a:t>____________</a:t>
            </a:r>
          </a:p>
          <a:p>
            <a:pPr indent="274320"/>
            <a:r>
              <a:rPr lang="ru-RU" sz="1000" dirty="0"/>
              <a:t>Замечания по поводу осмотра и содержания протокола  </a:t>
            </a:r>
            <a:r>
              <a:rPr lang="ru-RU" sz="1000" dirty="0" smtClean="0"/>
              <a:t>________________________________________________</a:t>
            </a:r>
            <a:endParaRPr lang="ru-RU" sz="1000" dirty="0"/>
          </a:p>
          <a:p>
            <a:r>
              <a:rPr lang="ru-RU" sz="1000" dirty="0" smtClean="0"/>
              <a:t>____________________________________________________________________________________________________</a:t>
            </a:r>
            <a:endParaRPr lang="ru-RU" sz="1000" dirty="0"/>
          </a:p>
          <a:p>
            <a:endParaRPr lang="ru-RU" sz="1000" dirty="0"/>
          </a:p>
          <a:p>
            <a:pPr marL="0" indent="0">
              <a:buNone/>
            </a:pPr>
            <a:endParaRPr lang="ru-RU" dirty="0"/>
          </a:p>
        </p:txBody>
      </p:sp>
    </p:spTree>
    <p:extLst>
      <p:ext uri="{BB962C8B-B14F-4D97-AF65-F5344CB8AC3E}">
        <p14:creationId xmlns:p14="http://schemas.microsoft.com/office/powerpoint/2010/main" val="9753465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222</TotalTime>
  <Words>1626</Words>
  <Application>Microsoft Office PowerPoint</Application>
  <PresentationFormat>Экран (4:3)</PresentationFormat>
  <Paragraphs>220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Кнопка</vt:lpstr>
      <vt:lpstr>            ОБУЧАЮЩАЯ ПРОГРАММА ПО СОСТАВЛЕНИЮ ПРОТОКОЛА ОСМОТРА МЕСТА ДОРОЖНО-ТРАНСПОРТНОГО ПРОИСШЕСТВИЯ</vt:lpstr>
      <vt:lpstr>Методические рекомендации для работы с обучающей программой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redmarket</dc:creator>
  <cp:lastModifiedBy>redmarket</cp:lastModifiedBy>
  <cp:revision>19</cp:revision>
  <dcterms:created xsi:type="dcterms:W3CDTF">2012-10-11T06:56:04Z</dcterms:created>
  <dcterms:modified xsi:type="dcterms:W3CDTF">2012-10-11T10:54:25Z</dcterms:modified>
</cp:coreProperties>
</file>