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71" r:id="rId9"/>
    <p:sldId id="278" r:id="rId10"/>
    <p:sldId id="273" r:id="rId11"/>
    <p:sldId id="275" r:id="rId12"/>
    <p:sldId id="274" r:id="rId13"/>
    <p:sldId id="276" r:id="rId14"/>
    <p:sldId id="277" r:id="rId15"/>
    <p:sldId id="264" r:id="rId16"/>
    <p:sldId id="279" r:id="rId17"/>
    <p:sldId id="280" r:id="rId18"/>
    <p:sldId id="281" r:id="rId19"/>
    <p:sldId id="282" r:id="rId20"/>
    <p:sldId id="283" r:id="rId21"/>
    <p:sldId id="284" r:id="rId22"/>
    <p:sldId id="265" r:id="rId23"/>
    <p:sldId id="285" r:id="rId24"/>
    <p:sldId id="295" r:id="rId25"/>
    <p:sldId id="288" r:id="rId26"/>
    <p:sldId id="286" r:id="rId27"/>
    <p:sldId id="287" r:id="rId28"/>
    <p:sldId id="289" r:id="rId29"/>
    <p:sldId id="290" r:id="rId30"/>
    <p:sldId id="266" r:id="rId31"/>
    <p:sldId id="291" r:id="rId32"/>
    <p:sldId id="292" r:id="rId33"/>
    <p:sldId id="294" r:id="rId34"/>
    <p:sldId id="267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0CE57-F035-4DF4-9751-1C7CD9F17D88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5DC0E-48F5-44E1-9137-91B823C77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2D321-2CD6-4FA2-AD53-BD70944C9FDC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772B2-16BA-45BC-8CD6-8AD0CC944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75515-DEE8-4E3D-A978-8C3BE5B59E67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C3AF-6210-4282-B4E7-DB1B8A353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845C9-A7AF-42F2-96AF-040B72334FA2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592D6-5CEB-47DF-98B5-71C5E02CB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66DCA-E5C4-417D-9101-D968119261A0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4CD8B-2CBF-47D6-96A4-0790BF596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AAADF-7460-449B-9C2F-F294E673D22E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AE0B3-00C3-4BB4-B1C0-F9C7E10E7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07A76-7AAF-4FD6-93AF-0216F0D5919B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4AB1C-37AB-4652-A06B-F8BC3DB9E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09559-1FA9-43BB-BC85-C0CABA9BBD19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5EB64-6AA5-49D0-8E25-86421BB00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CD170-5234-4DC7-A776-493EC29F81A2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3557-1D1D-4AE5-9CEF-DD377FB79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969FD-960A-41BA-9F5C-C2898E174D9B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0DA0-C791-4C23-84D9-BA4A4EFCD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C3AC9-D9AB-460A-AC34-A1FABA856712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0274F-B2D9-44EB-843D-FCC766A4D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44CB06-D140-49C1-8ED0-A0FD29468BCD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660CA5-D6B4-484D-8B80-CD08BC1FC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7088" y="260350"/>
          <a:ext cx="7154862" cy="6408738"/>
        </p:xfrm>
        <a:graphic>
          <a:graphicData uri="http://schemas.openxmlformats.org/presentationml/2006/ole">
            <p:oleObj spid="_x0000_s1026" name="Image" r:id="rId3" imgW="2354784" imgH="1660952" progId="">
              <p:embed/>
            </p:oleObj>
          </a:graphicData>
        </a:graphic>
      </p:graphicFrame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758825" y="5761038"/>
            <a:ext cx="7773988" cy="908050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4000" smtClean="0">
                <a:solidFill>
                  <a:schemeClr val="bg1"/>
                </a:solidFill>
              </a:rPr>
              <a:t>Министерства внутренних дел Республики Беларусь</a:t>
            </a: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7086600" cy="457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72940"/>
              </a:avLst>
            </a:prstTxWarp>
          </a:bodyPr>
          <a:lstStyle/>
          <a:p>
            <a:pPr algn="ctr"/>
            <a:r>
              <a:rPr lang="ru-RU" sz="3200" kern="10" spc="160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Times New Roman Cyr"/>
              </a:rPr>
              <a:t>Академия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35975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Структура рынка ценных бумаг</a:t>
            </a:r>
            <a:endParaRPr lang="ru-RU" sz="3600" b="1" dirty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107950" y="981075"/>
            <a:ext cx="8928100" cy="57610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620713"/>
            <a:ext cx="8785225" cy="863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Специфика рынка заключается в самом товаре, поскольку ценная бумага – товар особенный, она представляет собой фиктивный капитал.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tx1"/>
                </a:solidFill>
              </a:rPr>
              <a:t>Обычные товары производятся, а ценные бумаги выпускаются в обращение.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4581525"/>
            <a:ext cx="8713788" cy="12239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Задание:</a:t>
            </a:r>
            <a:r>
              <a:rPr lang="ru-RU" sz="2400" b="1" dirty="0">
                <a:solidFill>
                  <a:schemeClr val="tx1"/>
                </a:solidFill>
              </a:rPr>
              <a:t> разобраться и показать, чем конкретно торгуют на каждом из этих рынков.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2133600"/>
            <a:ext cx="1655762" cy="15827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Фондовый рынок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51050" y="2133600"/>
            <a:ext cx="2016125" cy="16557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Рынок денежных ценных бумаг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56100" y="2205038"/>
            <a:ext cx="2232025" cy="15113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Рынок товарных ценных бумаг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04025" y="2205038"/>
            <a:ext cx="1871663" cy="14398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Рынок товарных  фьючерсов и опционов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042988" y="1484313"/>
            <a:ext cx="433387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771775" y="1484313"/>
            <a:ext cx="431800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076825" y="1484313"/>
            <a:ext cx="431800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308850" y="1557338"/>
            <a:ext cx="431800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4578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712200" cy="65246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115888"/>
            <a:ext cx="8785225" cy="10810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Сущность рынка ценных бумаг определяется    его </a:t>
            </a:r>
            <a:r>
              <a:rPr lang="ru-RU" sz="3200" b="1" i="1" dirty="0">
                <a:solidFill>
                  <a:schemeClr val="tx1"/>
                </a:solidFill>
              </a:rPr>
              <a:t>функциями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251520" y="1484784"/>
            <a:ext cx="1584176" cy="4032448"/>
          </a:xfrm>
          <a:prstGeom prst="righ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Функции рынка ценных бумаг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8538" y="1341438"/>
            <a:ext cx="6551612" cy="6477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функция образования рыночной цены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8538" y="2060575"/>
            <a:ext cx="6551612" cy="5048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информационная функция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8538" y="2708275"/>
            <a:ext cx="6551612" cy="5762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распределительная функция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8538" y="3357563"/>
            <a:ext cx="6551612" cy="5762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функция страховых финансовых рисков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835150" y="1484313"/>
            <a:ext cx="433388" cy="38163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68538" y="4076700"/>
            <a:ext cx="6551612" cy="5048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стимулирующая функция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68538" y="4724400"/>
            <a:ext cx="6551612" cy="5048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контрольная функция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8313" y="5589588"/>
            <a:ext cx="8424862" cy="10795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</a:rPr>
              <a:t>Задание:</a:t>
            </a:r>
            <a:r>
              <a:rPr lang="ru-RU" sz="2800" b="1" dirty="0">
                <a:solidFill>
                  <a:schemeClr val="tx1"/>
                </a:solidFill>
              </a:rPr>
              <a:t> показать на конкретных примерах, как работают эти функции.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Субъекты рынка ценных бумаг</a:t>
            </a:r>
            <a:endParaRPr lang="ru-RU" b="1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250825" y="908050"/>
            <a:ext cx="8713788" cy="58340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981075"/>
            <a:ext cx="8713788" cy="10080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Субъектов рынка ценных бумаг можно разделить на три категории: эмитенты, инвесторы и профессиональные участники. Они встречаются на рынке.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2205038"/>
            <a:ext cx="1944688" cy="10080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Эмитенты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43213" y="4724400"/>
            <a:ext cx="3168650" cy="12969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Профессиональные участники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04025" y="2133600"/>
            <a:ext cx="1800225" cy="9350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Инвесторы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3575" y="2205038"/>
            <a:ext cx="2305050" cy="10080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Рынок ценных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 бумаг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339975" y="2636838"/>
            <a:ext cx="792163" cy="71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2057870">
            <a:off x="1166813" y="3927475"/>
            <a:ext cx="2039937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лево 10"/>
          <p:cNvSpPr/>
          <p:nvPr/>
        </p:nvSpPr>
        <p:spPr>
          <a:xfrm>
            <a:off x="5651500" y="2636838"/>
            <a:ext cx="1081088" cy="714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8398973">
            <a:off x="5859463" y="3935413"/>
            <a:ext cx="2039937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4356100" y="3357563"/>
            <a:ext cx="71438" cy="12239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0"/>
                            </p:stCondLst>
                            <p:childTnLst>
                              <p:par>
                                <p:cTn id="51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6626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712200" cy="65246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115888"/>
            <a:ext cx="8497887" cy="12969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Эмитент</a:t>
            </a:r>
            <a:r>
              <a:rPr lang="ru-RU" sz="2200" b="1" dirty="0">
                <a:solidFill>
                  <a:schemeClr val="tx1"/>
                </a:solidFill>
              </a:rPr>
              <a:t> - это юридическое лицо, группа юридических лиц, связанных между собой договорами, несущие от своего имени обязательства перед инвесторами ценных бумаг по осуществлению прав, удостоверенных ценными бумагами.</a:t>
            </a: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23528" y="1628800"/>
            <a:ext cx="1080120" cy="3672408"/>
          </a:xfrm>
          <a:prstGeom prst="righ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Эмитенты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150" y="1484313"/>
            <a:ext cx="6553200" cy="5048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Государственные органы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63713" y="2133600"/>
            <a:ext cx="6624637" cy="574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Акционерные промышленные и торговые компании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713" y="2852738"/>
            <a:ext cx="6696075" cy="7207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Инвестиционные компании и инвестиционные фонды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713" y="3644900"/>
            <a:ext cx="6696075" cy="4318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Пенсионные фонды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03350" y="1628775"/>
            <a:ext cx="360363" cy="36004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5150" y="4149725"/>
            <a:ext cx="6624638" cy="431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Акционерные коммерческие банки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63713" y="4724400"/>
            <a:ext cx="7056437" cy="4333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Частные предприятия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288" y="5373688"/>
            <a:ext cx="8569325" cy="13684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</a:rPr>
              <a:t>Задание:</a:t>
            </a:r>
            <a:r>
              <a:rPr lang="ru-RU" sz="2800" b="1" dirty="0">
                <a:solidFill>
                  <a:schemeClr val="tx1"/>
                </a:solidFill>
              </a:rPr>
              <a:t> показать на конкретных примерах, какие ценные бумаги торгуются на белорусском РЦБ.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7650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712200" cy="65246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115888"/>
            <a:ext cx="8497887" cy="15128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Инвестор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- это участник инвестирования Под инвестированием понимается процесс передачи, вложения различного рода субъектами (инвесторами) денежных средств  в деятельность организатора инвестирования с целью получения ими в будущем материальной выгоды, дохода.</a:t>
            </a: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23528" y="2060848"/>
            <a:ext cx="1080120" cy="3240360"/>
          </a:xfrm>
          <a:prstGeom prst="righ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Инвесторы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63713" y="1773238"/>
            <a:ext cx="7129462" cy="1223962"/>
          </a:xfrm>
          <a:prstGeom prst="roundRect">
            <a:avLst>
              <a:gd name="adj" fmla="val 2899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Стратегические инвесторы </a:t>
            </a:r>
            <a:r>
              <a:rPr lang="ru-RU" sz="2400" b="1" i="1" dirty="0">
                <a:solidFill>
                  <a:schemeClr val="tx1"/>
                </a:solidFill>
              </a:rPr>
              <a:t>-</a:t>
            </a:r>
            <a:r>
              <a:rPr lang="ru-RU" sz="2400" b="1" dirty="0">
                <a:solidFill>
                  <a:schemeClr val="tx1"/>
                </a:solidFill>
              </a:rPr>
              <a:t> ставят своей целью получение контроля над деятельностью акционерного общества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63713" y="3141663"/>
            <a:ext cx="7056437" cy="11509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Институциональные инвесторы </a:t>
            </a:r>
            <a:r>
              <a:rPr lang="ru-RU" sz="2400" b="1" i="1" dirty="0">
                <a:solidFill>
                  <a:schemeClr val="tx1"/>
                </a:solidFill>
              </a:rPr>
              <a:t>-</a:t>
            </a:r>
            <a:r>
              <a:rPr lang="ru-RU" sz="2400" b="1" dirty="0">
                <a:solidFill>
                  <a:schemeClr val="tx1"/>
                </a:solidFill>
              </a:rPr>
              <a:t> портфельные инвесторы, формирующие свой портфель ценных бумаг с целью получения дохода.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35150" y="4365625"/>
            <a:ext cx="7058025" cy="863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Частные инвесторы – физические лица.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03350" y="2205038"/>
            <a:ext cx="288925" cy="3024187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288" y="5373688"/>
            <a:ext cx="8569325" cy="13684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</a:rPr>
              <a:t>Задание:</a:t>
            </a:r>
            <a:r>
              <a:rPr lang="ru-RU" sz="2800" b="1" dirty="0">
                <a:solidFill>
                  <a:schemeClr val="tx1"/>
                </a:solidFill>
              </a:rPr>
              <a:t> показать на конкретных примерах, какие инвесторы присутствуют на РЦБ в Беларуси. 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2.</a:t>
            </a:r>
            <a:r>
              <a:rPr lang="ru-RU" sz="4000" b="1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F0000"/>
                </a:solidFill>
              </a:rPr>
              <a:t>Правовые основы регулирования рынка ценных бумаг в Республике Беларусь. Закон Республики Беларусь «О рынке ценных бумаг». Основные участники рынка ценных бумаг.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9698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712200" cy="65246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115888"/>
            <a:ext cx="8497887" cy="12969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Функционирование рынка ценных бумаг невозможно без профессионалов, обслуживающих его и решающих возникающие задачи.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23528" y="1484784"/>
            <a:ext cx="1080120" cy="3384376"/>
          </a:xfrm>
          <a:prstGeom prst="righ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Виды деятельности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150" y="1484313"/>
            <a:ext cx="6553200" cy="5048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брокерская деятельность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63713" y="2060575"/>
            <a:ext cx="6624637" cy="5048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дилерская деятельность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713" y="2636838"/>
            <a:ext cx="7056437" cy="5048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деятельность по управлению ценными бумагами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713" y="3213100"/>
            <a:ext cx="6696075" cy="4318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клиринговая деятельность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03350" y="1557338"/>
            <a:ext cx="360363" cy="3240087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5150" y="3716338"/>
            <a:ext cx="6624638" cy="4333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депозитарная деятельность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92275" y="4221163"/>
            <a:ext cx="7056438" cy="6477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деятельность по организации торговли на рынке ценных бумаг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850" y="4941888"/>
            <a:ext cx="8640763" cy="1916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 Законе Республики Беларусь  «О рынке ценных бумаг» от 5.01.2015 определенно, что «профессиональные участники рынка ценных бумаг это юридические лица, в том числе кредитные организации, а также граждане (физические лица), зарегистрированные в качестве предпринимателей, которые могут осуществлять  эти виды деятельности на рынке ценных бумаг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chemeClr val="accent5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C00000"/>
                </a:solidFill>
              </a:rPr>
              <a:t>Брокерская деятельность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/>
              <a:t>– совершение профессиональным участником рынка ценных бумаг сделок с ценными бумагами от имени и за счет клиента либо от своего имени и за счет клиента на основании возмездных договоров поручения или комиссии с клиентом</a:t>
            </a:r>
            <a:endParaRPr lang="ru-RU" sz="2000" b="1" dirty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107950" y="1600200"/>
            <a:ext cx="8856663" cy="506888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550" y="1700213"/>
            <a:ext cx="6913563" cy="3603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Схема работы брокера по договору поручения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950" y="3213100"/>
            <a:ext cx="1727200" cy="936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Инвестор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- покупатель   (принципал)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84438" y="3284538"/>
            <a:ext cx="1871662" cy="9366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Брокер (поверенный)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2725" y="3357563"/>
            <a:ext cx="1295400" cy="8636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Брокер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08850" y="3284538"/>
            <a:ext cx="1584325" cy="8651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Инвестор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- продавец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1908175" y="3644900"/>
            <a:ext cx="503238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лево 15"/>
          <p:cNvSpPr/>
          <p:nvPr/>
        </p:nvSpPr>
        <p:spPr>
          <a:xfrm>
            <a:off x="6732588" y="3716338"/>
            <a:ext cx="503237" cy="460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4427538" y="3716338"/>
            <a:ext cx="792162" cy="460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Вертикальный свиток 17"/>
          <p:cNvSpPr/>
          <p:nvPr/>
        </p:nvSpPr>
        <p:spPr>
          <a:xfrm>
            <a:off x="1331913" y="4365625"/>
            <a:ext cx="1511300" cy="935038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Договор поручения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9" name="Вертикальный свиток 18"/>
          <p:cNvSpPr/>
          <p:nvPr/>
        </p:nvSpPr>
        <p:spPr>
          <a:xfrm>
            <a:off x="4140200" y="4508500"/>
            <a:ext cx="1511300" cy="936625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Договор купли-продажи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20" name="Вертикальный свиток 19"/>
          <p:cNvSpPr/>
          <p:nvPr/>
        </p:nvSpPr>
        <p:spPr>
          <a:xfrm>
            <a:off x="6372225" y="4437063"/>
            <a:ext cx="1512888" cy="936625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Договор</a:t>
            </a:r>
            <a:endParaRPr lang="ru-RU" b="1" i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5" idx="0"/>
          </p:cNvCxnSpPr>
          <p:nvPr/>
        </p:nvCxnSpPr>
        <p:spPr>
          <a:xfrm flipV="1">
            <a:off x="971550" y="2636838"/>
            <a:ext cx="0" cy="5762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971550" y="2636838"/>
            <a:ext cx="6985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956550" y="2636838"/>
            <a:ext cx="0" cy="6477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1979613" y="2205038"/>
            <a:ext cx="5545137" cy="3603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Перечисление денежных средств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V="1">
            <a:off x="8101013" y="4221163"/>
            <a:ext cx="0" cy="16557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971550" y="5876925"/>
            <a:ext cx="712946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971550" y="4149725"/>
            <a:ext cx="0" cy="1727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2124075" y="5949950"/>
            <a:ext cx="3887788" cy="3587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Поставка ценных бумаг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8" grpId="0" animBg="1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Содержимое 2"/>
          <p:cNvSpPr>
            <a:spLocks noGrp="1"/>
          </p:cNvSpPr>
          <p:nvPr>
            <p:ph idx="1"/>
          </p:nvPr>
        </p:nvSpPr>
        <p:spPr>
          <a:xfrm>
            <a:off x="0" y="692150"/>
            <a:ext cx="8964613" cy="59769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00113" y="765175"/>
            <a:ext cx="6911975" cy="3603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Схема работы брокера по договору комиссии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950" y="3213100"/>
            <a:ext cx="1727200" cy="936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Инвестор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-покупатель   (комитент)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84438" y="3284538"/>
            <a:ext cx="1871662" cy="9366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Брокер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комиссионер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2725" y="3357563"/>
            <a:ext cx="1295400" cy="8636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Брокер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08850" y="3284538"/>
            <a:ext cx="1584325" cy="8651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Инвестор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- продавец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1908175" y="3644900"/>
            <a:ext cx="503238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лево 15"/>
          <p:cNvSpPr/>
          <p:nvPr/>
        </p:nvSpPr>
        <p:spPr>
          <a:xfrm>
            <a:off x="6732588" y="3716338"/>
            <a:ext cx="503237" cy="460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4427538" y="3716338"/>
            <a:ext cx="792162" cy="460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Вертикальный свиток 17"/>
          <p:cNvSpPr/>
          <p:nvPr/>
        </p:nvSpPr>
        <p:spPr>
          <a:xfrm>
            <a:off x="1331913" y="4365625"/>
            <a:ext cx="1511300" cy="935038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Договор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комиссии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9" name="Вертикальный свиток 18"/>
          <p:cNvSpPr/>
          <p:nvPr/>
        </p:nvSpPr>
        <p:spPr>
          <a:xfrm>
            <a:off x="4140200" y="4508500"/>
            <a:ext cx="1511300" cy="936625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Договор купли-продажи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20" name="Вертикальный свиток 19"/>
          <p:cNvSpPr/>
          <p:nvPr/>
        </p:nvSpPr>
        <p:spPr>
          <a:xfrm>
            <a:off x="6372225" y="4437063"/>
            <a:ext cx="1512888" cy="936625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Договор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771775" y="1700213"/>
            <a:ext cx="2305050" cy="7207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Счет – депо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 инвестора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276600" y="5805488"/>
            <a:ext cx="2159000" cy="7191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Счет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инвестора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55650" y="4149725"/>
            <a:ext cx="0" cy="19431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55650" y="6092825"/>
            <a:ext cx="252095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2" name="TextBox 34"/>
          <p:cNvSpPr txBox="1">
            <a:spLocks noChangeArrowheads="1"/>
          </p:cNvSpPr>
          <p:nvPr/>
        </p:nvSpPr>
        <p:spPr bwMode="auto">
          <a:xfrm>
            <a:off x="971550" y="5589588"/>
            <a:ext cx="1296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900113" y="5805488"/>
            <a:ext cx="129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денежные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27088" y="6021388"/>
            <a:ext cx="12969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средства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5435600" y="6165850"/>
            <a:ext cx="295275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8388350" y="4221163"/>
            <a:ext cx="0" cy="194468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732588" y="587692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оплата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588125" y="6092825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ценных бумаг</a:t>
            </a:r>
          </a:p>
        </p:txBody>
      </p:sp>
      <p:cxnSp>
        <p:nvCxnSpPr>
          <p:cNvPr id="46" name="Прямая со стрелкой 45"/>
          <p:cNvCxnSpPr/>
          <p:nvPr/>
        </p:nvCxnSpPr>
        <p:spPr>
          <a:xfrm flipH="1">
            <a:off x="5148263" y="2060575"/>
            <a:ext cx="316865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8316913" y="2060575"/>
            <a:ext cx="0" cy="122396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300788" y="1989138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ценных бумаг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372225" y="1700213"/>
            <a:ext cx="1800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поставка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755650" y="1989138"/>
            <a:ext cx="0" cy="1223962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55650" y="1989138"/>
            <a:ext cx="2016125" cy="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8" grpId="0" animBg="1"/>
      <p:bldP spid="37" grpId="0" animBg="1"/>
      <p:bldP spid="36" grpId="0"/>
      <p:bldP spid="38" grpId="0"/>
      <p:bldP spid="43" grpId="0"/>
      <p:bldP spid="45" grpId="0"/>
      <p:bldP spid="52" grpId="0"/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Дилерская деятельность</a:t>
            </a:r>
            <a:endParaRPr lang="ru-RU" b="1" dirty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179388" y="908050"/>
            <a:ext cx="8785225" cy="58340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908050"/>
            <a:ext cx="8497888" cy="25209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Дилерская деятельность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– совершение профессиональным участником рынка ценных бумаг сделок с ценными бумагами от своего имени и за свой счет с правом одновременной покупки и продажи ценных бумаг, в том числе на условиях публичной оферты, с обязательством купить эти ценные бумаги по цене, ранее заявленной им в публичной </a:t>
            </a:r>
            <a:r>
              <a:rPr lang="ru-RU" sz="2400" b="1" i="1" dirty="0">
                <a:solidFill>
                  <a:srgbClr val="C00000"/>
                </a:solidFill>
              </a:rPr>
              <a:t>оферте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5300663"/>
            <a:ext cx="8569325" cy="12969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Объявленная дилером публичная оферта должна содержать условия покупки (продажи) ценных бумаг, цену и срок, в течение которого эта цена не изменяется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3573463"/>
            <a:ext cx="8497888" cy="15843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</a:rPr>
              <a:t>Офе́рта</a:t>
            </a:r>
            <a:r>
              <a:rPr lang="ru-RU" sz="2400" b="1" dirty="0">
                <a:solidFill>
                  <a:schemeClr val="tx1"/>
                </a:solidFill>
              </a:rPr>
              <a:t> (лат. </a:t>
            </a:r>
            <a:r>
              <a:rPr lang="ru-RU" sz="2400" b="1" dirty="0" err="1">
                <a:solidFill>
                  <a:schemeClr val="tx1"/>
                </a:solidFill>
              </a:rPr>
              <a:t>offero</a:t>
            </a:r>
            <a:r>
              <a:rPr lang="ru-RU" sz="2400" b="1" dirty="0">
                <a:solidFill>
                  <a:schemeClr val="tx1"/>
                </a:solidFill>
              </a:rPr>
              <a:t> — предлагаю) — предложение о заключении сделки, в котором изложены существенные условия договора, адресованное определённому лицу, ограниченному или неограниченному кругу лиц.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Кафедра экономической безопасности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sz="4400" b="1" smtClean="0"/>
          </a:p>
          <a:p>
            <a:pPr algn="ctr">
              <a:buFontTx/>
              <a:buNone/>
            </a:pPr>
            <a:r>
              <a:rPr lang="ru-RU" b="1" i="1" smtClean="0"/>
              <a:t>Лекции по учебной дисциплине «Финансы и финансовый рынок»</a:t>
            </a:r>
          </a:p>
          <a:p>
            <a:pPr algn="ctr">
              <a:buFontTx/>
              <a:buNone/>
            </a:pPr>
            <a:endParaRPr lang="ru-RU" b="1" i="1" smtClean="0"/>
          </a:p>
          <a:p>
            <a:pPr algn="ctr">
              <a:buFontTx/>
              <a:buNone/>
            </a:pPr>
            <a:endParaRPr 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179388" y="1341438"/>
            <a:ext cx="8856662" cy="532765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8313" y="333375"/>
            <a:ext cx="8207375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Принципиальные отличия брокерской и дилерской деятельности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2205038"/>
            <a:ext cx="3097213" cy="9366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Публичное объявление котировок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738" y="2205038"/>
            <a:ext cx="1944687" cy="7191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Не обязан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5375" y="4508500"/>
            <a:ext cx="2376488" cy="7921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Инвестор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23850" y="1412875"/>
            <a:ext cx="2952750" cy="720725"/>
          </a:xfrm>
          <a:prstGeom prst="down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Признаки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563938" y="1341438"/>
            <a:ext cx="2592387" cy="792162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Брокер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443663" y="1341438"/>
            <a:ext cx="2449512" cy="792162"/>
          </a:xfrm>
          <a:prstGeom prst="downArrow">
            <a:avLst>
              <a:gd name="adj1" fmla="val 50000"/>
              <a:gd name="adj2" fmla="val 5411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Дилер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3850" y="3357563"/>
            <a:ext cx="3095625" cy="9350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Источники средств для покупки ценных бумаг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288" y="4508500"/>
            <a:ext cx="3097212" cy="936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Собственник ценных бумаг (денежных средств)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948488" y="2205038"/>
            <a:ext cx="1944687" cy="647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 Обязан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851275" y="3357563"/>
            <a:ext cx="2376488" cy="7921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Средства клиентов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16688" y="3357563"/>
            <a:ext cx="2232025" cy="7191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Собственные средства дилера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659563" y="4437063"/>
            <a:ext cx="2233612" cy="7921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Дилер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288" y="5589588"/>
            <a:ext cx="3168650" cy="10795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Источник дохода для брокера и дилера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067175" y="5805488"/>
            <a:ext cx="2233613" cy="7921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Комиссионное вознаграждение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88125" y="5732463"/>
            <a:ext cx="2376488" cy="8651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Разница между ценой продажи и ценой покупки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8313" y="188913"/>
            <a:ext cx="8280400" cy="16557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</a:rPr>
              <a:t>Деятельность по доверительному управлению ценными бумагами</a:t>
            </a:r>
            <a:r>
              <a:rPr lang="ru-RU" sz="2000" b="1" dirty="0">
                <a:solidFill>
                  <a:schemeClr val="tx1"/>
                </a:solidFill>
              </a:rPr>
              <a:t> – деятельность, осуществляемая профессиональным участником рынка ценных бумаг от своего имени за вознаграждение в течение определенного срока с переданными ему в доверительное управление и принадлежащими другому лицу (</a:t>
            </a:r>
            <a:r>
              <a:rPr lang="ru-RU" sz="2000" b="1" dirty="0" err="1">
                <a:solidFill>
                  <a:schemeClr val="tx1"/>
                </a:solidFill>
              </a:rPr>
              <a:t>вверителю</a:t>
            </a:r>
            <a:r>
              <a:rPr lang="ru-RU" sz="2000" b="1" dirty="0">
                <a:solidFill>
                  <a:schemeClr val="tx1"/>
                </a:solidFill>
              </a:rPr>
              <a:t>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188" y="2349500"/>
            <a:ext cx="7993062" cy="25923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Профессиональный участник рынка ценных бумаг, осуществляющий деятельность по доверительному управлению ценными бумагами, именуется </a:t>
            </a:r>
            <a:r>
              <a:rPr lang="ru-RU" sz="2400" b="1" i="1" dirty="0">
                <a:solidFill>
                  <a:schemeClr val="tx1"/>
                </a:solidFill>
              </a:rPr>
              <a:t>доверительным управляющим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3</a:t>
            </a:r>
            <a:r>
              <a:rPr lang="ru-RU" b="1" smtClean="0">
                <a:solidFill>
                  <a:srgbClr val="FF0000"/>
                </a:solidFill>
              </a:rPr>
              <a:t>.</a:t>
            </a:r>
            <a:r>
              <a:rPr lang="ru-RU" sz="3600" b="1" smtClean="0">
                <a:solidFill>
                  <a:srgbClr val="FF0000"/>
                </a:solidFill>
              </a:rPr>
              <a:t> Ценная бумага как товар. Виды ценных бумаг и их инвестиционные качества. Корпоративные ценные бумаги. Государственные ценные бумаги.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6492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Вводные </a:t>
            </a:r>
            <a:endParaRPr lang="ru-RU" b="1" dirty="0"/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>
          <a:xfrm>
            <a:off x="179388" y="765175"/>
            <a:ext cx="8785225" cy="59769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836613"/>
            <a:ext cx="8351838" cy="18002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Ценные бумаги</a:t>
            </a:r>
            <a:r>
              <a:rPr lang="ru-RU" sz="2400" b="1" dirty="0">
                <a:solidFill>
                  <a:schemeClr val="tx1"/>
                </a:solidFill>
              </a:rPr>
              <a:t> - это особый товар, который обращается на своем собственном рынке - </a:t>
            </a:r>
            <a:r>
              <a:rPr lang="ru-RU" sz="2400" b="1" dirty="0" err="1">
                <a:solidFill>
                  <a:schemeClr val="tx1"/>
                </a:solidFill>
              </a:rPr>
              <a:t>рынке</a:t>
            </a:r>
            <a:r>
              <a:rPr lang="ru-RU" sz="2400" b="1" dirty="0">
                <a:solidFill>
                  <a:schemeClr val="tx1"/>
                </a:solidFill>
              </a:rPr>
              <a:t> ценных бумаг. Она не имеет ни вещественной, ни денежной потребительной стоимости, т.е. не есть ни физический товар, ни деньги, ни услуга.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2708275"/>
            <a:ext cx="8713788" cy="21605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 Гражданском кодексе Республики Беларусь (ГК РБ) дается следующее определение ценных бумаг: </a:t>
            </a:r>
            <a:r>
              <a:rPr lang="ru-RU" sz="2000" b="1" i="1" dirty="0">
                <a:solidFill>
                  <a:schemeClr val="tx1"/>
                </a:solidFill>
              </a:rPr>
              <a:t>ценной бумагой</a:t>
            </a:r>
            <a:r>
              <a:rPr lang="ru-RU" sz="2000" b="1" dirty="0">
                <a:solidFill>
                  <a:schemeClr val="tx1"/>
                </a:solidFill>
              </a:rPr>
              <a:t> является документ, удостоверяющий с соблюдением установленной формы и (или) обязательных реквизитов имущественные права, осуществление или передача которых возможны только при его предъявлении.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tx1"/>
                </a:solidFill>
              </a:rPr>
              <a:t>С передачей ценной бумаги переходят все удостоверяемые ею права в совокупности.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4941888"/>
            <a:ext cx="8642350" cy="1727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 расширенном понимании ценная бумага - это любой документ («бумага»), который продается и покупается по соответствующей цене. Исторические примеры: продажа индульгенций в Средние века, в наше время - продажа «ценных бумаг» типа «билетов МММ».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633412"/>
          </a:xfrm>
        </p:spPr>
        <p:txBody>
          <a:bodyPr/>
          <a:lstStyle/>
          <a:p>
            <a:r>
              <a:rPr lang="ru-RU" sz="3200" b="1" smtClean="0"/>
              <a:t>Экономические характеристики ценных бумаг</a:t>
            </a:r>
          </a:p>
        </p:txBody>
      </p:sp>
      <p:sp>
        <p:nvSpPr>
          <p:cNvPr id="37890" name="Содержимое 2"/>
          <p:cNvSpPr>
            <a:spLocks noGrp="1"/>
          </p:cNvSpPr>
          <p:nvPr>
            <p:ph idx="1"/>
          </p:nvPr>
        </p:nvSpPr>
        <p:spPr>
          <a:xfrm>
            <a:off x="179388" y="765175"/>
            <a:ext cx="8785225" cy="583247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765175"/>
            <a:ext cx="8856663" cy="7921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ликвидность </a:t>
            </a:r>
            <a:r>
              <a:rPr lang="ru-RU" sz="2200" b="1" dirty="0">
                <a:solidFill>
                  <a:schemeClr val="tx1"/>
                </a:solidFill>
              </a:rPr>
              <a:t>- способность ценной бумаги быть быстро проданной и превращенной в денежные средства без существенных потерь в цене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700213"/>
            <a:ext cx="8713787" cy="720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доходность</a:t>
            </a:r>
            <a:r>
              <a:rPr lang="ru-RU" sz="2200" b="1" dirty="0">
                <a:solidFill>
                  <a:schemeClr val="tx1"/>
                </a:solidFill>
              </a:rPr>
              <a:t> - способность приносить в той или иной форме доход, отдачу от вложенных в них средств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388" y="3500438"/>
            <a:ext cx="8785225" cy="7207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рыночная (курсовая) стоимость </a:t>
            </a:r>
            <a:r>
              <a:rPr lang="ru-RU" sz="2200" b="1" dirty="0">
                <a:solidFill>
                  <a:schemeClr val="tx1"/>
                </a:solidFill>
              </a:rPr>
              <a:t>- результат капитализации прав по ценной бумаге или стоимость ее на вторичном рынке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388" y="2565400"/>
            <a:ext cx="8713787" cy="7921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номинальная (нарицательная) стоимость </a:t>
            </a:r>
            <a:r>
              <a:rPr lang="ru-RU" sz="2200" b="1" dirty="0">
                <a:solidFill>
                  <a:schemeClr val="tx1"/>
                </a:solidFill>
              </a:rPr>
              <a:t>- сумма денег, которая закреплена за ценной бумагой на стадии ее выпуска или погашения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0825" y="4508500"/>
            <a:ext cx="8785225" cy="5762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 err="1">
                <a:solidFill>
                  <a:srgbClr val="C00000"/>
                </a:solidFill>
              </a:rPr>
              <a:t>волатильность</a:t>
            </a:r>
            <a:r>
              <a:rPr lang="ru-RU" sz="2200" b="1" dirty="0">
                <a:solidFill>
                  <a:schemeClr val="tx1"/>
                </a:solidFill>
              </a:rPr>
              <a:t> – изменчивость стоимости ценной бумаги на рынке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4463" y="5300663"/>
            <a:ext cx="8999537" cy="12969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обращаемость</a:t>
            </a:r>
            <a:r>
              <a:rPr lang="ru-RU" sz="2200" b="1" dirty="0">
                <a:solidFill>
                  <a:schemeClr val="tx1"/>
                </a:solidFill>
              </a:rPr>
              <a:t> - способность ценной бумаги быть объектом купли-продажи, выступать платежным средством, предметом залога, т.е. передаваться неоднократно от одних участников рынка ценных бумаг к другим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4905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Классификация ценных бумаг</a:t>
            </a:r>
            <a:endParaRPr lang="ru-RU" b="1" dirty="0"/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179388" y="549275"/>
            <a:ext cx="8713787" cy="61928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692150"/>
            <a:ext cx="8640762" cy="10080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Ценные бумаги классифицируются по многим признакам, причем одна ценная бумага может обладать несколькими классификационными признаками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179388" y="3284538"/>
            <a:ext cx="2592387" cy="1008062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1.</a:t>
            </a:r>
            <a:r>
              <a:rPr lang="ru-RU" sz="2400" b="1" u="sng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По форме собственности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43213" y="1773238"/>
            <a:ext cx="5976937" cy="44640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государственные ценные бумаги </a:t>
            </a:r>
            <a:r>
              <a:rPr lang="ru-RU" sz="2000" b="1" dirty="0">
                <a:solidFill>
                  <a:schemeClr val="tx1"/>
                </a:solidFill>
              </a:rPr>
              <a:t>(ГЦБ) – их выпуск производит государство (центральное правительство, местные органы власти, учреждения и организации, пользующиеся государственной поддержкой). В Беларуси рынок ГЦБ представлен государственными краткосрочными облигациями (ГКО) и государственными долгосрочными облигациями с купонным доходом (ГДО). В зарубежных странах выпускаются среднесрочные </a:t>
            </a:r>
            <a:r>
              <a:rPr lang="ru-RU" sz="2000" b="1" i="1" dirty="0">
                <a:solidFill>
                  <a:srgbClr val="C00000"/>
                </a:solidFill>
              </a:rPr>
              <a:t>(ноты)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и долгосрочные </a:t>
            </a:r>
            <a:r>
              <a:rPr lang="ru-RU" sz="2000" b="1" i="1" dirty="0">
                <a:solidFill>
                  <a:srgbClr val="C00000"/>
                </a:solidFill>
              </a:rPr>
              <a:t>(боны</a:t>
            </a:r>
            <a:r>
              <a:rPr lang="ru-RU" sz="2000" b="1" dirty="0">
                <a:solidFill>
                  <a:srgbClr val="C00000"/>
                </a:solidFill>
              </a:rPr>
              <a:t>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негосударственные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ценные бумаги -  </a:t>
            </a:r>
            <a:r>
              <a:rPr lang="ru-RU" sz="2000" b="1" dirty="0">
                <a:solidFill>
                  <a:schemeClr val="tx1"/>
                </a:solidFill>
              </a:rPr>
              <a:t>(корпоративные, частные)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4905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Классификация ценных бумаг</a:t>
            </a:r>
            <a:endParaRPr lang="ru-RU" b="1" dirty="0"/>
          </a:p>
        </p:txBody>
      </p:sp>
      <p:sp>
        <p:nvSpPr>
          <p:cNvPr id="39938" name="Содержимое 2"/>
          <p:cNvSpPr>
            <a:spLocks noGrp="1"/>
          </p:cNvSpPr>
          <p:nvPr>
            <p:ph idx="1"/>
          </p:nvPr>
        </p:nvSpPr>
        <p:spPr>
          <a:xfrm>
            <a:off x="179388" y="549275"/>
            <a:ext cx="8713787" cy="61928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Пятиугольник 4"/>
          <p:cNvSpPr/>
          <p:nvPr/>
        </p:nvSpPr>
        <p:spPr>
          <a:xfrm>
            <a:off x="250825" y="981075"/>
            <a:ext cx="2592388" cy="431800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2. По эмитентам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79388" y="3573463"/>
            <a:ext cx="2305050" cy="93503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3. По срокам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существования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и обращения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6238" y="549275"/>
            <a:ext cx="5976937" cy="20161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правительственные –</a:t>
            </a:r>
            <a:r>
              <a:rPr lang="ru-RU" sz="2200" b="1" dirty="0">
                <a:solidFill>
                  <a:schemeClr val="tx1"/>
                </a:solidFill>
              </a:rPr>
              <a:t> (включая государственные учреждения);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местных органов власти;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акционерных обществ;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других хозяйствующих субъектов;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прочих юридических лиц</a:t>
            </a:r>
            <a:r>
              <a:rPr lang="ru-RU" sz="2200" b="1" dirty="0">
                <a:solidFill>
                  <a:schemeClr val="tx1"/>
                </a:solidFill>
              </a:rPr>
              <a:t>.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55875" y="2708275"/>
            <a:ext cx="6337300" cy="2736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- </a:t>
            </a:r>
            <a:r>
              <a:rPr lang="ru-RU" sz="2000" b="1" i="1" dirty="0">
                <a:solidFill>
                  <a:srgbClr val="C00000"/>
                </a:solidFill>
              </a:rPr>
              <a:t>бессрочные</a:t>
            </a:r>
            <a:r>
              <a:rPr lang="ru-RU" sz="2000" b="1" dirty="0">
                <a:solidFill>
                  <a:schemeClr val="tx1"/>
                </a:solidFill>
              </a:rPr>
              <a:t>  - существуют с момента их выпуска до момента ликвидации акционерного общества;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- </a:t>
            </a:r>
            <a:r>
              <a:rPr lang="ru-RU" sz="2000" b="1" i="1" dirty="0">
                <a:solidFill>
                  <a:srgbClr val="C00000"/>
                </a:solidFill>
              </a:rPr>
              <a:t>краткосрочные</a:t>
            </a:r>
            <a:r>
              <a:rPr lang="ru-RU" sz="2000" b="1" dirty="0">
                <a:solidFill>
                  <a:schemeClr val="tx1"/>
                </a:solidFill>
              </a:rPr>
              <a:t>  - выпущенные на срок до одного года ( государственные казначейские векселя, банковские векселя, банковские сертификаты, чеки и др.);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- среднесрочные </a:t>
            </a:r>
            <a:r>
              <a:rPr lang="ru-RU" sz="2000" b="1" dirty="0">
                <a:solidFill>
                  <a:schemeClr val="tx1"/>
                </a:solidFill>
              </a:rPr>
              <a:t>-  выпущенные на срок от 1-5 лет;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- </a:t>
            </a:r>
            <a:r>
              <a:rPr lang="ru-RU" sz="2000" b="1" i="1" dirty="0">
                <a:solidFill>
                  <a:srgbClr val="C00000"/>
                </a:solidFill>
              </a:rPr>
              <a:t>долгосрочные</a:t>
            </a:r>
            <a:r>
              <a:rPr lang="ru-RU" sz="2000" b="1" dirty="0">
                <a:solidFill>
                  <a:schemeClr val="tx1"/>
                </a:solidFill>
              </a:rPr>
              <a:t> -  эмиссия которых произведена на срок свыше пяти лет.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0825" y="5516563"/>
            <a:ext cx="8569325" cy="12255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Задание на самоподготовку: </a:t>
            </a:r>
            <a:r>
              <a:rPr lang="ru-RU" sz="2200" b="1" dirty="0">
                <a:solidFill>
                  <a:schemeClr val="tx1"/>
                </a:solidFill>
              </a:rPr>
              <a:t>используя ресурсы интернета, найти на белорусском рынке ценных бумаг  конкретные примеры ценных бумаг по названным классифицирующим признакам. 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4905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Классификация ценных бумаг</a:t>
            </a:r>
            <a:endParaRPr lang="ru-RU" b="1" dirty="0"/>
          </a:p>
        </p:txBody>
      </p:sp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179388" y="549275"/>
            <a:ext cx="8713787" cy="61928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Пятиугольник 4"/>
          <p:cNvSpPr/>
          <p:nvPr/>
        </p:nvSpPr>
        <p:spPr>
          <a:xfrm>
            <a:off x="179388" y="908050"/>
            <a:ext cx="2376487" cy="86518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4.По территории обращения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50825" y="3068638"/>
            <a:ext cx="2305050" cy="720725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5. По уровню риска.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27313" y="620713"/>
            <a:ext cx="6265862" cy="13684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международные</a:t>
            </a:r>
            <a:r>
              <a:rPr lang="ru-RU" sz="2000" b="1" dirty="0">
                <a:solidFill>
                  <a:schemeClr val="tx1"/>
                </a:solidFill>
              </a:rPr>
              <a:t> -  свободно обращаются на территории других государств;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национальные</a:t>
            </a:r>
            <a:r>
              <a:rPr lang="ru-RU" sz="2000" b="1" dirty="0">
                <a:solidFill>
                  <a:schemeClr val="tx1"/>
                </a:solidFill>
              </a:rPr>
              <a:t> - ценные бумаги внутреннего фондового рынка;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региональные</a:t>
            </a:r>
            <a:r>
              <a:rPr lang="ru-RU" sz="2000" b="1" dirty="0">
                <a:solidFill>
                  <a:schemeClr val="tx1"/>
                </a:solidFill>
              </a:rPr>
              <a:t> - облигации местных органов власти.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27313" y="2060575"/>
            <a:ext cx="6337300" cy="2520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Различают ценные бумаги с низким риском, умеренным либо полным. Риск определяется степенью платежеспособности и надежности эмитента, достаточностью, качеством и ликвидностью обеспечения его обязательств и другими факторами. Считается, что корпоративные ценные бумаги обладают большим уровнем риска в сравнении с государственными ценными бумагами.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55875" y="4652963"/>
            <a:ext cx="6480175" cy="20161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Высоколиквидные, ликвидные, </a:t>
            </a:r>
            <a:r>
              <a:rPr lang="ru-RU" sz="2000" b="1" dirty="0" err="1">
                <a:solidFill>
                  <a:schemeClr val="tx1"/>
                </a:solidFill>
              </a:rPr>
              <a:t>низколиквидные</a:t>
            </a:r>
            <a:r>
              <a:rPr lang="ru-RU" sz="2000" b="1" dirty="0">
                <a:solidFill>
                  <a:schemeClr val="tx1"/>
                </a:solidFill>
              </a:rPr>
              <a:t> и неликвидные.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chemeClr val="tx1"/>
                </a:solidFill>
              </a:rPr>
              <a:t>В числе высоколиквидных ценных бумаг, как правило, большая доля принадлежит государственным ценным бумагам неликвидным ценным бумагам можно отнести, например, акции предприятия-банкрота.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179388" y="5300663"/>
            <a:ext cx="2305050" cy="720725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6. По степени ликвидности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11" grpId="0" animBg="1"/>
      <p:bldP spid="10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4905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Классификация ценных бумаг</a:t>
            </a:r>
            <a:endParaRPr lang="ru-RU" b="1" dirty="0"/>
          </a:p>
        </p:txBody>
      </p:sp>
      <p:sp>
        <p:nvSpPr>
          <p:cNvPr id="41986" name="Содержимое 2"/>
          <p:cNvSpPr>
            <a:spLocks noGrp="1"/>
          </p:cNvSpPr>
          <p:nvPr>
            <p:ph idx="1"/>
          </p:nvPr>
        </p:nvSpPr>
        <p:spPr>
          <a:xfrm>
            <a:off x="179388" y="549275"/>
            <a:ext cx="8713787" cy="61928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Пятиугольник 4"/>
          <p:cNvSpPr/>
          <p:nvPr/>
        </p:nvSpPr>
        <p:spPr>
          <a:xfrm>
            <a:off x="179388" y="908050"/>
            <a:ext cx="1871662" cy="86518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7. По форме выпуска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50825" y="2565400"/>
            <a:ext cx="2305050" cy="576263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8. По типу использования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24075" y="620713"/>
            <a:ext cx="6769100" cy="18002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эмиссионные </a:t>
            </a:r>
            <a:r>
              <a:rPr lang="ru-RU" sz="2000" b="1" dirty="0">
                <a:solidFill>
                  <a:schemeClr val="tx1"/>
                </a:solidFill>
              </a:rPr>
              <a:t> -(акции, облигации) - существуют преимущественно в нематериальной (бездокументарной) форме;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i="1" dirty="0" err="1">
                <a:solidFill>
                  <a:srgbClr val="C00000"/>
                </a:solidFill>
              </a:rPr>
              <a:t>неэмиссионные</a:t>
            </a:r>
            <a:r>
              <a:rPr lang="ru-RU" sz="2000" b="1" dirty="0">
                <a:solidFill>
                  <a:schemeClr val="tx1"/>
                </a:solidFill>
              </a:rPr>
              <a:t>  -(векселя, чеки, сертификаты) - имеют документарную форму . </a:t>
            </a:r>
            <a:r>
              <a:rPr lang="ru-RU" sz="2000" i="1" dirty="0">
                <a:solidFill>
                  <a:schemeClr val="tx1"/>
                </a:solidFill>
              </a:rPr>
              <a:t>Большинство ценных бумаг выпускается в бездокументарной форме.</a:t>
            </a:r>
            <a:endParaRPr lang="ru-RU" sz="2000" i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27313" y="2565400"/>
            <a:ext cx="6265862" cy="647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инвестиционные - </a:t>
            </a:r>
            <a:r>
              <a:rPr lang="ru-RU" sz="2000" b="1" dirty="0">
                <a:solidFill>
                  <a:schemeClr val="tx1"/>
                </a:solidFill>
              </a:rPr>
              <a:t>акции, облигации и др.  </a:t>
            </a:r>
            <a:r>
              <a:rPr lang="ru-RU" sz="2000" b="1" i="1" dirty="0" err="1">
                <a:solidFill>
                  <a:srgbClr val="C00000"/>
                </a:solidFill>
              </a:rPr>
              <a:t>неинвестиционные</a:t>
            </a:r>
            <a:r>
              <a:rPr lang="ru-RU" sz="2000" b="1" i="1" dirty="0">
                <a:solidFill>
                  <a:srgbClr val="C00000"/>
                </a:solidFill>
              </a:rPr>
              <a:t>  - </a:t>
            </a:r>
            <a:r>
              <a:rPr lang="ru-RU" sz="2000" b="1" dirty="0">
                <a:solidFill>
                  <a:schemeClr val="tx1"/>
                </a:solidFill>
              </a:rPr>
              <a:t>чеки, векселя и др.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6600" y="3284538"/>
            <a:ext cx="5759450" cy="3384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- именные</a:t>
            </a:r>
            <a:r>
              <a:rPr lang="ru-RU" sz="2000" b="1" dirty="0">
                <a:solidFill>
                  <a:schemeClr val="tx1"/>
                </a:solidFill>
              </a:rPr>
              <a:t> -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tx1"/>
                </a:solidFill>
              </a:rPr>
              <a:t>на бланке ценной бумаги и (или) в реестре фиксируется имя ее владельца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chemeClr val="tx1"/>
                </a:solidFill>
              </a:rPr>
              <a:t>могут быть переданы другому лицу только посредством </a:t>
            </a:r>
            <a:r>
              <a:rPr lang="ru-RU" sz="2000" b="1" i="1" dirty="0">
                <a:solidFill>
                  <a:srgbClr val="C00000"/>
                </a:solidFill>
              </a:rPr>
              <a:t>цессии</a:t>
            </a:r>
            <a:r>
              <a:rPr lang="ru-RU" sz="2000" b="1" dirty="0">
                <a:solidFill>
                  <a:schemeClr val="tx1"/>
                </a:solidFill>
              </a:rPr>
              <a:t> (уступки требования);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на предъявителя </a:t>
            </a:r>
            <a:r>
              <a:rPr lang="ru-RU" sz="2000" b="1" dirty="0">
                <a:solidFill>
                  <a:schemeClr val="tx1"/>
                </a:solidFill>
              </a:rPr>
              <a:t>идентификация  владельца не производится;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 ордерные - </a:t>
            </a:r>
            <a:r>
              <a:rPr lang="ru-RU" sz="2000" b="1" dirty="0">
                <a:solidFill>
                  <a:schemeClr val="tx1"/>
                </a:solidFill>
              </a:rPr>
              <a:t>право ее передачи другому лицу осуществляется путем </a:t>
            </a:r>
            <a:r>
              <a:rPr lang="ru-RU" sz="2000" b="1" i="1" dirty="0">
                <a:solidFill>
                  <a:srgbClr val="C00000"/>
                </a:solidFill>
              </a:rPr>
              <a:t>индоссамента </a:t>
            </a:r>
            <a:r>
              <a:rPr lang="ru-RU" sz="2000" b="1" dirty="0">
                <a:solidFill>
                  <a:schemeClr val="tx1"/>
                </a:solidFill>
              </a:rPr>
              <a:t>(передаточной надписи). Ордерные чеки, коносаменты, страховые полисы.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179388" y="4365625"/>
            <a:ext cx="3024187" cy="576263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9. По принадлежности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прав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11" grpId="0" animBg="1"/>
      <p:bldP spid="10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4905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Классификация ценных бумаг</a:t>
            </a:r>
            <a:endParaRPr lang="ru-RU" b="1" dirty="0"/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>
          <a:xfrm>
            <a:off x="179388" y="549275"/>
            <a:ext cx="8713787" cy="61928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Пятиугольник 4"/>
          <p:cNvSpPr/>
          <p:nvPr/>
        </p:nvSpPr>
        <p:spPr>
          <a:xfrm>
            <a:off x="250825" y="981075"/>
            <a:ext cx="2592388" cy="647700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10. По форме вложения средств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79388" y="2852738"/>
            <a:ext cx="2736850" cy="8636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11. По виду имущественных прав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6238" y="620713"/>
            <a:ext cx="5976937" cy="15128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- долевые</a:t>
            </a:r>
            <a:r>
              <a:rPr lang="ru-RU" sz="2000" b="1" dirty="0">
                <a:solidFill>
                  <a:schemeClr val="tx1"/>
                </a:solidFill>
              </a:rPr>
              <a:t> – инвестор имеет долю собственности;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- долговые </a:t>
            </a:r>
            <a:r>
              <a:rPr lang="ru-RU" sz="2000" b="1" dirty="0">
                <a:solidFill>
                  <a:schemeClr val="tx1"/>
                </a:solidFill>
              </a:rPr>
              <a:t>– </a:t>
            </a:r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различные обязательства, облигации, долговые казначейские сертификаты и обязательства, казначейские векселя, депозитные сертификаты банка и др.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87675" y="2205038"/>
            <a:ext cx="5905500" cy="23764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- </a:t>
            </a:r>
            <a:r>
              <a:rPr lang="ru-RU" sz="2000" b="1" i="1" dirty="0">
                <a:solidFill>
                  <a:srgbClr val="C00000"/>
                </a:solidFill>
              </a:rPr>
              <a:t>основные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-  акции и облигации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- производные,</a:t>
            </a:r>
            <a:r>
              <a:rPr lang="ru-RU" sz="2000" b="1" dirty="0">
                <a:solidFill>
                  <a:schemeClr val="tx1"/>
                </a:solidFill>
              </a:rPr>
              <a:t> их называют </a:t>
            </a:r>
            <a:r>
              <a:rPr lang="ru-RU" sz="2000" b="1" dirty="0" err="1">
                <a:solidFill>
                  <a:schemeClr val="tx1"/>
                </a:solidFill>
              </a:rPr>
              <a:t>деривативами</a:t>
            </a:r>
            <a:r>
              <a:rPr lang="ru-RU" sz="2000" b="1" dirty="0">
                <a:solidFill>
                  <a:schemeClr val="tx1"/>
                </a:solidFill>
              </a:rPr>
              <a:t>  - опционы, варранты, фьючерсы и депозитарные расписки,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- прочие - </a:t>
            </a:r>
            <a:r>
              <a:rPr lang="ru-RU" sz="2000" b="1" dirty="0">
                <a:solidFill>
                  <a:schemeClr val="tx1"/>
                </a:solidFill>
              </a:rPr>
              <a:t>ценные бумаги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tx1"/>
                </a:solidFill>
              </a:rPr>
              <a:t>обращаются на денежном рынке (векселя, чеки, депозитные сертификаты банка и др.)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0825" y="4724400"/>
            <a:ext cx="8785225" cy="19446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Задание на самоподготовку: </a:t>
            </a:r>
            <a:r>
              <a:rPr lang="ru-RU" sz="2000" b="1" dirty="0">
                <a:solidFill>
                  <a:schemeClr val="tx1"/>
                </a:solidFill>
              </a:rPr>
              <a:t>используя ресурсы интернета, найти, раскрыть  и записать в конспект как словарные статьи все понятия, присутствующие на этом слайде. Например, </a:t>
            </a:r>
            <a:r>
              <a:rPr lang="ru-RU" sz="2000" b="1" i="1" dirty="0">
                <a:solidFill>
                  <a:schemeClr val="tx2"/>
                </a:solidFill>
              </a:rPr>
              <a:t>Банковский депозитный сертификат</a:t>
            </a:r>
            <a:r>
              <a:rPr lang="ru-RU" sz="2000" dirty="0">
                <a:solidFill>
                  <a:schemeClr val="tx2"/>
                </a:solidFill>
              </a:rPr>
              <a:t> - это свободно обращающееся свидетельство о (сберегательном) вкладе в банк с обязательством последнего выплаты этого вклада и процентов по нему через установленный срок. </a:t>
            </a:r>
            <a:r>
              <a:rPr lang="ru-RU" sz="2000" b="1" i="1" dirty="0">
                <a:solidFill>
                  <a:schemeClr val="tx2"/>
                </a:solidFill>
              </a:rPr>
              <a:t>Вексель </a:t>
            </a:r>
            <a:r>
              <a:rPr lang="ru-RU" sz="2000" dirty="0">
                <a:solidFill>
                  <a:schemeClr val="tx2"/>
                </a:solidFill>
              </a:rPr>
              <a:t>– это…</a:t>
            </a:r>
            <a:endParaRPr lang="ru-RU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11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358188" cy="1773238"/>
          </a:xfrm>
        </p:spPr>
        <p:txBody>
          <a:bodyPr/>
          <a:lstStyle/>
          <a:p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>Тема 9 </a:t>
            </a:r>
            <a:br>
              <a:rPr lang="ru-RU" sz="4800" b="1" smtClean="0"/>
            </a:br>
            <a:endParaRPr lang="ru-RU" sz="600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07950" y="2420938"/>
            <a:ext cx="8928100" cy="3887787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/>
              <a:t> 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ru-RU" sz="40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sz="4800" b="1" dirty="0" smtClean="0"/>
              <a:t>Рынок ценных бумаг в составе финансового рынка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700" dirty="0" smtClean="0">
                <a:solidFill>
                  <a:srgbClr val="000000"/>
                </a:solidFill>
              </a:rPr>
              <a:t/>
            </a:r>
            <a:br>
              <a:rPr lang="ru-RU" sz="700" dirty="0" smtClean="0">
                <a:solidFill>
                  <a:srgbClr val="000000"/>
                </a:solidFill>
              </a:rPr>
            </a:br>
            <a:endParaRPr lang="ru-RU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40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4. Фондовая биржа, ее функции и состав.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50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404813"/>
            <a:ext cx="8424862" cy="143986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Фондовая биржа </a:t>
            </a:r>
            <a:r>
              <a:rPr lang="ru-RU" sz="2400" b="1" i="1" dirty="0">
                <a:solidFill>
                  <a:schemeClr val="tx1"/>
                </a:solidFill>
              </a:rPr>
              <a:t>- </a:t>
            </a:r>
            <a:r>
              <a:rPr lang="ru-RU" sz="2400" b="1" dirty="0">
                <a:solidFill>
                  <a:schemeClr val="tx1"/>
                </a:solidFill>
              </a:rPr>
              <a:t>это организованный, расположенный в определенном месте, регулярно функционирующий по установленным правилам рынок ценных бумаг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1916113"/>
            <a:ext cx="8496300" cy="15843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Фондовая биржа концентрирует и выявляет спрос и предложение ценных бумаг (акций, облигаций, векселей, опционов, сберегательных, депозитных, инвестиционных сертификатов и др.), обеспечивает наиболее рациональный и эффективный механизм заключения соответствующих сделок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3573463"/>
            <a:ext cx="8497888" cy="115093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Фондовая биржа имеет юридический статус акционерного общества, объединяющего равноправных членов, купивших членство - «место» для ведения операций на бирже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825" y="4797425"/>
            <a:ext cx="8424863" cy="16557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Фондовая биржа является бесприбыльной организацией, а определенный доход ее образуется за счет вступительных и членских взносов, биржевых комиссионных, штрафов, и идет на обеспечение и развитие жизнедеятельности биржи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503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Типы фондовых бирж</a:t>
            </a:r>
            <a:endParaRPr lang="ru-RU" b="1" dirty="0"/>
          </a:p>
        </p:txBody>
      </p:sp>
      <p:sp>
        <p:nvSpPr>
          <p:cNvPr id="46082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395288" y="765175"/>
            <a:ext cx="2881312" cy="1008063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публично-правовые</a:t>
            </a:r>
            <a:r>
              <a:rPr lang="ru-RU" dirty="0"/>
              <a:t> </a:t>
            </a:r>
            <a:endParaRPr lang="ru-RU" dirty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3779838" y="765175"/>
            <a:ext cx="2016125" cy="935038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частные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6443663" y="765175"/>
            <a:ext cx="2016125" cy="863600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смешанные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50" y="1844675"/>
            <a:ext cx="3095625" cy="36004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находятся под постоянным государственным контролем). Государство участвует в составлении правил биржевой торговли, обеспечивает правопорядок на бирже во время торгов и т.п.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5375" y="1844675"/>
            <a:ext cx="2736850" cy="35290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не контролируются органами власти), все сделки проходят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 в соответствии с действующим законодательством, нарушение которого предполагает соответствующую ответственность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43663" y="1773238"/>
            <a:ext cx="2449512" cy="36004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создаются как акционерные общества, но при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этом не менее половины капитала принадлежит государству, во главе бирж стоят выборные биржевые органы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850" y="5516563"/>
            <a:ext cx="8496300" cy="12255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Фондовые биржи обслуживают движение финансовых и ссудных капиталов, накапливают и концентрируют эти капиталы, а по существу кредитуют и финансируют государство и хозяйствующих субъектов.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47106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712200" cy="65246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115888"/>
            <a:ext cx="8785225" cy="10810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Функции фондовой биржи</a:t>
            </a: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251520" y="1340768"/>
            <a:ext cx="936104" cy="2808312"/>
          </a:xfrm>
          <a:prstGeom prst="righ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Функции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63713" y="1268413"/>
            <a:ext cx="6983412" cy="7207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мобилизации и концентрации свободных денежных средств посредством продажи ценных бумаг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19250" y="2060575"/>
            <a:ext cx="7273925" cy="647700"/>
          </a:xfrm>
          <a:prstGeom prst="roundRect">
            <a:avLst>
              <a:gd name="adj" fmla="val 2046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кредитования и финансирования государства и иных хозяйственных структур путем покупки их ценных бумаг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19250" y="2781300"/>
            <a:ext cx="7273925" cy="576263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обеспечения высокого уровня ликвидности вложений в</a:t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ценные бумаги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19250" y="3429000"/>
            <a:ext cx="7273925" cy="6477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содействия субъектам товарного рынка в совершении биржевых сделок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258888" y="1341438"/>
            <a:ext cx="433387" cy="2735262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850" y="4221163"/>
            <a:ext cx="8640763" cy="24479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 Законе «О рынке ценных бумаг» Республики Беларусь записано, что фондовая биржа это созданный в форме открытого акционерного общества организатор торговли ценными бумагами, предоставляющий услуги, связанные с обеспечением необходимых условий для совершения сделок купли-продажи финансовых активов, в том числе эмиссионных ценных бумаг (за исключением акций закрытых акционерных обществ).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35975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z="3600" b="1" dirty="0"/>
          </a:p>
        </p:txBody>
      </p:sp>
      <p:sp>
        <p:nvSpPr>
          <p:cNvPr id="48130" name="Содержимое 2"/>
          <p:cNvSpPr>
            <a:spLocks noGrp="1"/>
          </p:cNvSpPr>
          <p:nvPr>
            <p:ph idx="1"/>
          </p:nvPr>
        </p:nvSpPr>
        <p:spPr>
          <a:xfrm>
            <a:off x="107950" y="981075"/>
            <a:ext cx="8928100" cy="57610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0"/>
            <a:ext cx="8785225" cy="9810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Деятельность субъектов на фондовой бирже происходит в определенной последовательности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950" y="1844675"/>
            <a:ext cx="2808288" cy="18002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оформление и регистрация заявок на продажу и покупку ценных бумаг</a:t>
            </a:r>
            <a:endParaRPr lang="ru-RU" sz="2200" b="1" i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48488" y="1844675"/>
            <a:ext cx="2016125" cy="17287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регистрация биржевой сделки и расчеты по сделкам</a:t>
            </a:r>
            <a:endParaRPr lang="ru-RU" sz="2200" b="1" i="1" dirty="0">
              <a:solidFill>
                <a:schemeClr val="tx1"/>
              </a:solidFill>
            </a:endParaRPr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250825" y="1052513"/>
            <a:ext cx="2376488" cy="720725"/>
          </a:xfrm>
          <a:prstGeom prst="downArrow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Первый этап</a:t>
            </a:r>
            <a:r>
              <a:rPr lang="ru-RU" b="1" i="1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3635375" y="1052513"/>
            <a:ext cx="2232025" cy="720725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Второй этап</a:t>
            </a:r>
            <a:r>
              <a:rPr lang="ru-RU" sz="2400" i="1" dirty="0">
                <a:solidFill>
                  <a:schemeClr val="tx1"/>
                </a:solidFill>
              </a:rPr>
              <a:t> 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Выноска со стрелкой вниз 16"/>
          <p:cNvSpPr/>
          <p:nvPr/>
        </p:nvSpPr>
        <p:spPr>
          <a:xfrm>
            <a:off x="6875463" y="1052513"/>
            <a:ext cx="2089150" cy="720725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Третий этап</a:t>
            </a:r>
            <a:r>
              <a:rPr lang="ru-RU" sz="2400" i="1" dirty="0">
                <a:solidFill>
                  <a:schemeClr val="tx1"/>
                </a:solidFill>
              </a:rPr>
              <a:t> 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987675" y="1773238"/>
            <a:ext cx="3887788" cy="19431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введение заявок в биржевой торг с последующим их исполнением при заключении сделок в результате торга</a:t>
            </a:r>
            <a:endParaRPr lang="ru-RU" sz="2200" b="1" i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3850" y="3789363"/>
            <a:ext cx="8569325" cy="50323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На фондовой бирже осуществляют два вида сделок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9388" y="4365625"/>
            <a:ext cx="4105275" cy="23034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фондовые сделки </a:t>
            </a:r>
            <a:r>
              <a:rPr lang="ru-RU" sz="2200" b="1" dirty="0">
                <a:solidFill>
                  <a:schemeClr val="tx1"/>
                </a:solidFill>
              </a:rPr>
              <a:t>- действия</a:t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участников операций, направленные на установление, прекращение, изменение их прав и обязанностей в отношении ценных бумаг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356100" y="4365625"/>
            <a:ext cx="4608513" cy="23034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b="1" i="1" dirty="0">
                <a:solidFill>
                  <a:srgbClr val="C00000"/>
                </a:solidFill>
              </a:rPr>
              <a:t>биржевые сделки </a:t>
            </a:r>
            <a:r>
              <a:rPr lang="ru-RU" sz="2100" b="1" dirty="0">
                <a:solidFill>
                  <a:schemeClr val="tx1"/>
                </a:solidFill>
              </a:rPr>
              <a:t>- торговые сделки, заключенные в биржевом помещении в установленные часы, имеющие своим предметом фондовые ценности, допущенные к котировке и обращению на бирже</a:t>
            </a:r>
            <a:endParaRPr lang="ru-RU" sz="2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План лекции:</a:t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07950" y="765175"/>
            <a:ext cx="8856663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836613"/>
            <a:ext cx="8496300" cy="8636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1.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Понятие рынка ценных бумаг как основного сегмента финансового рынка.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844675"/>
            <a:ext cx="8785225" cy="13684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2.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Правовые основы регулирования рынка ценных бумаг в Республике Беларусь. Закон Республики Беларусь «О рынке ценных бумаг». Основные участники рынка ценных бумаг.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850" y="3284538"/>
            <a:ext cx="8712200" cy="129698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Ценная бумага как товар. Виды ценных бумаг и их инвестиционные качества. Корпоративные ценные бумаги. Государственные ценные бумаги.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388" y="4724400"/>
            <a:ext cx="8713787" cy="6492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4. Фондовая биржа, ее функции и состав.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План семинарского занятия 1</a:t>
            </a:r>
            <a:br>
              <a:rPr lang="ru-RU" b="1" dirty="0" smtClean="0"/>
            </a:br>
            <a:r>
              <a:rPr lang="ru-RU" b="1" dirty="0" smtClean="0"/>
              <a:t>2 часа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1. Понятие рынка ценных бумаг. Правовые основы регулирования рынка ценных бумаг в Республике Беларусь.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2. Виды ценных бумаг и их инвестиционные качества. Корпоративные ценные бумаги. Государственные ценные бумаги.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3. Экономические    инструменты исследования рынка ценных бумаг и область их применения.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План семинарского занятия 2</a:t>
            </a:r>
            <a:br>
              <a:rPr lang="ru-RU" b="1" dirty="0" smtClean="0"/>
            </a:br>
            <a:r>
              <a:rPr lang="ru-RU" b="1" dirty="0" smtClean="0"/>
              <a:t>2 часа</a:t>
            </a:r>
            <a:endParaRPr lang="ru-RU" b="1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1. Профессиональные участники рынка ценных бумаг.</a:t>
            </a:r>
          </a:p>
          <a:p>
            <a:pPr>
              <a:buFont typeface="Arial" charset="0"/>
              <a:buNone/>
            </a:pPr>
            <a:r>
              <a:rPr lang="ru-RU" b="1" smtClean="0"/>
              <a:t>2. Фундаментальный и технический анализ на рынке ценных бумаг.</a:t>
            </a:r>
          </a:p>
          <a:p>
            <a:pPr>
              <a:buFont typeface="Arial" charset="0"/>
              <a:buNone/>
            </a:pPr>
            <a:r>
              <a:rPr lang="ru-RU" b="1" smtClean="0"/>
              <a:t>3. Аналитический обзор состояния и перспектив развития отечественного рынка ценных бумаг.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1.</a:t>
            </a:r>
            <a:r>
              <a:rPr lang="ru-RU" sz="3600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F0000"/>
                </a:solidFill>
              </a:rPr>
              <a:t>Понятие рынка ценных бумаг как основного сегмента финансового рынка.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503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Финансовый рынок</a:t>
            </a:r>
            <a:endParaRPr lang="ru-RU" b="1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785225" cy="59769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908050"/>
            <a:ext cx="8424863" cy="15843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Финансовый рынок состоит из нескольких сегментов, важнейшим из них является рынок ценных бумаг.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11188" y="2708275"/>
            <a:ext cx="7273925" cy="38163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Кредитный рынок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042988" y="3068638"/>
            <a:ext cx="6553200" cy="331311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Рынок ценных бумаг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258888" y="3644900"/>
            <a:ext cx="6192837" cy="259238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Валютный рынок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051050" y="4076700"/>
            <a:ext cx="4249738" cy="20161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Рынок инвестиций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484438" y="4797425"/>
            <a:ext cx="3600450" cy="10795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Страховой рынок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35975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Рынок ценных бумаг</a:t>
            </a:r>
            <a:endParaRPr lang="ru-RU" sz="3600" b="1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107950" y="981075"/>
            <a:ext cx="8928100" cy="57610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692150"/>
            <a:ext cx="8785225" cy="13684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Рынок ценных бумаг </a:t>
            </a:r>
            <a:r>
              <a:rPr lang="ru-RU" sz="2400" b="1" dirty="0">
                <a:solidFill>
                  <a:schemeClr val="tx1"/>
                </a:solidFill>
              </a:rPr>
              <a:t>– это совокупность экономических отношений между участниками рынка по поводу эмиссии и обращения различных видов ценных бумаг. РЦБ классифицируется.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2636838"/>
            <a:ext cx="4176713" cy="28797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chemeClr val="tx1"/>
                </a:solidFill>
              </a:rPr>
              <a:t>По характеру движения ценных бумаг: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rgbClr val="C00000"/>
                </a:solidFill>
              </a:rPr>
              <a:t>первичный </a:t>
            </a:r>
            <a:r>
              <a:rPr lang="ru-RU" sz="2000" b="1" dirty="0">
                <a:solidFill>
                  <a:schemeClr val="tx1"/>
                </a:solidFill>
              </a:rPr>
              <a:t>– начальное размещение ценных бумаг и приобретение их первыми владельцами (инвесторами);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вторичный - </a:t>
            </a:r>
            <a:r>
              <a:rPr lang="ru-RU" sz="2000" b="1" dirty="0">
                <a:solidFill>
                  <a:schemeClr val="tx1"/>
                </a:solidFill>
              </a:rPr>
              <a:t>обращение ранее размещенных на первичном рынке ценных бумаг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3438" y="2565400"/>
            <a:ext cx="4249737" cy="28797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2.  По форме организации: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биржевой  </a:t>
            </a:r>
            <a:r>
              <a:rPr lang="ru-RU" sz="2000" b="1" dirty="0">
                <a:solidFill>
                  <a:schemeClr val="tx1"/>
                </a:solidFill>
              </a:rPr>
              <a:t>– торговля ценными  бумагами на фондовых биржах или на площадках валютных и других бирж;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внебиржевой</a:t>
            </a:r>
            <a:r>
              <a:rPr lang="ru-RU" sz="2000" b="1" dirty="0">
                <a:solidFill>
                  <a:schemeClr val="tx1"/>
                </a:solidFill>
              </a:rPr>
              <a:t> – сделки осуществляются вне биржи на основе договоренности между участниками.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979613" y="2060575"/>
            <a:ext cx="431800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300788" y="2060575"/>
            <a:ext cx="431800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</TotalTime>
  <Words>1961</Words>
  <Application>Microsoft Office PowerPoint</Application>
  <PresentationFormat>Экран (4:3)</PresentationFormat>
  <Paragraphs>263</Paragraphs>
  <Slides>34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Calibri</vt:lpstr>
      <vt:lpstr>Arial</vt:lpstr>
      <vt:lpstr>Times New Roman</vt:lpstr>
      <vt:lpstr>Тема Office</vt:lpstr>
      <vt:lpstr>Image</vt:lpstr>
      <vt:lpstr>Министерства внутренних дел Республики Беларусь</vt:lpstr>
      <vt:lpstr>Кафедра экономической безопасности </vt:lpstr>
      <vt:lpstr>    Тема 9  </vt:lpstr>
      <vt:lpstr> План лекции: </vt:lpstr>
      <vt:lpstr>План семинарского занятия 1 2 часа</vt:lpstr>
      <vt:lpstr>План семинарского занятия 2 2 часа</vt:lpstr>
      <vt:lpstr>Слайд 7</vt:lpstr>
      <vt:lpstr>Финансовый рынок</vt:lpstr>
      <vt:lpstr>Рынок ценных бумаг</vt:lpstr>
      <vt:lpstr>Структура рынка ценных бумаг</vt:lpstr>
      <vt:lpstr>  </vt:lpstr>
      <vt:lpstr>Субъекты рынка ценных бумаг</vt:lpstr>
      <vt:lpstr>  </vt:lpstr>
      <vt:lpstr>  </vt:lpstr>
      <vt:lpstr>Слайд 15</vt:lpstr>
      <vt:lpstr>  </vt:lpstr>
      <vt:lpstr>Брокерская деятельность – совершение профессиональным участником рынка ценных бумаг сделок с ценными бумагами от имени и за счет клиента либо от своего имени и за счет клиента на основании возмездных договоров поручения или комиссии с клиентом</vt:lpstr>
      <vt:lpstr>Слайд 18</vt:lpstr>
      <vt:lpstr>Дилерская деятельность</vt:lpstr>
      <vt:lpstr>Слайд 20</vt:lpstr>
      <vt:lpstr>Слайд 21</vt:lpstr>
      <vt:lpstr>Слайд 22</vt:lpstr>
      <vt:lpstr>Вводные </vt:lpstr>
      <vt:lpstr>Экономические характеристики ценных бумаг</vt:lpstr>
      <vt:lpstr>Классификация ценных бумаг</vt:lpstr>
      <vt:lpstr>Классификация ценных бумаг</vt:lpstr>
      <vt:lpstr>Классификация ценных бумаг</vt:lpstr>
      <vt:lpstr>Классификация ценных бумаг</vt:lpstr>
      <vt:lpstr>Классификация ценных бумаг</vt:lpstr>
      <vt:lpstr>Слайд 30</vt:lpstr>
      <vt:lpstr>Слайд 31</vt:lpstr>
      <vt:lpstr>Типы фондовых бирж</vt:lpstr>
      <vt:lpstr>  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Министерства внутренних дел Республики Беларусь</dc:title>
  <dc:creator>Алексей</dc:creator>
  <cp:lastModifiedBy>vad_1982</cp:lastModifiedBy>
  <cp:revision>105</cp:revision>
  <dcterms:created xsi:type="dcterms:W3CDTF">2016-07-09T12:49:32Z</dcterms:created>
  <dcterms:modified xsi:type="dcterms:W3CDTF">2018-09-28T05:46:32Z</dcterms:modified>
</cp:coreProperties>
</file>