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6" r:id="rId10"/>
    <p:sldId id="277" r:id="rId11"/>
    <p:sldId id="269" r:id="rId12"/>
    <p:sldId id="278" r:id="rId13"/>
    <p:sldId id="279" r:id="rId14"/>
    <p:sldId id="281" r:id="rId15"/>
    <p:sldId id="288" r:id="rId16"/>
    <p:sldId id="271" r:id="rId17"/>
    <p:sldId id="282" r:id="rId18"/>
    <p:sldId id="285" r:id="rId19"/>
    <p:sldId id="264" r:id="rId20"/>
    <p:sldId id="286" r:id="rId21"/>
    <p:sldId id="287" r:id="rId22"/>
    <p:sldId id="290" r:id="rId23"/>
    <p:sldId id="291" r:id="rId24"/>
    <p:sldId id="292" r:id="rId25"/>
    <p:sldId id="293" r:id="rId26"/>
    <p:sldId id="294" r:id="rId27"/>
    <p:sldId id="265" r:id="rId28"/>
    <p:sldId id="266" r:id="rId29"/>
    <p:sldId id="268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EF890-A38B-42FE-B029-F5CB4000F7C8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E8F3-9FE7-4959-BA80-FB7BDDA8D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7923C-B13A-49A6-9C89-72608D5FF8D9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B3881-52F6-4677-B072-68C2E2E37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A222-3082-4087-B7E0-766A9A59B2C5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D6D63-9A10-4250-9D31-43DF6A14A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F7C8-99BF-421F-A8BD-530A5630A83F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3D199-E29B-4130-BAAF-55EEFB675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2F687-01DE-4915-8BBC-E7C7178F728C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2E761-EC55-4E72-9D1D-F59D41E84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C9DF-00CB-4C12-B20C-13E34C8A2BBE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FD221-5AFA-473B-BB87-30B2ECA52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3735B-A90F-4CFC-8FE3-936E1CBCB8D6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4844-34FB-405B-9D87-20DC76F74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EC7D2-77B8-4ABF-BA5E-8ADEE000CBF3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63F98-96B6-4648-B015-92E420581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E66CC-CEA4-485F-B80F-18C53575AD13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358FB-3EAD-4AC0-A7D2-173914672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4CFFB-1527-4E45-8325-E06D05D51CE7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8B650-9DED-407F-A2FF-C2869FBED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5048-233C-417E-99E0-18AB1CA2DCD4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3A9C-C84B-486B-8118-47ABB77DF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468F35-B474-423E-B0CF-BF5AE69A4D19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391500-2966-416F-8294-5EAD544C4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088" y="260350"/>
          <a:ext cx="7154862" cy="6408738"/>
        </p:xfrm>
        <a:graphic>
          <a:graphicData uri="http://schemas.openxmlformats.org/presentationml/2006/ole">
            <p:oleObj spid="_x0000_s1026" name="Image" r:id="rId3" imgW="2354784" imgH="1660952" progId="">
              <p:embed/>
            </p:oleObj>
          </a:graphicData>
        </a:graphic>
      </p:graphicFrame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58825" y="5761038"/>
            <a:ext cx="7773988" cy="908050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4000" smtClean="0">
                <a:solidFill>
                  <a:schemeClr val="bg1"/>
                </a:solidFill>
              </a:rPr>
              <a:t>Министерства внутренних дел Республики Беларусь</a:t>
            </a: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86600" cy="45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2940"/>
              </a:avLst>
            </a:prstTxWarp>
          </a:bodyPr>
          <a:lstStyle/>
          <a:p>
            <a:pPr algn="ctr"/>
            <a:r>
              <a:rPr lang="ru-RU" sz="3200" kern="10" spc="160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 Cyr"/>
              </a:rPr>
              <a:t>Академия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Фиктивный капитал</a:t>
            </a:r>
            <a:endParaRPr lang="ru-RU" b="1" dirty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785225" cy="58324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836613"/>
            <a:ext cx="8569325" cy="20875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Финансовый рынок</a:t>
            </a:r>
            <a:r>
              <a:rPr lang="ru-RU" sz="2400" b="1" i="1" dirty="0">
                <a:solidFill>
                  <a:schemeClr val="tx1"/>
                </a:solidFill>
              </a:rPr>
              <a:t> аккумулирует временно свободный капитал</a:t>
            </a:r>
            <a:r>
              <a:rPr lang="ru-RU" sz="2400" b="1" dirty="0">
                <a:solidFill>
                  <a:schemeClr val="tx1"/>
                </a:solidFill>
              </a:rPr>
              <a:t> из разнообразных источников,</a:t>
            </a:r>
            <a:r>
              <a:rPr lang="ru-RU" sz="2400" b="1" i="1" dirty="0">
                <a:solidFill>
                  <a:schemeClr val="tx1"/>
                </a:solidFill>
              </a:rPr>
              <a:t> эффективно распределяет его</a:t>
            </a:r>
            <a:r>
              <a:rPr lang="ru-RU" sz="2400" b="1" dirty="0">
                <a:solidFill>
                  <a:schemeClr val="tx1"/>
                </a:solidFill>
              </a:rPr>
              <a:t> между многочисленными потребителями, </a:t>
            </a:r>
            <a:r>
              <a:rPr lang="ru-RU" sz="2400" b="1" i="1" dirty="0">
                <a:solidFill>
                  <a:schemeClr val="tx1"/>
                </a:solidFill>
              </a:rPr>
              <a:t>направляет в наиболее эффективные сферы, ускоряет оборот капитала</a:t>
            </a:r>
            <a:r>
              <a:rPr lang="ru-RU" sz="2400" b="1" dirty="0">
                <a:solidFill>
                  <a:schemeClr val="tx1"/>
                </a:solidFill>
              </a:rPr>
              <a:t> и</a:t>
            </a:r>
            <a:r>
              <a:rPr lang="ru-RU" sz="2400" b="1" i="1" dirty="0">
                <a:solidFill>
                  <a:schemeClr val="tx1"/>
                </a:solidFill>
              </a:rPr>
              <a:t> способствует экономическому развитию.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3068638"/>
            <a:ext cx="8569325" cy="19446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Под фиктивным капиталом</a:t>
            </a:r>
            <a:r>
              <a:rPr lang="ru-RU" sz="2400" b="1" dirty="0">
                <a:solidFill>
                  <a:schemeClr val="tx1"/>
                </a:solidFill>
              </a:rPr>
              <a:t> понимается накопление и мобилизация денежного капитала в виде различных ценных бумаг (вторая часть рынка капиталов), который в отличие от реального капитала (в форме денег), представляет собой не стоимость, а лишь право на получение дохода.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5084763"/>
            <a:ext cx="8497887" cy="15843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Ценные бумаги</a:t>
            </a:r>
            <a:r>
              <a:rPr lang="ru-RU" sz="2400" b="1" dirty="0">
                <a:solidFill>
                  <a:schemeClr val="tx1"/>
                </a:solidFill>
              </a:rPr>
              <a:t> - это денежные документы, удостоверяющие права собственности или займа владельца документа по отношению к лицу, выпустившему такой документ (эмитенту) и несущему по нему обязательства.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/>
              <a:t>Виды финансовых рынко</a:t>
            </a:r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7610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692150"/>
            <a:ext cx="8785225" cy="7921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 зависимости от объемов и характера проводимых операций финансовые рынки можно разделить на: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5516563"/>
            <a:ext cx="8713788" cy="10080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Задание:</a:t>
            </a:r>
            <a:r>
              <a:rPr lang="ru-RU" sz="2400" b="1" dirty="0">
                <a:solidFill>
                  <a:schemeClr val="tx1"/>
                </a:solidFill>
              </a:rPr>
              <a:t> попытаться расширить перечень финансовых рынков и показать, где они находятся.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133600"/>
            <a:ext cx="2305050" cy="3240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Национальные</a:t>
            </a:r>
            <a:r>
              <a:rPr lang="ru-RU" sz="2000" dirty="0">
                <a:solidFill>
                  <a:schemeClr val="tx1"/>
                </a:solidFill>
              </a:rPr>
              <a:t> - </a:t>
            </a:r>
            <a:r>
              <a:rPr lang="ru-RU" sz="2000" i="1" dirty="0">
                <a:solidFill>
                  <a:schemeClr val="tx1"/>
                </a:solidFill>
              </a:rPr>
              <a:t>обеспечивают движение денежных потоков внутри страны и взаимосвязь с мировыми финансовыми центрам</a:t>
            </a:r>
            <a:r>
              <a:rPr lang="ru-RU" sz="2000" b="1" dirty="0">
                <a:solidFill>
                  <a:schemeClr val="tx1"/>
                </a:solidFill>
              </a:rPr>
              <a:t>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55875" y="2060575"/>
            <a:ext cx="2447925" cy="33131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Региональные - </a:t>
            </a:r>
            <a:r>
              <a:rPr lang="ru-RU" sz="2000" i="1" dirty="0">
                <a:solidFill>
                  <a:schemeClr val="tx1"/>
                </a:solidFill>
              </a:rPr>
              <a:t>обслуживают определенную группу стран, которые создают региональные финансовые и валютно-кредитные организации.</a:t>
            </a:r>
            <a:endParaRPr lang="ru-RU" sz="2000" i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6825" y="2133600"/>
            <a:ext cx="2879725" cy="32400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Международные- </a:t>
            </a:r>
            <a:r>
              <a:rPr lang="ru-RU" i="1" dirty="0">
                <a:solidFill>
                  <a:schemeClr val="tx1"/>
                </a:solidFill>
              </a:rPr>
              <a:t>обслуживают </a:t>
            </a:r>
            <a:r>
              <a:rPr lang="ru-RU" i="1" dirty="0" err="1">
                <a:solidFill>
                  <a:schemeClr val="tx1"/>
                </a:solidFill>
              </a:rPr>
              <a:t>межстрановое</a:t>
            </a:r>
            <a:r>
              <a:rPr lang="ru-RU" i="1" dirty="0">
                <a:solidFill>
                  <a:schemeClr val="tx1"/>
                </a:solidFill>
              </a:rPr>
              <a:t> движение капиталов, систему финансовых, валютных и кредитных отношений между отдельными государствами, корпорациями разных стран, резидентами и нерезидентами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27988" y="3500438"/>
            <a:ext cx="936625" cy="10810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иные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042988" y="1484313"/>
            <a:ext cx="433387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563938" y="1484313"/>
            <a:ext cx="4318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443663" y="1484313"/>
            <a:ext cx="4318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316913" y="1484313"/>
            <a:ext cx="431800" cy="1944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8243888" y="4581525"/>
            <a:ext cx="431800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03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Мировой финансовый рынок</a:t>
            </a:r>
            <a:endParaRPr lang="ru-RU" b="1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785225" cy="59769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908050"/>
            <a:ext cx="8424863" cy="15843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</a:rPr>
              <a:t>Мировой финансовый рынок</a:t>
            </a:r>
            <a:r>
              <a:rPr lang="ru-RU" sz="2000" b="1" dirty="0">
                <a:solidFill>
                  <a:schemeClr val="tx1"/>
                </a:solidFill>
              </a:rPr>
              <a:t> — это совокупность национальных и международных рынков, обеспечивающих аккумуляцию и перераспределение денежных капиталов между субъектами рынка посредством финансовых учреждений с целью достижения нормального соотношения между предложением и спросом на капитал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1188" y="2708275"/>
            <a:ext cx="7273925" cy="38163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Кредитный рынок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42988" y="3068638"/>
            <a:ext cx="6553200" cy="331311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Рынок ценных бумаг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258888" y="3644900"/>
            <a:ext cx="6192837" cy="259238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Валютный рынок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051050" y="4076700"/>
            <a:ext cx="4249738" cy="20161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Рынок инвестиций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84438" y="4797425"/>
            <a:ext cx="3600450" cy="10795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Страховой рынок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Функции финансового рынка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836613"/>
            <a:ext cx="8496300" cy="5762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1. Мобилизация свободного капитала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484313"/>
            <a:ext cx="8785225" cy="5048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2.</a:t>
            </a:r>
            <a:r>
              <a:rPr lang="ru-RU" sz="2800" b="1" dirty="0">
                <a:solidFill>
                  <a:schemeClr val="tx1"/>
                </a:solidFill>
              </a:rPr>
              <a:t> О</a:t>
            </a:r>
            <a:r>
              <a:rPr lang="ru-RU" sz="2400" b="1" dirty="0">
                <a:solidFill>
                  <a:schemeClr val="tx1"/>
                </a:solidFill>
              </a:rPr>
              <a:t>пределение наиболее эффективных сфер его применения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060575"/>
            <a:ext cx="8713787" cy="7207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Эффективное перераспределение свободного капитала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9388" y="2852738"/>
            <a:ext cx="8856662" cy="7207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4. Ускорение оборота капитала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3644900"/>
            <a:ext cx="8785225" cy="7207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5.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 Формирование рыночных цен на финансовые активы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388" y="4437063"/>
            <a:ext cx="8713787" cy="7207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6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Осуществление эффективного посредничества 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388" y="5229225"/>
            <a:ext cx="8713787" cy="7207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7.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Создание условий для снижения рисков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388" y="6021388"/>
            <a:ext cx="8569325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Задание</a:t>
            </a:r>
            <a:r>
              <a:rPr lang="ru-RU" sz="2000" b="1" dirty="0">
                <a:solidFill>
                  <a:schemeClr val="tx1"/>
                </a:solidFill>
              </a:rPr>
              <a:t>: раскрыть каждую функцию на конкретных примерах.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2.</a:t>
            </a:r>
            <a:r>
              <a:rPr lang="ru-RU" sz="40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Участники финансового рынка</a:t>
            </a:r>
            <a:r>
              <a:rPr lang="ru-RU" sz="3600" smtClean="0">
                <a:solidFill>
                  <a:srgbClr val="FF0000"/>
                </a:solidFill>
              </a:rPr>
              <a:t>.</a:t>
            </a:r>
            <a:endParaRPr lang="ru-RU" sz="4000" b="1" smtClean="0">
              <a:solidFill>
                <a:srgbClr val="FF000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Объекты и субъекты финансового рынка</a:t>
            </a:r>
            <a:endParaRPr lang="ru-RU" sz="3600" b="1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1196975"/>
            <a:ext cx="8208962" cy="20161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Объектами</a:t>
            </a:r>
            <a:r>
              <a:rPr lang="ru-RU" sz="2400" b="1" dirty="0">
                <a:solidFill>
                  <a:srgbClr val="C00000"/>
                </a:solidFill>
              </a:rPr>
              <a:t> </a:t>
            </a:r>
            <a:r>
              <a:rPr lang="ru-RU" sz="2400" b="1" dirty="0">
                <a:solidFill>
                  <a:schemeClr val="tx1"/>
                </a:solidFill>
              </a:rPr>
              <a:t>финансового рынка выступают различные финансовые инструменты. Для каждого из сегментов финансового рынка можно назвать свои финансовые инструменты. Однако все они сводятся к денежным средствам, валюте, благородным металлам и ценным бумагам.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8313" y="3500438"/>
            <a:ext cx="8207375" cy="23050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Субъекты</a:t>
            </a:r>
            <a:r>
              <a:rPr lang="ru-RU" sz="2400" b="1" i="1" dirty="0">
                <a:solidFill>
                  <a:schemeClr val="tx1"/>
                </a:solidFill>
              </a:rPr>
              <a:t> финансового рынка</a:t>
            </a:r>
            <a:r>
              <a:rPr lang="ru-RU" sz="2400" b="1" dirty="0">
                <a:solidFill>
                  <a:schemeClr val="tx1"/>
                </a:solidFill>
              </a:rPr>
              <a:t> – это те, кто выполняет на нем определенные операции, осуществляет различные функции, вступая при этом в экономические отношения друг с другом. В первую очередь это продавцы и покупатели финансовых инструментов (поставщики и потребители капитала), а также финансовые посредники.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5762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z="3600" b="1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7610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765175"/>
            <a:ext cx="9001125" cy="6477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Участниками международного финансового рынка являются: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3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5084763"/>
            <a:ext cx="8713788" cy="16573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Задание:</a:t>
            </a:r>
            <a:r>
              <a:rPr lang="ru-RU" sz="2400" b="1" dirty="0">
                <a:solidFill>
                  <a:schemeClr val="tx1"/>
                </a:solidFill>
              </a:rPr>
              <a:t> найти в учебной литературе или в ресурсах интернета конкретных участников международного финансового рынка </a:t>
            </a:r>
            <a:r>
              <a:rPr lang="ru-RU" sz="2400" i="1" dirty="0">
                <a:solidFill>
                  <a:schemeClr val="tx1"/>
                </a:solidFill>
              </a:rPr>
              <a:t>(хотя бы одного) </a:t>
            </a:r>
            <a:r>
              <a:rPr lang="ru-RU" sz="2400" b="1" dirty="0">
                <a:solidFill>
                  <a:schemeClr val="tx1"/>
                </a:solidFill>
              </a:rPr>
              <a:t>по каждой из приведенных позиций.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060575"/>
            <a:ext cx="936625" cy="5762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Банки</a:t>
            </a:r>
            <a:endParaRPr lang="ru-RU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19250" y="2060575"/>
            <a:ext cx="1439863" cy="647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Валютные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биржи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2500" y="2060575"/>
            <a:ext cx="1439863" cy="647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Фондовые биржи</a:t>
            </a:r>
            <a:endParaRPr lang="ru-RU" sz="2000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68313" y="1412875"/>
            <a:ext cx="431800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067175" y="1412875"/>
            <a:ext cx="433388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948488" y="1412875"/>
            <a:ext cx="431800" cy="158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187450" y="1412875"/>
            <a:ext cx="431800" cy="158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059113" y="1412875"/>
            <a:ext cx="433387" cy="2736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64163" y="1989138"/>
            <a:ext cx="1655762" cy="647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Брокерские фирмы</a:t>
            </a:r>
            <a:endParaRPr lang="ru-RU" sz="20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63938" y="2997200"/>
            <a:ext cx="2376487" cy="863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Инвестиционные компании </a:t>
            </a:r>
            <a:endParaRPr lang="ru-RU" sz="2000" b="1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2051050" y="1412875"/>
            <a:ext cx="433388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956550" y="1412875"/>
            <a:ext cx="431800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388" y="2997200"/>
            <a:ext cx="2520950" cy="9366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Внешнеторговые 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производственные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компании</a:t>
            </a:r>
            <a:endParaRPr lang="ru-RU" sz="2000" b="1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6084888" y="1412875"/>
            <a:ext cx="431800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08850" y="1989138"/>
            <a:ext cx="1655763" cy="647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Страховые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компании</a:t>
            </a:r>
            <a:endParaRPr lang="ru-RU" sz="20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011863" y="2997200"/>
            <a:ext cx="2232025" cy="863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Инвестиционные фонды</a:t>
            </a:r>
            <a:endParaRPr lang="ru-RU" sz="2000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71550" y="4149725"/>
            <a:ext cx="4537075" cy="7921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Международные валютно-кредитные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 финансовые организации</a:t>
            </a:r>
            <a:endParaRPr lang="ru-RU" sz="2000" b="1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932363" y="1412875"/>
            <a:ext cx="431800" cy="158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179388" y="1484313"/>
            <a:ext cx="8856662" cy="5113337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79388" y="188913"/>
            <a:ext cx="8785225" cy="1439862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На финансовом рынке действуют различные участники, функции которых определяются целями их деятельности и степенью участия в совершении отдельных сделок. Часто меняются ролями.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1628775"/>
            <a:ext cx="8569325" cy="5048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Продавцы финансовых инструментов (услуг)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2276475"/>
            <a:ext cx="8569325" cy="5762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Покупатели финансовых инструментов (услуг)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3716338"/>
            <a:ext cx="8569325" cy="504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Организации, обслуживающие финансовый рынок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2997200"/>
            <a:ext cx="8569325" cy="5762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Финансовые посредники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4365625"/>
            <a:ext cx="8569325" cy="5762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Органы финансового регулирования и  саморегулирования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0825" y="5157788"/>
            <a:ext cx="8642350" cy="13668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 на самоподготовку</a:t>
            </a:r>
            <a:r>
              <a:rPr lang="ru-RU" sz="2400" b="1" dirty="0">
                <a:solidFill>
                  <a:schemeClr val="tx1"/>
                </a:solidFill>
              </a:rPr>
              <a:t>: найти в литературе или в ресурсах интернета конкретные примеры участников белорусского финансового рынка по каждой группе.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179388" y="1484313"/>
            <a:ext cx="8856662" cy="525780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116013" y="260350"/>
            <a:ext cx="6335712" cy="504825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На финансовом рынке работают: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765175"/>
            <a:ext cx="8856662" cy="12239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rgbClr val="C00000"/>
                </a:solidFill>
              </a:rPr>
              <a:t>Арбитражеры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–</a:t>
            </a:r>
            <a:r>
              <a:rPr lang="ru-RU" sz="2000" b="1" dirty="0">
                <a:solidFill>
                  <a:schemeClr val="tx1"/>
                </a:solidFill>
              </a:rPr>
              <a:t>лица, извлекающее прибыль за счет одновременной купли – продажи одного и того же финансового инструмента (актива) на разных рынках, если на соответствующих рынках возникли разные цены на один и тот же актив (пространственный арбитра</a:t>
            </a:r>
            <a:r>
              <a:rPr lang="ru-RU" sz="2400" b="1" dirty="0">
                <a:solidFill>
                  <a:schemeClr val="tx1"/>
                </a:solidFill>
              </a:rPr>
              <a:t>ж).</a:t>
            </a: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388" y="2060575"/>
            <a:ext cx="8785225" cy="15128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rgbClr val="C00000"/>
                </a:solidFill>
              </a:rPr>
              <a:t>Хеджеры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– </a:t>
            </a:r>
            <a:r>
              <a:rPr lang="ru-RU" sz="2000" b="1" dirty="0">
                <a:solidFill>
                  <a:schemeClr val="tx1"/>
                </a:solidFill>
              </a:rPr>
              <a:t>это лица, осуществляющие страхование своей прибыли путем заключения сделки на срочном рынке. Примером операции хеджирования является заключение фьючерсного контракта на поставку через некоторое время базового актива, лежащею в основе контракта, по заранее оговоренной цене.</a:t>
            </a:r>
            <a:endParaRPr lang="ru-RU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388" y="4652963"/>
            <a:ext cx="8785225" cy="863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Спекулянты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–  лица, стремящееся получить максимально возможную для финансового рынка прибыль за счёт разницы курсов покупки и продажи финансовых инструментов.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3644900"/>
            <a:ext cx="8785225" cy="9366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Предприниматели и инвесторы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– </a:t>
            </a:r>
            <a:r>
              <a:rPr lang="ru-RU" sz="2000" b="1" dirty="0">
                <a:solidFill>
                  <a:schemeClr val="tx1"/>
                </a:solidFill>
              </a:rPr>
              <a:t>это физические или юридические лица, вкладывающие свой или же привлеченный капитал с целью извлечения прибыли.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388" y="5661025"/>
            <a:ext cx="8856662" cy="10080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Игроки</a:t>
            </a:r>
            <a:r>
              <a:rPr lang="ru-RU" sz="2000" b="1" dirty="0">
                <a:solidFill>
                  <a:schemeClr val="tx1"/>
                </a:solidFill>
              </a:rPr>
              <a:t> – это, как правило, непрофессиональные участники финансового рынка, которые в погоне за прибылью готовы идти на любой риск, и, в конечном итоге, они всегда оказываются в проигрыше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3</a:t>
            </a:r>
            <a:r>
              <a:rPr lang="ru-RU" b="1" smtClean="0">
                <a:solidFill>
                  <a:srgbClr val="FF0000"/>
                </a:solidFill>
              </a:rPr>
              <a:t>.</a:t>
            </a:r>
            <a:r>
              <a:rPr lang="ru-RU" sz="3600" b="1" smtClean="0">
                <a:solidFill>
                  <a:srgbClr val="FF0000"/>
                </a:solidFill>
              </a:rPr>
              <a:t> Регулирование финансового рынка. </a:t>
            </a:r>
            <a:endParaRPr lang="ru-RU" sz="3600" b="1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Кафедра экономической безопасности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z="4400" b="1" smtClean="0"/>
          </a:p>
          <a:p>
            <a:pPr algn="ctr">
              <a:buFontTx/>
              <a:buNone/>
            </a:pPr>
            <a:r>
              <a:rPr lang="ru-RU" b="1" i="1" smtClean="0"/>
              <a:t>Лекции по учебной дисциплине «Финансы и финансовый рынок»</a:t>
            </a:r>
          </a:p>
          <a:p>
            <a:pPr algn="ctr">
              <a:buFontTx/>
              <a:buNone/>
            </a:pPr>
            <a:endParaRPr lang="ru-RU" b="1" i="1" smtClean="0"/>
          </a:p>
          <a:p>
            <a:pPr algn="ctr">
              <a:buFontTx/>
              <a:buNone/>
            </a:pPr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179388" y="1484313"/>
            <a:ext cx="8856662" cy="5113337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79388" y="0"/>
            <a:ext cx="8785225" cy="1484313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Анализируя опыт развития финансовых рынков разных стран, можно выявить основные модели его организации: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1052513"/>
            <a:ext cx="8713788" cy="15843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1.  Североамериканскую (рыночную</a:t>
            </a:r>
            <a:r>
              <a:rPr lang="ru-RU" b="1" dirty="0">
                <a:solidFill>
                  <a:srgbClr val="C00000"/>
                </a:solidFill>
              </a:rPr>
              <a:t>)-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высокая доля акционерного капитала, доминирующая ролью инвестиционных фондов и других небанковских финансовых институтов, преобладание коллективных инвесторов, финансирование дефицита бюджета только путем выпуска государственных ценных бумаг, небольшой долей (до 30%) прямого банковского кредитования в финансировании экономики.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2708275"/>
            <a:ext cx="8785225" cy="16573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2. Европейскую (банковскую)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</a:t>
            </a:r>
            <a:r>
              <a:rPr lang="ru-RU" sz="2000" dirty="0"/>
              <a:t> </a:t>
            </a:r>
            <a:r>
              <a:rPr lang="ru-RU" b="1" dirty="0">
                <a:solidFill>
                  <a:schemeClr val="tx1"/>
                </a:solidFill>
              </a:rPr>
              <a:t>низкая доля акционерного капитала, высокая доля финансирования за счет выпуска облигационных займов, доминирующая роль банков на финансовом рынке по сравнению с инвестиционными фондами и другими организациями, использование прямого кредитования на покрытие дефицита бюджета наряду с выпуском государственных ценных бумаг, большая доля (до 60%) банковского кредитования экономики.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388" y="4437063"/>
            <a:ext cx="8964612" cy="22320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3. Смешанную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при которой на рынке действуют и банки, и небанковские структуры, где существуют различные схемы контроля и регулирования. По некоторым оценкам, из 30 наиболее развитых финансовых рынков примерно 40-45% составляют смешанные рынки.</a:t>
            </a:r>
            <a:r>
              <a:rPr lang="ru-RU" dirty="0"/>
              <a:t> </a:t>
            </a:r>
            <a:r>
              <a:rPr lang="ru-RU" b="1" dirty="0">
                <a:solidFill>
                  <a:schemeClr val="tx1"/>
                </a:solidFill>
              </a:rPr>
              <a:t>В Беларуси смешанная модель финансового рынка, поскольку в операциях на нем участвуют как коммерческие банки, так и небанковские специализированные кредитно-финансовые организации, обладающие практически равными возможностями для работы на рынке.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936625"/>
          </a:xfrm>
        </p:spPr>
        <p:txBody>
          <a:bodyPr/>
          <a:lstStyle/>
          <a:p>
            <a:r>
              <a:rPr lang="ru-RU" sz="3200" b="1" smtClean="0"/>
              <a:t>В современных условиях финансовый рынок не может быть  отдан на откуп стихии</a:t>
            </a: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179388" y="1125538"/>
            <a:ext cx="8713787" cy="554355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125538"/>
            <a:ext cx="8640762" cy="15113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Государственное регулирование финансового рынка — это совокупность экономических отношений хозяйствующих субъектов, обеспечивающая целостность, сбалансированность и устойчивость финансового рынка, а также наиболее эффективное перераспределение экономических ресурсов.</a:t>
            </a:r>
            <a:r>
              <a:rPr lang="ru-RU" dirty="0"/>
              <a:t> </a:t>
            </a:r>
            <a:r>
              <a:rPr lang="ru-RU" b="1" dirty="0">
                <a:solidFill>
                  <a:schemeClr val="tx1"/>
                </a:solidFill>
              </a:rPr>
              <a:t>Содержание государственного регулирования включает: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708275"/>
            <a:ext cx="8569325" cy="12969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1. регламентацию хозяйственной жизни посредством свода правил, кодекса поведения хозяйствующих субъектов. Они определяют права и обязанности, меру взаимной ответственности субъектов, в том числе в части запретов, нацеленных на недопущение ущерба участникам рынка;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50" y="4221163"/>
            <a:ext cx="8496300" cy="93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2. формирование организационно-экономических структур, обеспечивающих строгий контроль за соблюдением норм регламентации хозяйственного поведения субъектов рынка и обслуживающих хозяйственные отношения;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5373688"/>
            <a:ext cx="8569325" cy="863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3. выработку социально-экономической политики, определение и результативное применение механизмов ее реализации.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865187"/>
          </a:xfrm>
        </p:spPr>
        <p:txBody>
          <a:bodyPr/>
          <a:lstStyle/>
          <a:p>
            <a:endParaRPr lang="ru-RU" sz="3600" b="1" smtClean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88913"/>
            <a:ext cx="8785225" cy="16557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 контексте международного опыта развития финансовых рынков развитых стран систему регулирования финансового рынка Республики Беларусь можно рассмотреть в виде трехуровневой системы регулирования, включающей: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4581525"/>
            <a:ext cx="8785225" cy="19431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Задание: </a:t>
            </a:r>
            <a:r>
              <a:rPr lang="ru-RU" sz="2400" b="1" dirty="0">
                <a:solidFill>
                  <a:schemeClr val="tx1"/>
                </a:solidFill>
              </a:rPr>
              <a:t>насытить конкретикой, дополнить предложение. Например, Уровень </a:t>
            </a:r>
            <a:r>
              <a:rPr lang="en-US" sz="2400" b="1" dirty="0">
                <a:solidFill>
                  <a:schemeClr val="tx1"/>
                </a:solidFill>
              </a:rPr>
              <a:t>I</a:t>
            </a:r>
            <a:r>
              <a:rPr lang="ru-RU" sz="2400" b="1" dirty="0">
                <a:solidFill>
                  <a:schemeClr val="tx1"/>
                </a:solidFill>
              </a:rPr>
              <a:t> - Закон Республики Беларусь от 5 января 2015 г. № 231-З «О рынке ценных бумаг».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349500"/>
            <a:ext cx="2879725" cy="14398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Уровень </a:t>
            </a:r>
            <a:r>
              <a:rPr lang="en-US" sz="2000" b="1" dirty="0">
                <a:solidFill>
                  <a:schemeClr val="tx1"/>
                </a:solidFill>
              </a:rPr>
              <a:t>I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национального законодательства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3575" y="2349500"/>
            <a:ext cx="2736850" cy="14398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Уровень </a:t>
            </a:r>
            <a:r>
              <a:rPr lang="en-US" sz="2000" b="1" dirty="0">
                <a:solidFill>
                  <a:schemeClr val="tx1"/>
                </a:solidFill>
              </a:rPr>
              <a:t>II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органов государственного регулирования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84888" y="2349500"/>
            <a:ext cx="2808287" cy="14398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Уровень </a:t>
            </a:r>
            <a:r>
              <a:rPr lang="en-US" sz="2000" b="1" dirty="0">
                <a:solidFill>
                  <a:schemeClr val="tx1"/>
                </a:solidFill>
              </a:rPr>
              <a:t>III</a:t>
            </a:r>
            <a:r>
              <a:rPr lang="ru-RU" sz="2000" b="1" dirty="0">
                <a:solidFill>
                  <a:schemeClr val="tx1"/>
                </a:solidFill>
              </a:rPr>
              <a:t> саморегулирования финансового рынка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403350" y="1844675"/>
            <a:ext cx="4318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27538" y="1844675"/>
            <a:ext cx="4318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451725" y="1844675"/>
            <a:ext cx="433388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569325" cy="504825"/>
          </a:xfrm>
        </p:spPr>
        <p:txBody>
          <a:bodyPr/>
          <a:lstStyle/>
          <a:p>
            <a:r>
              <a:rPr lang="ru-RU" sz="2800" b="1" smtClean="0"/>
              <a:t>Государственное регулирование финансового рынка</a:t>
            </a:r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107950" y="692150"/>
            <a:ext cx="8856663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684213" y="692150"/>
            <a:ext cx="7559675" cy="936625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Функция нормативного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регулирования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628775"/>
            <a:ext cx="8569325" cy="18002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Национальный банк</a:t>
            </a:r>
            <a:r>
              <a:rPr lang="ru-RU" b="1" dirty="0">
                <a:solidFill>
                  <a:schemeClr val="tx1"/>
                </a:solidFill>
              </a:rPr>
              <a:t> - регулирование деятельности банков и небанковских кредитно-финансовых организаций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установление запретов и ограничений для банков и небанковских кредитно-финансовых организаций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установление правил биржевой торговли иностранными валютами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установление порядка проведения банковских операций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500438"/>
            <a:ext cx="8713787" cy="15843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Комитет по ценным бумагам</a:t>
            </a:r>
            <a:r>
              <a:rPr lang="ru-RU" b="1" dirty="0">
                <a:solidFill>
                  <a:schemeClr val="tx1"/>
                </a:solidFill>
              </a:rPr>
              <a:t>  - регулирование рынка ценных бумаг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установление единых правил заключения и исполнения сделок с ценными бумагами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установление единых правил ведения учёта по операциям с ценными бумагами, а также единых стандартов ведения и учёта депозитарных операций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950" y="5229225"/>
            <a:ext cx="8785225" cy="15128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Министерство Финансов </a:t>
            </a:r>
            <a:r>
              <a:rPr lang="ru-RU" b="1" dirty="0">
                <a:solidFill>
                  <a:schemeClr val="tx1"/>
                </a:solidFill>
              </a:rPr>
              <a:t>  - государственное управление и обслуживание внутреннего и внешнего государственного долга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государственное регулирование страховой и аудиторской деятельности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государственное регулирование деятельности с драгоценными металлами и драгоценными камнями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569325" cy="504825"/>
          </a:xfrm>
        </p:spPr>
        <p:txBody>
          <a:bodyPr/>
          <a:lstStyle/>
          <a:p>
            <a:r>
              <a:rPr lang="ru-RU" sz="2800" b="1" smtClean="0"/>
              <a:t>Государственное регулирование финансового рынка</a:t>
            </a:r>
          </a:p>
        </p:txBody>
      </p:sp>
      <p:sp>
        <p:nvSpPr>
          <p:cNvPr id="37890" name="Содержимое 2"/>
          <p:cNvSpPr>
            <a:spLocks noGrp="1"/>
          </p:cNvSpPr>
          <p:nvPr>
            <p:ph idx="1"/>
          </p:nvPr>
        </p:nvSpPr>
        <p:spPr>
          <a:xfrm>
            <a:off x="107950" y="692150"/>
            <a:ext cx="8856663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684213" y="620713"/>
            <a:ext cx="7559675" cy="100806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Функция допуска участников и лицензирование финансовых инструментов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628775"/>
            <a:ext cx="8569325" cy="18002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Национальный банк</a:t>
            </a:r>
            <a:r>
              <a:rPr lang="ru-RU" sz="1100" dirty="0">
                <a:solidFill>
                  <a:schemeClr val="tx1"/>
                </a:solidFill>
              </a:rPr>
              <a:t>- регистрация банков и небанковских организаций, выдача им лицензий </a:t>
            </a: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- выдача согласий на осуществление банками и небанковскими кредитно-финансовых организациями операций с ценными бумагами </a:t>
            </a: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- лицензирование биржевой деятельности при осуществлении операций с иностранной валютой</a:t>
            </a: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- лицензирование аудиторских организаций (аудиторов) на проведение аудита банков и небанковских кредитно-финансовых организаций</a:t>
            </a: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- регистрация ценных бумаг банков и небанковских кредитно-финансовых организаций</a:t>
            </a: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- установление условий выпуска и порядка обращения краткосрочных облигаций НБ РБ</a:t>
            </a:r>
            <a:r>
              <a:rPr lang="ru-RU" sz="1200" b="1" dirty="0">
                <a:solidFill>
                  <a:schemeClr val="tx1"/>
                </a:solidFill>
              </a:rPr>
              <a:t> 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500438"/>
            <a:ext cx="8713787" cy="15843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Комитет по ценным бумагам</a:t>
            </a:r>
            <a:r>
              <a:rPr lang="ru-RU" sz="1200" b="1" dirty="0">
                <a:solidFill>
                  <a:schemeClr val="tx1"/>
                </a:solidFill>
              </a:rPr>
              <a:t> </a:t>
            </a:r>
            <a:r>
              <a:rPr lang="ru-RU" sz="1200" dirty="0">
                <a:solidFill>
                  <a:schemeClr val="tx1"/>
                </a:solidFill>
              </a:rPr>
              <a:t> лицензирование профессиональной деятельности на рынке ценных бумаг: посреднической (брокерской), коммерческой (дилерской), доверительной (трастовой), депозитарной, специализированного регистратора, биржевой, инвестиционного фонда, а также консультационной деятельности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- установление квалификационных требований, проведение аттестации руководителей и сотрудников профессиональных участников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- государственная регистрация выпусков ценных бумаг, установление правил выпуска и регистрации акций и облигаций (кроме государственных ценных бумаг и ценных бумаг НБ РБ), определение порядка регистрации векселей, выпускаемых коммерческим предприятиями (кроме банков)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950" y="5229225"/>
            <a:ext cx="8785225" cy="15128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Министерство Финансов</a:t>
            </a:r>
            <a:r>
              <a:rPr lang="ru-RU" dirty="0"/>
              <a:t>- </a:t>
            </a:r>
            <a:r>
              <a:rPr lang="ru-RU" sz="1600" dirty="0">
                <a:solidFill>
                  <a:schemeClr val="tx1"/>
                </a:solidFill>
              </a:rPr>
              <a:t>лицензирование страховой деятельности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- лицензирование аудиторских организаций (аудиторов)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- установление условий выпуска и порядка обращения государственных ценных бумаг для юридических и физических лиц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- согласование с местными органами власти условий выпуска и обращения местных облигационных займов</a:t>
            </a:r>
            <a:r>
              <a:rPr lang="ru-RU" sz="1600" b="1" dirty="0">
                <a:solidFill>
                  <a:schemeClr val="tx1"/>
                </a:solidFill>
              </a:rPr>
              <a:t>  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569325" cy="504825"/>
          </a:xfrm>
        </p:spPr>
        <p:txBody>
          <a:bodyPr/>
          <a:lstStyle/>
          <a:p>
            <a:r>
              <a:rPr lang="ru-RU" sz="2800" b="1" smtClean="0"/>
              <a:t>Государственное регулирование финансового рынка</a:t>
            </a:r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107950" y="692150"/>
            <a:ext cx="8856663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684213" y="620713"/>
            <a:ext cx="7559675" cy="100806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Функция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надзора, контроля и установление отчётности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628775"/>
            <a:ext cx="8569325" cy="15128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Национальный банк </a:t>
            </a:r>
            <a:r>
              <a:rPr lang="ru-RU" b="1" dirty="0">
                <a:solidFill>
                  <a:schemeClr val="tx1"/>
                </a:solidFill>
              </a:rPr>
              <a:t>-  надзор за деятельностью банков и небанковских кредитно-финансовых организаций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- установление экономических нормативов, разработка и утверждение методики бухгалтерского учёта и отчётности для банков и небанковских кредитно-финансовых организаций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213100"/>
            <a:ext cx="8713787" cy="18002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Комитет по ценным бумагам</a:t>
            </a:r>
            <a:r>
              <a:rPr lang="ru-RU" sz="1200" b="1" dirty="0">
                <a:solidFill>
                  <a:schemeClr val="tx1"/>
                </a:solidFill>
              </a:rPr>
              <a:t> 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- осуществление надзора за профессиональной и биржевой деятельностью на рынке ценных бумаг 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- осуществление контроля и надзора за выпуском и обращением ценных бумаг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- установление требований финансовой достаточности к профессиональным участникам рынка ценных бумаг 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- определение состава, содержания и порядка предоставления отчётности участниками рынка ценных бумаг  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950" y="5084763"/>
            <a:ext cx="8785225" cy="16573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Министерство Финансов</a:t>
            </a:r>
            <a:r>
              <a:rPr lang="ru-RU" dirty="0"/>
              <a:t> </a:t>
            </a:r>
            <a:r>
              <a:rPr lang="ru-RU" sz="1600" b="1" dirty="0">
                <a:solidFill>
                  <a:schemeClr val="tx1"/>
                </a:solidFill>
              </a:rPr>
              <a:t>- осуществление надзора в области страхования и аудита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- осуществление контроля в сфере деятельности с драгоценными металлами 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- осуществление контроля за обращением именных приватизационных чеков "Имущество"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 установление правил бухгалтерского учёта и порядка бухгалтерской отчётности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569325" cy="504825"/>
          </a:xfrm>
        </p:spPr>
        <p:txBody>
          <a:bodyPr/>
          <a:lstStyle/>
          <a:p>
            <a:r>
              <a:rPr lang="ru-RU" sz="2800" b="1" smtClean="0"/>
              <a:t>Государственное регулирование финансового рынка</a:t>
            </a:r>
          </a:p>
        </p:txBody>
      </p:sp>
      <p:sp>
        <p:nvSpPr>
          <p:cNvPr id="39938" name="Содержимое 2"/>
          <p:cNvSpPr>
            <a:spLocks noGrp="1"/>
          </p:cNvSpPr>
          <p:nvPr>
            <p:ph idx="1"/>
          </p:nvPr>
        </p:nvSpPr>
        <p:spPr>
          <a:xfrm>
            <a:off x="107950" y="692150"/>
            <a:ext cx="8856663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684213" y="620713"/>
            <a:ext cx="7559675" cy="100806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Функция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расследования правонарушений и </a:t>
            </a:r>
            <a:r>
              <a:rPr lang="ru-RU" sz="2000" b="1" dirty="0" err="1">
                <a:solidFill>
                  <a:schemeClr val="tx1"/>
                </a:solidFill>
              </a:rPr>
              <a:t>правоприменение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628775"/>
            <a:ext cx="8569325" cy="15128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Национальный банк </a:t>
            </a:r>
            <a:r>
              <a:rPr lang="ru-RU" sz="2000" b="1" dirty="0">
                <a:solidFill>
                  <a:schemeClr val="tx1"/>
                </a:solidFill>
              </a:rPr>
              <a:t>- выявление нарушений банковского законодательства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- применение мер воздействия к банкам и небанковским кредитно-финансовым организациям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213100"/>
            <a:ext cx="8713787" cy="18002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Комитет по ценным бумагам </a:t>
            </a:r>
            <a:r>
              <a:rPr lang="ru-RU" sz="2000" b="1" dirty="0">
                <a:solidFill>
                  <a:schemeClr val="tx1"/>
                </a:solidFill>
              </a:rPr>
              <a:t>- проведение проверок соблюдения участниками рынка ценных бумаг законодательства о ценных бумаг и вексельном обращении 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- наложение штрафов и иных санкций за нарушение законодательства о ценных бумаг и вексельном обращении  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950" y="5084763"/>
            <a:ext cx="8785225" cy="16573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Министерство Финансов  </a:t>
            </a:r>
            <a:r>
              <a:rPr lang="ru-RU" sz="2000" b="1" dirty="0">
                <a:solidFill>
                  <a:schemeClr val="tx1"/>
                </a:solidFill>
              </a:rPr>
              <a:t>- проведение проверок (ревизий) по вопросам, относящимся к компетенции Минфина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- применение экономических санкций и наложение административных взысканий в соответствии с законодательством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4. Национальный банк – регулирующий орган финансового рынка.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5.</a:t>
            </a:r>
            <a:r>
              <a:rPr lang="ru-RU" sz="4000" b="1" smtClean="0">
                <a:solidFill>
                  <a:srgbClr val="FF0000"/>
                </a:solidFill>
              </a:rPr>
              <a:t> </a:t>
            </a:r>
            <a:r>
              <a:rPr lang="ru-RU" sz="3600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Саморегулируемые организации.</a:t>
            </a:r>
            <a:endParaRPr lang="ru-RU" sz="3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6</a:t>
            </a:r>
            <a:r>
              <a:rPr lang="ru-RU" b="1" smtClean="0">
                <a:solidFill>
                  <a:srgbClr val="FF0000"/>
                </a:solidFill>
              </a:rPr>
              <a:t>.</a:t>
            </a:r>
            <a:r>
              <a:rPr lang="ru-RU" sz="3600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Организации, обслуживающие финансовый рынок: их состав и характеристика. </a:t>
            </a:r>
            <a:endParaRPr lang="ru-RU" b="1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358188" cy="1773238"/>
          </a:xfrm>
        </p:spPr>
        <p:txBody>
          <a:bodyPr/>
          <a:lstStyle/>
          <a:p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Тема 8 </a:t>
            </a:r>
            <a:br>
              <a:rPr lang="ru-RU" sz="4800" b="1" smtClean="0"/>
            </a:br>
            <a:endParaRPr lang="ru-RU" sz="60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2420938"/>
            <a:ext cx="8928100" cy="3887787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/>
              <a:t>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ru-RU" sz="40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sz="4800" b="1" dirty="0" smtClean="0"/>
              <a:t>Структура и организация финансового рынка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700" dirty="0" smtClean="0">
                <a:solidFill>
                  <a:srgbClr val="000000"/>
                </a:solidFill>
              </a:rPr>
              <a:t/>
            </a:r>
            <a:br>
              <a:rPr lang="ru-RU" sz="700" dirty="0" smtClean="0">
                <a:solidFill>
                  <a:srgbClr val="000000"/>
                </a:solidFill>
              </a:rPr>
            </a:br>
            <a:endParaRPr lang="ru-RU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План лекции 4 часа: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1196975"/>
            <a:ext cx="8496300" cy="5762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1. Понятие финансового рынка и способов его организации.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844675"/>
            <a:ext cx="8785225" cy="5048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2.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Участники финансового рынка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492375"/>
            <a:ext cx="8713787" cy="7207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Регулирование финансового рынка.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9388" y="3357563"/>
            <a:ext cx="8856662" cy="71913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4. Национальный банк – регулирующий орган финансового рынка.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825" y="4292600"/>
            <a:ext cx="8785225" cy="7207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5.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Саморегулируемые</a:t>
            </a:r>
            <a:r>
              <a:rPr lang="ru-RU" sz="2400" b="1" dirty="0">
                <a:solidFill>
                  <a:schemeClr val="tx1"/>
                </a:solidFill>
              </a:rPr>
              <a:t> организации.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825" y="5300663"/>
            <a:ext cx="8713788" cy="7207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6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Организации, обслуживающие финансовый рынок: их состав и характеристика.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План семинарского занятия 1</a:t>
            </a:r>
            <a:br>
              <a:rPr lang="ru-RU" b="1" dirty="0" smtClean="0"/>
            </a:br>
            <a:r>
              <a:rPr lang="ru-RU" b="1" dirty="0" smtClean="0"/>
              <a:t>2 часа</a:t>
            </a:r>
            <a:endParaRPr lang="ru-RU" b="1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1 . Структура финансового рынка, его звенья и сегменты. Функции финансового рынка. </a:t>
            </a:r>
          </a:p>
          <a:p>
            <a:pPr>
              <a:buFont typeface="Arial" charset="0"/>
              <a:buNone/>
            </a:pPr>
            <a:r>
              <a:rPr lang="ru-RU" b="1" smtClean="0"/>
              <a:t>2. Кредитный рынок, его сущность и значение. Участники кредитного рынка.</a:t>
            </a:r>
          </a:p>
          <a:p>
            <a:pPr>
              <a:buFont typeface="Arial" charset="0"/>
              <a:buNone/>
            </a:pPr>
            <a:r>
              <a:rPr lang="ru-RU" b="1" smtClean="0"/>
              <a:t>3. Характеристика рынка ценных бумаг.</a:t>
            </a:r>
          </a:p>
          <a:p>
            <a:pPr>
              <a:buFont typeface="Arial" charset="0"/>
              <a:buNone/>
            </a:pPr>
            <a:r>
              <a:rPr lang="ru-RU" b="1" smtClean="0"/>
              <a:t>4. Правовые основы регулирования финансового рынка в Республике Беларусь.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План семинарского занятия 2</a:t>
            </a:r>
            <a:br>
              <a:rPr lang="ru-RU" b="1" dirty="0" smtClean="0"/>
            </a:br>
            <a:r>
              <a:rPr lang="ru-RU" b="1" dirty="0" smtClean="0"/>
              <a:t>2 часа</a:t>
            </a:r>
            <a:endParaRPr lang="ru-RU" b="1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1. Влияние процентной ставки на финансовый рынок</a:t>
            </a:r>
          </a:p>
          <a:p>
            <a:pPr>
              <a:buFont typeface="Arial" charset="0"/>
              <a:buNone/>
            </a:pPr>
            <a:r>
              <a:rPr lang="ru-RU" b="1" smtClean="0"/>
              <a:t>2. Фондовая и валютная биржи, расчетно-клиринговые организации, консалтинговые фирмы, рейтинговые агентства.</a:t>
            </a:r>
          </a:p>
          <a:p>
            <a:pPr>
              <a:buFont typeface="Arial" charset="0"/>
              <a:buNone/>
            </a:pPr>
            <a:r>
              <a:rPr lang="ru-RU" b="1" smtClean="0"/>
              <a:t>3. Проблемы создания и функционирования финансового рынка в Республике Беларусь.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1. Понятие финансового рынка и способы его организации.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Вводные </a:t>
            </a:r>
            <a:endParaRPr lang="ru-RU" b="1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250825" y="836613"/>
            <a:ext cx="8713788" cy="59055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836613"/>
            <a:ext cx="8353425" cy="14398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Финансовый рынок - это сфера реализации финансовых активов и экономических отношений между продавцами и покупателями этих активов</a:t>
            </a:r>
            <a:r>
              <a:rPr lang="ru-RU" sz="2000" b="1" dirty="0">
                <a:solidFill>
                  <a:schemeClr val="tx1"/>
                </a:solidFill>
              </a:rPr>
              <a:t>.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2349500"/>
            <a:ext cx="8497887" cy="251936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 роли финансовых активов могут выступать деньги в национальной или иностранной валюте, ценные бумаги в национальной и иностранной валюте, драгоценные металлы и камни (за исключением ювелирных и бытовых изделий из них и лома этих изделий), депозиты и кредитные капиталы в национальной и иностранной валюте.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5013325"/>
            <a:ext cx="8569325" cy="16557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Финансовый рынок - это также механизм перераспределения капитала между кредиторами и заёмщиками при помощи посредников на основе спроса и предложения на капитал.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Определение финансового рынка</a:t>
            </a:r>
            <a:endParaRPr lang="ru-RU" b="1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179388" y="692150"/>
            <a:ext cx="8785225" cy="59769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765175"/>
            <a:ext cx="8424863" cy="14398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chemeClr val="tx1"/>
                </a:solidFill>
              </a:rPr>
              <a:t>Финансовый рынок</a:t>
            </a:r>
            <a:r>
              <a:rPr lang="ru-RU" sz="2200" b="1" dirty="0">
                <a:solidFill>
                  <a:schemeClr val="tx1"/>
                </a:solidFill>
              </a:rPr>
              <a:t> в широком смысле характеризуется как организационно оформленное экономическое пространство, где осуществляется купля-продажа финансовых средств, инструментов и услуг.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276475"/>
            <a:ext cx="8713788" cy="15843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chemeClr val="tx1"/>
                </a:solidFill>
              </a:rPr>
              <a:t>В узком смысле финансовый рынок</a:t>
            </a:r>
            <a:r>
              <a:rPr lang="ru-RU" sz="2200" b="1" dirty="0">
                <a:solidFill>
                  <a:schemeClr val="tx1"/>
                </a:solidFill>
              </a:rPr>
              <a:t> определяется как совокупность экономических отношений, обеспечивающих мобилизацию и перераспределение временно свободных денежных средств, финансовых ресурсов, обращение ценных бумаг между субъектами рынка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3933825"/>
            <a:ext cx="8713788" cy="9350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chemeClr val="tx1"/>
                </a:solidFill>
              </a:rPr>
              <a:t>Финансовый рынок</a:t>
            </a:r>
            <a:r>
              <a:rPr lang="ru-RU" sz="2200" b="1" dirty="0">
                <a:solidFill>
                  <a:schemeClr val="tx1"/>
                </a:solidFill>
              </a:rPr>
              <a:t> определяется как совокупность рыночных институтов, на которых происходит торговля финансовыми активами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5876925"/>
            <a:ext cx="8424863" cy="720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Следует различать такие понятия как «деньги», «реальный денежный капитал» и «фиктивный капитал»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4941888"/>
            <a:ext cx="8642350" cy="863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</a:rPr>
              <a:t>Финансовый актив</a:t>
            </a:r>
            <a:r>
              <a:rPr lang="ru-RU" sz="2000" b="1" dirty="0">
                <a:solidFill>
                  <a:schemeClr val="tx1"/>
                </a:solidFill>
              </a:rPr>
              <a:t> – это рыночный товар, отличительная особенность которого – его высокая ликвидность, т.е. его можно приобрести и легко продать.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1716</Words>
  <Application>Microsoft Office PowerPoint</Application>
  <PresentationFormat>Экран (4:3)</PresentationFormat>
  <Paragraphs>169</Paragraphs>
  <Slides>29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Calibri</vt:lpstr>
      <vt:lpstr>Arial</vt:lpstr>
      <vt:lpstr>Times New Roman</vt:lpstr>
      <vt:lpstr>Тема Office</vt:lpstr>
      <vt:lpstr>Image</vt:lpstr>
      <vt:lpstr>Министерства внутренних дел Республики Беларусь</vt:lpstr>
      <vt:lpstr>Кафедра экономической безопасности </vt:lpstr>
      <vt:lpstr>    Тема 8  </vt:lpstr>
      <vt:lpstr> План лекции 4 часа: </vt:lpstr>
      <vt:lpstr>План семинарского занятия 1 2 часа</vt:lpstr>
      <vt:lpstr>План семинарского занятия 2 2 часа</vt:lpstr>
      <vt:lpstr>Слайд 7</vt:lpstr>
      <vt:lpstr>Вводные </vt:lpstr>
      <vt:lpstr>Определение финансового рынка</vt:lpstr>
      <vt:lpstr>Фиктивный капитал</vt:lpstr>
      <vt:lpstr>Виды финансовых рынков</vt:lpstr>
      <vt:lpstr>Мировой финансовый рынок</vt:lpstr>
      <vt:lpstr> Функции финансового рынка </vt:lpstr>
      <vt:lpstr>Слайд 14</vt:lpstr>
      <vt:lpstr>Объекты и субъекты финансового рынка</vt:lpstr>
      <vt:lpstr>Слайд 16</vt:lpstr>
      <vt:lpstr>Слайд 17</vt:lpstr>
      <vt:lpstr>Слайд 18</vt:lpstr>
      <vt:lpstr>Слайд 19</vt:lpstr>
      <vt:lpstr>Слайд 20</vt:lpstr>
      <vt:lpstr>В современных условиях финансовый рынок не может быть  отдан на откуп стихии</vt:lpstr>
      <vt:lpstr>Слайд 22</vt:lpstr>
      <vt:lpstr>Государственное регулирование финансового рынка</vt:lpstr>
      <vt:lpstr>Государственное регулирование финансового рынка</vt:lpstr>
      <vt:lpstr>Государственное регулирование финансового рынка</vt:lpstr>
      <vt:lpstr>Государственное регулирование финансового рынка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Министерства внутренних дел Республики Беларусь</dc:title>
  <dc:creator>Алексей</dc:creator>
  <cp:lastModifiedBy>vad_1982</cp:lastModifiedBy>
  <cp:revision>133</cp:revision>
  <dcterms:created xsi:type="dcterms:W3CDTF">2016-07-09T12:49:11Z</dcterms:created>
  <dcterms:modified xsi:type="dcterms:W3CDTF">2018-09-28T05:46:25Z</dcterms:modified>
</cp:coreProperties>
</file>