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0" r:id="rId8"/>
    <p:sldId id="271" r:id="rId9"/>
    <p:sldId id="274" r:id="rId10"/>
    <p:sldId id="275" r:id="rId11"/>
    <p:sldId id="276" r:id="rId12"/>
    <p:sldId id="278" r:id="rId13"/>
    <p:sldId id="277" r:id="rId14"/>
    <p:sldId id="279" r:id="rId15"/>
    <p:sldId id="280" r:id="rId16"/>
    <p:sldId id="267" r:id="rId17"/>
    <p:sldId id="287" r:id="rId18"/>
    <p:sldId id="288" r:id="rId19"/>
    <p:sldId id="289" r:id="rId20"/>
    <p:sldId id="290" r:id="rId21"/>
    <p:sldId id="268" r:id="rId22"/>
    <p:sldId id="281" r:id="rId23"/>
    <p:sldId id="285" r:id="rId24"/>
    <p:sldId id="286" r:id="rId25"/>
    <p:sldId id="269" r:id="rId26"/>
    <p:sldId id="261" r:id="rId27"/>
    <p:sldId id="282" r:id="rId28"/>
    <p:sldId id="28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6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F802-9C37-49A0-A1B2-F8915FC5FF51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298FC-373B-426F-B5AD-BAA270DB5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1D258-BC88-487C-8D94-99C0B325F03C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6446-EA6A-4C96-831D-6E14207A6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953F-ABD5-4DFE-BE2E-75F89E982A52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2C984-3308-455F-9BC5-2DD67BFE7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A072-9DB2-48DB-9415-DA2E549EC7F3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4BD-032E-4813-B556-DAA151DE7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033D8-1845-4B4D-8D28-CBBE3A3A2C10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67BC8-88D4-4C54-81F6-EBCD902E4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50FB-6127-4D85-9512-3AF72A26E339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8789-C9FE-485F-AC05-F0B3EDB42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0E07-AAA4-4530-AEDD-37B712F4AB2A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03AB-2C49-4566-B415-98B480EAD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3665-9CCC-4520-86FC-7F57CD6FF633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E1EB-9C40-40DC-A73A-BD5522025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0BE0-5A4D-4759-B8A4-50AEAA0AD37F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C821-A9CA-411A-A3C8-9ECB1C8A2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9823-E653-43A1-89D5-9E6E9B6C4ABA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8B1B-0463-47AE-BD2B-9E5CE2071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9E71-1096-4B4C-AE15-5C537A7F3E2B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E2470-FC6A-42C6-BE71-9320624D5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14CD4F-8BE7-4433-9BC3-CA36A7C37984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3F40BD-AEA0-4E5B-B489-9A7F61FA1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088" y="260350"/>
          <a:ext cx="7154862" cy="6408738"/>
        </p:xfrm>
        <a:graphic>
          <a:graphicData uri="http://schemas.openxmlformats.org/presentationml/2006/ole">
            <p:oleObj spid="_x0000_s1026" name="Image" r:id="rId3" imgW="2354784" imgH="1660952" progId="">
              <p:embed/>
            </p:oleObj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58825" y="5761038"/>
            <a:ext cx="7773988" cy="9080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smtClean="0">
                <a:solidFill>
                  <a:schemeClr val="bg1"/>
                </a:solidFill>
              </a:rPr>
              <a:t>Министерства внутренних дел Республики Беларусь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866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2940"/>
              </a:avLst>
            </a:prstTxWarp>
          </a:bodyPr>
          <a:lstStyle/>
          <a:p>
            <a:pPr algn="ctr"/>
            <a:r>
              <a:rPr lang="ru-RU" sz="3200" kern="10" spc="160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 Cyr"/>
              </a:rPr>
              <a:t>Академия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865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Отношения, которые регулирует финансовый механизм ВЭД</a:t>
            </a:r>
            <a:endParaRPr lang="ru-RU" sz="3600" b="1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052513"/>
            <a:ext cx="8785225" cy="12969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2.</a:t>
            </a:r>
            <a:r>
              <a:rPr lang="ru-RU" sz="2800" b="1" dirty="0">
                <a:solidFill>
                  <a:srgbClr val="C00000"/>
                </a:solidFill>
              </a:rPr>
              <a:t>   </a:t>
            </a:r>
            <a:r>
              <a:rPr lang="ru-RU" sz="2800" b="1" dirty="0">
                <a:solidFill>
                  <a:schemeClr val="tx1"/>
                </a:solidFill>
              </a:rPr>
              <a:t>Денежные отношения внутри страны между субъектами хозяйствования по поводу: 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5516563"/>
            <a:ext cx="8713788" cy="1008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</a:t>
            </a:r>
            <a:r>
              <a:rPr lang="ru-RU" sz="2400" b="1" dirty="0">
                <a:solidFill>
                  <a:schemeClr val="tx1"/>
                </a:solidFill>
              </a:rPr>
              <a:t> попытаться расширить перечень финансовых отношений между субъектами хозяйствования, относящихся к ВЭД 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500438"/>
            <a:ext cx="2305050" cy="1441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предоставления займов в иностранной валюте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875" y="3500438"/>
            <a:ext cx="4608513" cy="14414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перераспределения валютной выручки, полученной от экспорта, в пользу предприятий, участвующих в экспорте продукции 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80288" y="3500438"/>
            <a:ext cx="1584325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иное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116013" y="2349500"/>
            <a:ext cx="431800" cy="1150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349500"/>
            <a:ext cx="431800" cy="1150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885113" y="2349500"/>
            <a:ext cx="431800" cy="1150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956550" y="4868863"/>
            <a:ext cx="4318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792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Отношения, которые регулирует финансовый механизм ВЭД</a:t>
            </a:r>
            <a:endParaRPr lang="ru-RU" sz="3600" b="1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981075"/>
            <a:ext cx="8750300" cy="1079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rgbClr val="C00000"/>
                </a:solidFill>
              </a:rPr>
              <a:t>3. </a:t>
            </a:r>
            <a:r>
              <a:rPr lang="ru-RU" sz="2300" b="1" dirty="0">
                <a:solidFill>
                  <a:schemeClr val="tx1"/>
                </a:solidFill>
              </a:rPr>
              <a:t>отношения между субъектами хозяйствования и государством (в лице бюджетов различных уровней, централизованных государственных валютных фондов) в части касающейся: </a:t>
            </a:r>
            <a:endParaRPr lang="ru-RU" sz="23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5732463"/>
            <a:ext cx="8713788" cy="10096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</a:t>
            </a:r>
            <a:r>
              <a:rPr lang="ru-RU" sz="2400" b="1" dirty="0">
                <a:solidFill>
                  <a:schemeClr val="tx1"/>
                </a:solidFill>
              </a:rPr>
              <a:t> попытаться расширить перечень финансовых отношений между субъектами хозяйствования и государством, касающихся ВЭД.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2636838"/>
            <a:ext cx="2087563" cy="10080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распределения валютной выручки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8538" y="2636838"/>
            <a:ext cx="1223962" cy="863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покупки валюты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938" y="2636838"/>
            <a:ext cx="2232025" cy="18002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уплаты таможенных пошлин, сборов и налогов в иностранной валюте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01013" y="4581525"/>
            <a:ext cx="863600" cy="5032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иное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116013" y="20605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700338" y="20605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56100" y="20605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316913" y="2060575"/>
            <a:ext cx="431800" cy="2520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316913" y="5084763"/>
            <a:ext cx="4318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7400" y="2708275"/>
            <a:ext cx="2520950" cy="15128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финансирования в валюте из централизованного валютного фонда государства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750" y="4365625"/>
            <a:ext cx="2952750" cy="576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получения иностранных кредитов 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979613" y="2060575"/>
            <a:ext cx="431800" cy="2305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804025" y="20605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92275" y="5013325"/>
            <a:ext cx="6408738" cy="5762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уплаты налогов по результатам внешнеэкономических сделок  в национальной валюте</a:t>
            </a:r>
            <a:endParaRPr lang="ru-RU" sz="2000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651500" y="2060575"/>
            <a:ext cx="433388" cy="2952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865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Отношения, которые регулирует финансовый механизм ВЭД</a:t>
            </a:r>
            <a:endParaRPr lang="ru-RU" sz="3600" b="1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052513"/>
            <a:ext cx="8785225" cy="7921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4. </a:t>
            </a:r>
            <a:r>
              <a:rPr lang="ru-RU" sz="2800" b="1" dirty="0">
                <a:solidFill>
                  <a:schemeClr val="tx1"/>
                </a:solidFill>
              </a:rPr>
              <a:t>денежные отношения предприятий с другими звеньями финансовой системы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5661025"/>
            <a:ext cx="8713788" cy="1081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</a:t>
            </a:r>
            <a:r>
              <a:rPr lang="ru-RU" sz="2400" b="1" dirty="0">
                <a:solidFill>
                  <a:schemeClr val="tx1"/>
                </a:solidFill>
              </a:rPr>
              <a:t> попытаться расширить перечень финансовых отношений между предприятиями и другими звеньями финансовой системы, касающихся ВЭД.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276475"/>
            <a:ext cx="4321175" cy="33131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банками – по поводу получения кредитов в иностранной и национальной валюте для осуществления внешнеэкономических операций под залог валютных ценностей,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кредитов в национальной валюте с последующей конвертацией, выплаты процентов по данным кредитам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2492375"/>
            <a:ext cx="3097212" cy="23050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страховыми организациями – по поводу страхования рисков во внешнеэкономических сделках и возмещения суммы ущерба по ним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56550" y="4437063"/>
            <a:ext cx="1008063" cy="5762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иное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124075" y="1844675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40425" y="18446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243888" y="1844675"/>
            <a:ext cx="431800" cy="2592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243888" y="5013325"/>
            <a:ext cx="4318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865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Отношения, которые регулирует финансовый механизм ВЭД</a:t>
            </a:r>
            <a:endParaRPr lang="ru-RU" sz="3600" b="1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052513"/>
            <a:ext cx="8785225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5.</a:t>
            </a:r>
            <a:r>
              <a:rPr lang="ru-RU" sz="2400" b="1" dirty="0">
                <a:solidFill>
                  <a:schemeClr val="tx1"/>
                </a:solidFill>
              </a:rPr>
              <a:t>   денежные отношения внутри отдельных специфических субъектов ВЭД и отношения этих субъектов с другими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6021388"/>
            <a:ext cx="8713788" cy="720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</a:t>
            </a:r>
            <a:r>
              <a:rPr lang="ru-RU" sz="2400" b="1" dirty="0">
                <a:solidFill>
                  <a:schemeClr val="tx1"/>
                </a:solidFill>
              </a:rPr>
              <a:t> попытаться расширить перечень финансовых отношений внутри специфических субъектов ВЭД.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205038"/>
            <a:ext cx="2232025" cy="24479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между партнерами совместного предприятия по поводу формирования уставного фонда, распределением доходов, выплатой дивидендов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875" y="2205038"/>
            <a:ext cx="2952750" cy="24479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внутри свободной экономической зоны (СЭЗ) – между резидентами СЭЗ и ее администрацией, бюджетами различных уровней, другими резидентами и нерезидентами, субъектами финансовой системы государства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063" y="2205038"/>
            <a:ext cx="2736850" cy="23764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внутри транснациональных финансово-промышленных групп (ФПГ) – между головной компанией и филиалами, правительствами стран размещения головной компании и филиалов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01013" y="4581525"/>
            <a:ext cx="863600" cy="5032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иное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116013" y="1773238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708400" y="1773238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732588" y="1773238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316913" y="1773238"/>
            <a:ext cx="431800" cy="2808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316913" y="5084763"/>
            <a:ext cx="431800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950" y="4797425"/>
            <a:ext cx="8064500" cy="1223963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внутригосударственные денежные отношения (формирование централизованных валютных фондов и фондов в национальной валюте от ВЭД государства и его субъектов хозяйствования и их    распределение);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708400" y="1844675"/>
            <a:ext cx="431800" cy="280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865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Отношения, которые регулирует финансовый механизм ВЭД</a:t>
            </a:r>
            <a:endParaRPr lang="ru-RU" sz="3600" b="1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052513"/>
            <a:ext cx="8785225" cy="7921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6. </a:t>
            </a:r>
            <a:r>
              <a:rPr lang="ru-RU" sz="2400" b="1" dirty="0">
                <a:solidFill>
                  <a:schemeClr val="tx1"/>
                </a:solidFill>
              </a:rPr>
              <a:t>денежные отношения между государствами по поводу получения и погашения межгосударственных кредитов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492375"/>
            <a:ext cx="4032250" cy="33131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Найти в интернете конкретные примеры межгосударственных кредитов с участием Республики Беларусь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2492375"/>
            <a:ext cx="3889375" cy="33845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Найти в интернете конкретные примеры межгосударственных кредитов с участием Республики Беларусь  и международных экономических организаций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124075" y="1844675"/>
            <a:ext cx="4318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40425" y="1844675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865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Отношения, которые регулирует финансовый механизм ВЭД</a:t>
            </a:r>
            <a:endParaRPr lang="ru-RU" sz="3600" b="1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981075"/>
            <a:ext cx="8785225" cy="15113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7.</a:t>
            </a:r>
            <a:r>
              <a:rPr lang="ru-RU" sz="2800" dirty="0"/>
              <a:t>     </a:t>
            </a:r>
            <a:r>
              <a:rPr lang="ru-RU" sz="2400" b="1" dirty="0">
                <a:solidFill>
                  <a:schemeClr val="tx1"/>
                </a:solidFill>
              </a:rPr>
              <a:t>денежные отношения между государством и международными кредитными организациями (предоставление кредитов и их погашение).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5084763"/>
            <a:ext cx="8280400" cy="14398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Таким образом, в финансовых отношениях, составляющих суть финансов ВЭД, участвует как иностранная валюта, так и национальная. Это, прежде всего, валютно-денежные отношения.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313" y="3068638"/>
            <a:ext cx="8207375" cy="14398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Найти в интернете конкретные примеры межгосударственных кредитов с участием Республики Беларусь  и международных экономических организаций. Дополнить конспект.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0200" y="2492375"/>
            <a:ext cx="4318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2.</a:t>
            </a:r>
            <a:r>
              <a:rPr lang="ru-RU" sz="4000" b="1" smtClean="0"/>
              <a:t> </a:t>
            </a:r>
            <a:r>
              <a:rPr lang="ru-RU" sz="4000" b="1" smtClean="0">
                <a:solidFill>
                  <a:srgbClr val="FF0000"/>
                </a:solidFill>
              </a:rPr>
              <a:t>Финансовые рычаги регулирования внешнеэкономической деятельностью.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endParaRPr lang="ru-RU" sz="3600" b="1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На развитие внешнеэкономических связей наших предприятий негативное влияние оказывают следующие факторы: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251520" y="1124744"/>
            <a:ext cx="792088" cy="4320480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факторы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258888" y="1196975"/>
            <a:ext cx="288925" cy="4176713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250" y="981075"/>
            <a:ext cx="6985000" cy="2873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ухудшение конъюнктуры мирового рынка;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9250" y="1341438"/>
            <a:ext cx="6697663" cy="5032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неконкурентоспособность продукции многих отраслей и предприятий;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47813" y="1916113"/>
            <a:ext cx="6769100" cy="5762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санкции и противодействие развитых стран Запада выходу на мировой рынок нашей наукоемкой продукции;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19250" y="2565400"/>
            <a:ext cx="6553200" cy="5762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недостаточная развитость финансовой, технической, информационной инфраструктуры ВЭД;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825" y="5516563"/>
            <a:ext cx="8642350" cy="12255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 на самоподготовку: </a:t>
            </a:r>
            <a:r>
              <a:rPr lang="ru-RU" sz="2400" b="1" dirty="0">
                <a:solidFill>
                  <a:schemeClr val="tx1"/>
                </a:solidFill>
              </a:rPr>
              <a:t>найти конкретные примеры, подтверждающие наличие этих факторов. Зафиксировать в конспекте. Быть готовым доложить на семинаре.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2275" y="3213100"/>
            <a:ext cx="6551613" cy="2873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низкие мировые цены на топливно-сырьевые ресурсы</a:t>
            </a:r>
            <a:r>
              <a:rPr lang="ru-RU" dirty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19250" y="3573463"/>
            <a:ext cx="6553200" cy="3603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неоправданные закупки импортных товаров</a:t>
            </a:r>
            <a:r>
              <a:rPr lang="ru-RU" dirty="0">
                <a:solidFill>
                  <a:schemeClr val="tx1"/>
                </a:solidFill>
              </a:rPr>
              <a:t> 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47813" y="4005263"/>
            <a:ext cx="6624637" cy="576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непрогрессивная структура внешнеторгового оборота (главным образом – экспорта);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19250" y="4652963"/>
            <a:ext cx="6624638" cy="3603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значительно возросший внешний долг страны;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19250" y="5084763"/>
            <a:ext cx="6553200" cy="3603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рост внутренних цен и банковских процентных ставок.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490537"/>
          </a:xfrm>
        </p:spPr>
        <p:txBody>
          <a:bodyPr/>
          <a:lstStyle/>
          <a:p>
            <a:r>
              <a:rPr lang="ru-RU" sz="3000" b="1" smtClean="0"/>
              <a:t>Показатели экономической эффективности ВЭД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713788" cy="5976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C00000"/>
                </a:solidFill>
              </a:rPr>
              <a:t>1.  Эффективность экспорта</a:t>
            </a:r>
          </a:p>
          <a:p>
            <a:pPr>
              <a:buFont typeface="Arial" charset="0"/>
              <a:buNone/>
            </a:pPr>
            <a:endParaRPr lang="ru-RU" sz="2800" b="1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endParaRPr lang="ru-RU" sz="2800" b="1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endParaRPr lang="ru-RU" sz="2800" b="1" smtClean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www.studfiles.ru/html/2706/313/html_B1CGmZ9SFz.jpak/htmlconvd-S0VEgh_html_m759976be.gif"/>
          <p:cNvPicPr/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700808"/>
            <a:ext cx="2664296" cy="1551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059113" y="1196975"/>
            <a:ext cx="5834062" cy="30241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где </a:t>
            </a:r>
            <a:r>
              <a:rPr lang="ru-RU" sz="2400" b="1" i="1" dirty="0">
                <a:solidFill>
                  <a:schemeClr val="tx1"/>
                </a:solidFill>
              </a:rPr>
              <a:t>В</a:t>
            </a:r>
            <a:r>
              <a:rPr lang="ru-RU" sz="2000" b="1" i="1" dirty="0">
                <a:solidFill>
                  <a:schemeClr val="tx1"/>
                </a:solidFill>
              </a:rPr>
              <a:t> -</a:t>
            </a:r>
            <a:r>
              <a:rPr lang="ru-RU" sz="2000" b="1" dirty="0">
                <a:solidFill>
                  <a:schemeClr val="tx1"/>
                </a:solidFill>
              </a:rPr>
              <a:t> выручка, полученная предприятием от экспортных операций , тыс.</a:t>
            </a:r>
            <a:r>
              <a:rPr lang="en-US" sz="1600" b="1" dirty="0">
                <a:solidFill>
                  <a:schemeClr val="tx1"/>
                </a:solidFill>
              </a:rPr>
              <a:t>BYN</a:t>
            </a:r>
            <a:r>
              <a:rPr lang="ru-RU" sz="1600" b="1" dirty="0">
                <a:solidFill>
                  <a:schemeClr val="tx1"/>
                </a:solidFill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С</a:t>
            </a:r>
            <a:r>
              <a:rPr lang="ru-RU" b="1" i="1" dirty="0">
                <a:solidFill>
                  <a:schemeClr val="tx1"/>
                </a:solidFill>
              </a:rPr>
              <a:t> - </a:t>
            </a:r>
            <a:r>
              <a:rPr lang="ru-RU" sz="2400" b="1" dirty="0">
                <a:solidFill>
                  <a:schemeClr val="tx1"/>
                </a:solidFill>
              </a:rPr>
              <a:t>полные затраты предприятия по экспорту товаров, тыс.</a:t>
            </a:r>
            <a:r>
              <a:rPr lang="en-US" b="1" dirty="0">
                <a:solidFill>
                  <a:schemeClr val="tx1"/>
                </a:solidFill>
              </a:rPr>
              <a:t>BYN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С=ПС +НР, где  ПС – полная себестоимость, НР – накладные расходы по экспорту продукции.</a:t>
            </a:r>
            <a:endParaRPr lang="ru-RU" sz="3200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777875"/>
          </a:xfrm>
        </p:spPr>
        <p:txBody>
          <a:bodyPr/>
          <a:lstStyle/>
          <a:p>
            <a:pPr algn="l"/>
            <a:r>
              <a:rPr lang="ru-RU" sz="2800" b="1" smtClean="0"/>
              <a:t>Эффективность импорта определяется исходя из предназначения импортируемых товаров, работ,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616575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2800" b="1" smtClean="0">
                <a:solidFill>
                  <a:srgbClr val="C00000"/>
                </a:solidFill>
              </a:rPr>
              <a:t>Если импорт осуществляется в целях использования в производственном процессе</a:t>
            </a:r>
          </a:p>
          <a:p>
            <a:pPr marL="514350" indent="-514350">
              <a:buFont typeface="Arial" charset="0"/>
              <a:buAutoNum type="arabicPeriod"/>
            </a:pPr>
            <a:endParaRPr lang="ru-RU" sz="2800" b="1" smtClean="0">
              <a:solidFill>
                <a:srgbClr val="C00000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endParaRPr lang="ru-RU" sz="2800" b="1" smtClean="0">
              <a:solidFill>
                <a:srgbClr val="C00000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endParaRPr lang="ru-RU" sz="2800" b="1" smtClean="0">
              <a:solidFill>
                <a:srgbClr val="C00000"/>
              </a:solidFill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ru-RU" sz="2800" b="1" smtClean="0">
                <a:solidFill>
                  <a:srgbClr val="C00000"/>
                </a:solidFill>
              </a:rPr>
              <a:t>Если импорт осуществляется в целях последующей перепродажи и получения прибыли</a:t>
            </a:r>
          </a:p>
          <a:p>
            <a:pPr marL="514350" indent="-514350">
              <a:buFont typeface="Arial" charset="0"/>
              <a:buNone/>
            </a:pPr>
            <a:endParaRPr lang="ru-RU" sz="2800" b="1" smtClean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www.studfiles.ru/html/2706/313/html_B1CGmZ9SFz.jpak/htmlconvd-S0VEgh_html_340537c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060575"/>
            <a:ext cx="2376488" cy="13684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700338" y="1989138"/>
            <a:ext cx="6048375" cy="14398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где  </a:t>
            </a:r>
            <a:r>
              <a:rPr lang="ru-RU" sz="2400" b="1" i="1" dirty="0">
                <a:solidFill>
                  <a:schemeClr val="tx1"/>
                </a:solidFill>
              </a:rPr>
              <a:t>Сан - </a:t>
            </a:r>
            <a:r>
              <a:rPr lang="ru-RU" sz="2000" b="1" dirty="0">
                <a:solidFill>
                  <a:schemeClr val="tx1"/>
                </a:solidFill>
              </a:rPr>
              <a:t>стоимость аналогичного товара на внутреннем рынке, тыс.</a:t>
            </a:r>
            <a:r>
              <a:rPr lang="en-US" sz="2000" b="1" dirty="0">
                <a:solidFill>
                  <a:schemeClr val="tx1"/>
                </a:solidFill>
              </a:rPr>
              <a:t>BYN</a:t>
            </a:r>
            <a:r>
              <a:rPr lang="ru-RU" sz="2000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>
                <a:solidFill>
                  <a:schemeClr val="tx1"/>
                </a:solidFill>
              </a:rPr>
              <a:t>Зи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-</a:t>
            </a:r>
            <a:r>
              <a:rPr lang="ru-RU" sz="2000" b="1" dirty="0">
                <a:solidFill>
                  <a:schemeClr val="tx1"/>
                </a:solidFill>
              </a:rPr>
              <a:t> полные затраты импортера по приобретению и доставке товара, тыс.</a:t>
            </a:r>
            <a:r>
              <a:rPr lang="en-US" sz="2000" b="1" dirty="0">
                <a:solidFill>
                  <a:schemeClr val="tx1"/>
                </a:solidFill>
              </a:rPr>
              <a:t>BYN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://www.studfiles.ru/html/2706/313/html_B1CGmZ9SFz.jpak/htmlconvd-S0VEgh_html_6fe5b26a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652963"/>
            <a:ext cx="2663825" cy="1512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916238" y="4437063"/>
            <a:ext cx="6048375" cy="21605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Где </a:t>
            </a:r>
            <a:r>
              <a:rPr lang="ru-RU" sz="2000" b="1" i="1" dirty="0" err="1">
                <a:solidFill>
                  <a:schemeClr val="tx1"/>
                </a:solidFill>
              </a:rPr>
              <a:t>Ви</a:t>
            </a:r>
            <a:r>
              <a:rPr lang="ru-RU" sz="2000" b="1" i="1" dirty="0">
                <a:solidFill>
                  <a:schemeClr val="tx1"/>
                </a:solidFill>
              </a:rPr>
              <a:t> -</a:t>
            </a:r>
            <a:r>
              <a:rPr lang="ru-RU" sz="2000" b="1" dirty="0">
                <a:solidFill>
                  <a:schemeClr val="tx1"/>
                </a:solidFill>
              </a:rPr>
              <a:t> выручка, полученная предприятием от реализации импортируемого товара, тыс.</a:t>
            </a:r>
            <a:r>
              <a:rPr lang="en-US" sz="2000" b="1" dirty="0">
                <a:solidFill>
                  <a:schemeClr val="tx1"/>
                </a:solidFill>
              </a:rPr>
              <a:t>BYN</a:t>
            </a:r>
            <a:r>
              <a:rPr lang="ru-RU" sz="2000" b="1" dirty="0">
                <a:solidFill>
                  <a:schemeClr val="tx1"/>
                </a:solidFill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Н -</a:t>
            </a:r>
            <a:r>
              <a:rPr lang="ru-RU" sz="2000" b="1" dirty="0">
                <a:solidFill>
                  <a:schemeClr val="tx1"/>
                </a:solidFill>
              </a:rPr>
              <a:t> налоги, уплаченные предприятием из полученной выручки;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>
                <a:solidFill>
                  <a:schemeClr val="tx1"/>
                </a:solidFill>
              </a:rPr>
              <a:t>Зи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-</a:t>
            </a:r>
            <a:r>
              <a:rPr lang="ru-RU" sz="2000" b="1" dirty="0">
                <a:solidFill>
                  <a:schemeClr val="tx1"/>
                </a:solidFill>
              </a:rPr>
              <a:t> полные затраты по импорту и реализации товара, тыс.</a:t>
            </a:r>
            <a:r>
              <a:rPr lang="en-US" sz="2000" b="1" dirty="0">
                <a:solidFill>
                  <a:schemeClr val="tx1"/>
                </a:solidFill>
              </a:rPr>
              <a:t>BYN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Кафедра экономической безопасности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4400" b="1" smtClean="0"/>
          </a:p>
          <a:p>
            <a:pPr algn="ctr">
              <a:buFontTx/>
              <a:buNone/>
            </a:pPr>
            <a:r>
              <a:rPr lang="ru-RU" b="1" i="1" smtClean="0"/>
              <a:t>Лекции по учебной дисциплине «Финансы и финансовый рынок»</a:t>
            </a:r>
          </a:p>
          <a:p>
            <a:pPr algn="ctr">
              <a:buFontTx/>
              <a:buNone/>
            </a:pPr>
            <a:endParaRPr lang="ru-RU" b="1" i="1" smtClean="0"/>
          </a:p>
          <a:p>
            <a:pPr algn="ctr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endParaRPr lang="ru-RU" sz="3600" b="1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Риски предприятий от проведения государственной политики в области ВЭД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251520" y="1124744"/>
            <a:ext cx="792088" cy="4320480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Риски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258888" y="1196975"/>
            <a:ext cx="288925" cy="4176713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47813" y="2636838"/>
            <a:ext cx="6192837" cy="3603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Действие принципа сравнительных преимуществ;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813" y="3068638"/>
            <a:ext cx="6192837" cy="5048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Условия и либерализация ВЭД;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47813" y="3644900"/>
            <a:ext cx="6264275" cy="5762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Торговые барьеры, импортные квоты;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47813" y="4292600"/>
            <a:ext cx="6337300" cy="5762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Нетарифные ограничения ВЭД;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825" y="5516563"/>
            <a:ext cx="8642350" cy="12255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 на самоподготовку: </a:t>
            </a:r>
            <a:r>
              <a:rPr lang="ru-RU" sz="2400" b="1" dirty="0">
                <a:solidFill>
                  <a:schemeClr val="tx1"/>
                </a:solidFill>
              </a:rPr>
              <a:t>найти конкретные примеры, подтверждающие наличие этих рисков. Зафиксировать в конспекте. Быть готовым доложить на семинаре.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19250" y="4941888"/>
            <a:ext cx="5832475" cy="431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Валютная политика , валютный курс;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19250" y="981075"/>
            <a:ext cx="6408738" cy="1584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Для предприятий Беларуси риски ВЭД могут иметь информационный , отраслевой и инновационный характер. Условно их можно их можно разделить на четыре группы: риск страны, банковские риски, валютные риски и риски контрагента.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3.</a:t>
            </a:r>
            <a:r>
              <a:rPr lang="ru-RU" sz="4000" b="1" smtClean="0"/>
              <a:t> </a:t>
            </a:r>
            <a:r>
              <a:rPr lang="ru-RU" sz="4000" b="1" smtClean="0">
                <a:solidFill>
                  <a:srgbClr val="FF0000"/>
                </a:solidFill>
              </a:rPr>
              <a:t>Финансы внешнеэкономической деятельности организаций  и их содержание.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964612" cy="4333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9769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765175"/>
            <a:ext cx="8856662" cy="18716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Финансы внешнеэкономической деятельности организаций представляют собой экономическую категорию, которая выражает экономические отношения в процессе внешнеэкономической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>
                <a:solidFill>
                  <a:schemeClr val="tx1"/>
                </a:solidFill>
              </a:rPr>
              <a:t>деятельности, в результате которой формируются и перераспределяются </a:t>
            </a:r>
            <a:r>
              <a:rPr lang="ru-RU" sz="2400" b="1" dirty="0">
                <a:solidFill>
                  <a:srgbClr val="C00000"/>
                </a:solidFill>
              </a:rPr>
              <a:t>валютные фонды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781300"/>
            <a:ext cx="8785225" cy="20875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 настоящее время всем хозяйствующим субъектам Республики Беларусь предоставлено право выхода со своей конкурентоспособной продукцией на мировые рынки. Теперь они могут совершать экспортно-импортные операции за счет собственных, привлеченных и заемных ( кредитных ) валютных средств.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4941888"/>
            <a:ext cx="8569325" cy="1511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Создан механизм обеспечения внешнеэкономических связей организаций сложившейся системой международных расчетных и кредитных отношений Республики Беларусь с внешним миром.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endParaRPr lang="ru-RU" sz="3600" b="1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15113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Предоставление организации права самостоятельности выхода на внешний рынок, его внешнеторговая и валютная самостоятельность создают условия для повышения эффективности и конкурентоспособности экспорта и рационализации системы импорта белорусских организаций.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       У субъектов хозяйствования появляется потребность в валюте.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1772816"/>
            <a:ext cx="792088" cy="4464496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Для чего нужна валюта? 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258888" y="1916113"/>
            <a:ext cx="288925" cy="345757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250" y="1773238"/>
            <a:ext cx="6985000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Для расчетов с внешними контрагентами за поставки сырья, материалов, полуфабрикатов, готовой продукции.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9250" y="2852738"/>
            <a:ext cx="6985000" cy="12239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Для приобретения современной техники и технологий на рынках развитых стран для модернизации собственного производства.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250" y="4149725"/>
            <a:ext cx="7056438" cy="719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Для эффективного вложения капитала в зарубежных странах. 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19250" y="4941888"/>
            <a:ext cx="7129463" cy="50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Для освоения новых рынков сбыта.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2988" y="5516563"/>
            <a:ext cx="7850187" cy="12255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 на самоподготовку: </a:t>
            </a:r>
            <a:r>
              <a:rPr lang="ru-RU" sz="2400" b="1" dirty="0">
                <a:solidFill>
                  <a:schemeClr val="tx1"/>
                </a:solidFill>
              </a:rPr>
              <a:t>привести конкретные примеры ВЭД белорусских предприятий по каждому из приведенных направлений. Зафиксировать в конспекте.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endParaRPr lang="ru-RU" sz="3600" b="1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15113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 результате внешне экономической деятельности в организациях формируются и перераспределяются фонды в иностранной валюте. </a:t>
            </a:r>
            <a:r>
              <a:rPr lang="ru-RU" sz="2400" b="1" i="1" dirty="0" smtClean="0">
                <a:solidFill>
                  <a:schemeClr val="tx1"/>
                </a:solidFill>
              </a:rPr>
              <a:t>Источниками их поступления </a:t>
            </a:r>
            <a:r>
              <a:rPr lang="ru-RU" sz="2400" b="1" dirty="0" smtClean="0">
                <a:solidFill>
                  <a:schemeClr val="tx1"/>
                </a:solidFill>
              </a:rPr>
              <a:t>могут быть: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23528" y="1772816"/>
            <a:ext cx="792088" cy="3744416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Источники валюты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258888" y="1916113"/>
            <a:ext cx="288925" cy="3529012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250" y="1773238"/>
            <a:ext cx="7273925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валютная выручка от экспорта продукции за рубеж;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9250" y="2276475"/>
            <a:ext cx="6985000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взносы иностранных инвесторов в валюте в уставный фонд организации;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275" y="2997200"/>
            <a:ext cx="7056438" cy="6477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заемные и привлеченные средства в иностранной валюте внутри страны и за рубежом;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47813" y="3716338"/>
            <a:ext cx="7127875" cy="6492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иностранная валюта, приобретенная на внутреннем валютном рынке республики;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813" y="5157788"/>
            <a:ext cx="7127875" cy="3587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бюджетные поступления в валюте.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47813" y="4437063"/>
            <a:ext cx="7127875" cy="6477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добровольные пожертвования в иностранной валюте юридических и физических лиц;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850" y="5589588"/>
            <a:ext cx="8569325" cy="11525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Для формирования валютных фондов белорусские организации открывают валютные счета в коммерческих банках , имеющих лицензии Национального банка Республики Беларусь на совершение операций в иностранной валюте.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4.</a:t>
            </a:r>
            <a:r>
              <a:rPr lang="ru-RU" sz="4000" b="1" smtClean="0"/>
              <a:t> </a:t>
            </a:r>
            <a:r>
              <a:rPr lang="ru-RU" sz="4000" b="1" smtClean="0">
                <a:solidFill>
                  <a:srgbClr val="FF0000"/>
                </a:solidFill>
              </a:rPr>
              <a:t>Международные источники финансирования.</a:t>
            </a:r>
            <a:r>
              <a:rPr lang="ru-RU" sz="4000" b="1" smtClean="0"/>
              <a:t> </a:t>
            </a:r>
          </a:p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 </a:t>
            </a:r>
            <a:r>
              <a:rPr lang="ru-RU" sz="4000" b="1" smtClean="0"/>
              <a:t> </a:t>
            </a:r>
            <a:endParaRPr lang="ru-RU" sz="40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/>
              <a:t>Международный кредит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10795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      это движение ссудного капитала в сфере международных экономических отношений, связанное с предоставлением валютных и товарных ресурсов на условиях возвратности, срочности, обеспеченности и платности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2276872"/>
            <a:ext cx="936104" cy="4032448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Функции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187450" y="2133600"/>
            <a:ext cx="288925" cy="42481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250" y="1773238"/>
            <a:ext cx="7416800" cy="12239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Перераспределение ссудных капиталов между странами в интересах расширенного воспроизводства Ссудный капитал направляется в отрасли тех стран, где обеспечивается наибольшая прибыль.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6375" y="3068638"/>
            <a:ext cx="7667625" cy="19446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Экономия издержек обращения в сфере международных расчетов.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Использование кредитных инструментов – векселей, тратт, чеков и других – ведет к ускорению безналичных платежей, к увеличению скорости оборота капиталов и повышению производительного его использования, обеспечивая расширенное воспроизводство.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47813" y="5084763"/>
            <a:ext cx="7416800" cy="16573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Привлечение иностранных кредитов увеличивает концентрацию и ускоряет централизацию капиталов.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Международный кредит является важным фактором создания крупных акционерных обществ, затрудняет доступ мелких и средних фирм на рынок ссудных капиталов.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Классификация форм международного кредита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10795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В процессе интернационализации хозяйственной жизни и расширения форм экономического сотрудничества стран происходит постоянное развитие и совершенствование форм международного кредита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1844824"/>
            <a:ext cx="936104" cy="4824536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Классификационные признаки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187450" y="1844675"/>
            <a:ext cx="288925" cy="4824413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250" y="1773238"/>
            <a:ext cx="7416800" cy="863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C00000"/>
                </a:solidFill>
              </a:rPr>
              <a:t>Срок: </a:t>
            </a:r>
            <a:r>
              <a:rPr lang="ru-RU" sz="2000" b="1" dirty="0">
                <a:solidFill>
                  <a:schemeClr val="tx1"/>
                </a:solidFill>
              </a:rPr>
              <a:t>краткосрочные кредиты </a:t>
            </a:r>
            <a:r>
              <a:rPr lang="ru-RU" sz="2000" dirty="0">
                <a:solidFill>
                  <a:schemeClr val="tx1"/>
                </a:solidFill>
              </a:rPr>
              <a:t>(от одного дня до года)</a:t>
            </a:r>
            <a:r>
              <a:rPr lang="ru-RU" sz="2000" b="1" dirty="0">
                <a:solidFill>
                  <a:schemeClr val="tx1"/>
                </a:solidFill>
              </a:rPr>
              <a:t>                            среднесрочные </a:t>
            </a:r>
            <a:r>
              <a:rPr lang="ru-RU" sz="2000" dirty="0">
                <a:solidFill>
                  <a:schemeClr val="tx1"/>
                </a:solidFill>
              </a:rPr>
              <a:t>(от одного года до пяти лет)</a:t>
            </a:r>
            <a:r>
              <a:rPr lang="ru-RU" sz="2000" b="1" dirty="0">
                <a:solidFill>
                  <a:schemeClr val="tx1"/>
                </a:solidFill>
              </a:rPr>
              <a:t>                              долгосрочные </a:t>
            </a:r>
            <a:r>
              <a:rPr lang="ru-RU" sz="2000" dirty="0">
                <a:solidFill>
                  <a:schemeClr val="tx1"/>
                </a:solidFill>
              </a:rPr>
              <a:t>(свыше пяти лет).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6375" y="2708275"/>
            <a:ext cx="7488238" cy="18002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2. Сфера применения: </a:t>
            </a:r>
            <a:r>
              <a:rPr lang="ru-RU" sz="2000" b="1" dirty="0">
                <a:solidFill>
                  <a:schemeClr val="tx1"/>
                </a:solidFill>
              </a:rPr>
              <a:t>коммерческие кредиты, </a:t>
            </a:r>
            <a:r>
              <a:rPr lang="ru-RU" sz="2000" dirty="0">
                <a:solidFill>
                  <a:schemeClr val="tx1"/>
                </a:solidFill>
              </a:rPr>
              <a:t>обслуживающие международную торговлю товарами и услугами;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финансовые кредиты</a:t>
            </a:r>
            <a:r>
              <a:rPr lang="ru-RU" sz="2000" dirty="0">
                <a:solidFill>
                  <a:schemeClr val="tx1"/>
                </a:solidFill>
              </a:rPr>
              <a:t>, направляемые на инвестирование в промышленность, на покупку ценных бумаг; </a:t>
            </a:r>
            <a:r>
              <a:rPr lang="ru-RU" sz="2000" b="1" dirty="0">
                <a:solidFill>
                  <a:schemeClr val="tx1"/>
                </a:solidFill>
              </a:rPr>
              <a:t>промежуточные кредиты</a:t>
            </a:r>
            <a:r>
              <a:rPr lang="ru-RU" sz="2000" dirty="0">
                <a:solidFill>
                  <a:schemeClr val="tx1"/>
                </a:solidFill>
              </a:rPr>
              <a:t>, используемые для обслуживания смешанных форм вывоза капиталов, товаров и услуг.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6375" y="4581525"/>
            <a:ext cx="7559675" cy="21605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3. Техника предоставления: </a:t>
            </a:r>
            <a:r>
              <a:rPr lang="ru-RU" sz="2000" b="1" dirty="0">
                <a:solidFill>
                  <a:schemeClr val="tx1"/>
                </a:solidFill>
              </a:rPr>
              <a:t>наличные кредиты</a:t>
            </a:r>
            <a:r>
              <a:rPr lang="ru-RU" sz="2000" dirty="0">
                <a:solidFill>
                  <a:schemeClr val="tx1"/>
                </a:solidFill>
              </a:rPr>
              <a:t>, зачисляемые на счет заемщика; </a:t>
            </a:r>
            <a:r>
              <a:rPr lang="ru-RU" sz="2000" b="1" dirty="0">
                <a:solidFill>
                  <a:schemeClr val="tx1"/>
                </a:solidFill>
              </a:rPr>
              <a:t>акцептные кредиты</a:t>
            </a:r>
            <a:r>
              <a:rPr lang="ru-RU" sz="2000" dirty="0">
                <a:solidFill>
                  <a:schemeClr val="tx1"/>
                </a:solidFill>
              </a:rPr>
              <a:t> от импортера или банка, дающих согласие платить; </a:t>
            </a:r>
            <a:r>
              <a:rPr lang="ru-RU" sz="2000" b="1" dirty="0">
                <a:solidFill>
                  <a:schemeClr val="tx1"/>
                </a:solidFill>
              </a:rPr>
              <a:t>депозитные сертификаты; облигационные займы</a:t>
            </a:r>
            <a:r>
              <a:rPr lang="ru-RU" sz="2000" dirty="0">
                <a:solidFill>
                  <a:schemeClr val="tx1"/>
                </a:solidFill>
              </a:rPr>
              <a:t>, которые используются для долгосрочного привлечения средств;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консорциальные кредиты</a:t>
            </a:r>
            <a:r>
              <a:rPr lang="ru-RU" sz="2000" dirty="0">
                <a:solidFill>
                  <a:schemeClr val="tx1"/>
                </a:solidFill>
              </a:rPr>
              <a:t>, позволяющие заемщику привлекать особо крупные суммы на длительный срок сразу от несколько банков.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417512"/>
          </a:xfrm>
        </p:spPr>
        <p:txBody>
          <a:bodyPr/>
          <a:lstStyle/>
          <a:p>
            <a:r>
              <a:rPr lang="ru-RU" sz="3000" b="1" smtClean="0"/>
              <a:t>Классификация форм международного кредита</a:t>
            </a:r>
            <a:endParaRPr lang="ru-RU" sz="300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908720"/>
            <a:ext cx="936227" cy="4968552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b="1" dirty="0" smtClean="0">
                <a:solidFill>
                  <a:schemeClr val="tx1"/>
                </a:solidFill>
              </a:rPr>
              <a:t>Классификационные признаки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813" y="836613"/>
            <a:ext cx="7416800" cy="14398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C00000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   4. Обеспеченность: </a:t>
            </a:r>
            <a:r>
              <a:rPr lang="ru-RU" sz="2000" b="1" dirty="0">
                <a:solidFill>
                  <a:schemeClr val="tx1"/>
                </a:solidFill>
              </a:rPr>
              <a:t>обеспеченные - </a:t>
            </a:r>
            <a:r>
              <a:rPr lang="ru-RU" sz="2000" dirty="0">
                <a:solidFill>
                  <a:schemeClr val="tx1"/>
                </a:solidFill>
              </a:rPr>
              <a:t>в качестве обеспечения могут выступать товары и товарораспорядительные документы, ценные бумаги и т. п.; </a:t>
            </a:r>
            <a:r>
              <a:rPr lang="ru-RU" sz="2000" b="1" dirty="0">
                <a:solidFill>
                  <a:schemeClr val="tx1"/>
                </a:solidFill>
              </a:rPr>
              <a:t>бланковые - </a:t>
            </a:r>
            <a:r>
              <a:rPr lang="ru-RU" sz="2000" dirty="0">
                <a:solidFill>
                  <a:schemeClr val="tx1"/>
                </a:solidFill>
              </a:rPr>
              <a:t> кредиты выдаются под обязательство (соло-вексель) должника погасить его в срок.</a:t>
            </a:r>
            <a:endParaRPr lang="ru-RU" sz="2000" b="1" dirty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1187450" y="908050"/>
            <a:ext cx="360363" cy="4824413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47813" y="2420938"/>
            <a:ext cx="7380287" cy="33115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    5. Источники: </a:t>
            </a:r>
            <a:r>
              <a:rPr lang="ru-RU" sz="2000" b="1" dirty="0">
                <a:solidFill>
                  <a:schemeClr val="tx1"/>
                </a:solidFill>
              </a:rPr>
              <a:t>фирменные кредиты </a:t>
            </a:r>
            <a:r>
              <a:rPr lang="ru-RU" sz="2000" dirty="0">
                <a:solidFill>
                  <a:schemeClr val="tx1"/>
                </a:solidFill>
              </a:rPr>
              <a:t>(частные) - экспортер одной страны импортеру другой страны в форме отсрочки платежа за проданный товар; </a:t>
            </a:r>
            <a:r>
              <a:rPr lang="ru-RU" sz="2000" b="1" dirty="0">
                <a:solidFill>
                  <a:schemeClr val="tx1"/>
                </a:solidFill>
              </a:rPr>
              <a:t>банковские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кредиты - </a:t>
            </a:r>
            <a:r>
              <a:rPr lang="ru-RU" sz="2000" dirty="0">
                <a:solidFill>
                  <a:schemeClr val="tx1"/>
                </a:solidFill>
              </a:rPr>
              <a:t>предоставляются экспортерам и импортерам под залог товарно-материальных ценностей; </a:t>
            </a:r>
            <a:r>
              <a:rPr lang="ru-RU" sz="2000" b="1" dirty="0">
                <a:solidFill>
                  <a:schemeClr val="tx1"/>
                </a:solidFill>
              </a:rPr>
              <a:t>брокерские кредиты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tx1"/>
                </a:solidFill>
              </a:rPr>
              <a:t>-предоставляются финансовой компанией или банком под покупку ценных бумаг;</a:t>
            </a:r>
            <a:r>
              <a:rPr lang="ru-RU" sz="2000" b="1" dirty="0">
                <a:solidFill>
                  <a:schemeClr val="tx1"/>
                </a:solidFill>
              </a:rPr>
              <a:t> межгосударственные кредиты - </a:t>
            </a:r>
            <a:r>
              <a:rPr lang="ru-RU" sz="2000" dirty="0">
                <a:solidFill>
                  <a:schemeClr val="tx1"/>
                </a:solidFill>
              </a:rPr>
              <a:t>предоставляются на основе межправительственных соглашений;</a:t>
            </a:r>
            <a:r>
              <a:rPr lang="ru-RU" sz="2000" b="1" dirty="0">
                <a:solidFill>
                  <a:schemeClr val="tx1"/>
                </a:solidFill>
              </a:rPr>
              <a:t> международных финансовых институтов </a:t>
            </a:r>
            <a:r>
              <a:rPr lang="ru-RU" sz="2000" dirty="0">
                <a:solidFill>
                  <a:schemeClr val="tx1"/>
                </a:solidFill>
              </a:rPr>
              <a:t>предоставляются правительствам стран и открывают доступ заемщикам к кредитам частных иностранных банков.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5876925"/>
            <a:ext cx="8713787" cy="8651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Задание: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найти в ресурсах интернета примеры по кредитованию предприятий Беларуси из международных источников  финансирования и классифицировать их.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1773238"/>
          </a:xfrm>
        </p:spPr>
        <p:txBody>
          <a:bodyPr/>
          <a:lstStyle/>
          <a:p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Тема 7 </a:t>
            </a:r>
            <a:br>
              <a:rPr lang="ru-RU" sz="4800" b="1" smtClean="0"/>
            </a:br>
            <a:endParaRPr lang="ru-RU" sz="6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420938"/>
            <a:ext cx="8928100" cy="38877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/>
              <a:t>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800" b="1" dirty="0" smtClean="0"/>
              <a:t>Финансовые аспекты внешнеэкономической деятельности</a:t>
            </a: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лекции: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8856663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836613"/>
            <a:ext cx="84963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Организация и управление внешнеэкономической деятельностью.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773238"/>
            <a:ext cx="8785225" cy="10795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2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Финансовые рычаги регулирования внешнеэкономической деятельности.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2924175"/>
            <a:ext cx="8713787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Финансы внешнеэкономической деятельности организаций  и их содержание.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3789363"/>
            <a:ext cx="8713787" cy="1008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4. Международные источники финансирования.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План семинарского занятия</a:t>
            </a:r>
            <a:br>
              <a:rPr lang="ru-RU" b="1" dirty="0" smtClean="0"/>
            </a:br>
            <a:r>
              <a:rPr lang="ru-RU" b="1" dirty="0" smtClean="0"/>
              <a:t>2 часа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1. Теоретические аспекты организации внешнеэкономической деятельности.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2. Финансирование государственной политики по совершенствованию внешнеэкономической деятельности.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3. Риски проведения государственной политики в области внешнеэкономических отношений.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4. Оценка эффективности мероприятий, направленных на совершенствование внешнеэкономической деятельности.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1.</a:t>
            </a:r>
            <a:r>
              <a:rPr lang="ru-RU" sz="4000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Организация и управление внешнеэкономической деятельностью.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Цели и направления ВЭД</a:t>
            </a:r>
            <a:endParaRPr lang="ru-RU" b="1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856662" cy="58340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981075"/>
            <a:ext cx="8785225" cy="3095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Главная цель </a:t>
            </a:r>
            <a:r>
              <a:rPr lang="ru-RU" sz="2400" b="1" dirty="0">
                <a:solidFill>
                  <a:schemeClr val="tx1"/>
                </a:solidFill>
              </a:rPr>
              <a:t>внешнеэкономической деятельности  Беларуси – расширение экспорта и рационализация импорта, достижение и сохранение сбалансированности внешнеторговых операций на основе углубления взаимодействия страны с мировым рынком для ускорения модернизации и повышения конкурентоспособности белорусской экономики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4149725"/>
            <a:ext cx="8713788" cy="25923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Главное направление </a:t>
            </a:r>
            <a:r>
              <a:rPr lang="ru-RU" sz="2400" b="1" dirty="0">
                <a:solidFill>
                  <a:schemeClr val="tx1"/>
                </a:solidFill>
              </a:rPr>
              <a:t>внешнеэкономической деятельности </a:t>
            </a:r>
            <a:r>
              <a:rPr lang="ru-RU" sz="2400" b="1" i="1" dirty="0">
                <a:solidFill>
                  <a:schemeClr val="tx1"/>
                </a:solidFill>
              </a:rPr>
              <a:t> –</a:t>
            </a:r>
            <a:r>
              <a:rPr lang="ru-RU" sz="2400" b="1" dirty="0">
                <a:solidFill>
                  <a:schemeClr val="tx1"/>
                </a:solidFill>
              </a:rPr>
              <a:t> осуществление эффективной внешнеторговой политики, взаимоувязанной с макроэкономической и промышленной политикой, обеспечивающее динамичное развитие внешнеэкономического комплекса страны и защиту интересов национального рынка от неблагоприятного воздействия мировой конъюнктуры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46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Финансы ВЭД</a:t>
            </a:r>
            <a:endParaRPr lang="ru-RU" b="1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79388" y="476250"/>
            <a:ext cx="8856662" cy="61928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549275"/>
            <a:ext cx="8713788" cy="3240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Финансы внешнеэкономической деятельности </a:t>
            </a:r>
            <a:r>
              <a:rPr lang="ru-RU" sz="2400" b="1" i="1" dirty="0">
                <a:solidFill>
                  <a:schemeClr val="tx1"/>
                </a:solidFill>
              </a:rPr>
              <a:t>ВЭД</a:t>
            </a:r>
            <a:r>
              <a:rPr lang="ru-RU" sz="2400" b="1" dirty="0">
                <a:solidFill>
                  <a:schemeClr val="tx1"/>
                </a:solidFill>
              </a:rPr>
              <a:t> как экономическая категория представляют собой совокупность производственно-экономических отношений в денежной форме, возникающих в процессе распределения и перераспределения общественного продукта, созданного в данной стране и в других странах, и направленных на формирование субъектами хозяйствования и государством специальных фондов денежных средств в национальной и иностранной валюте.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3860800"/>
            <a:ext cx="8856662" cy="28813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Финансовый механизм ВЭД </a:t>
            </a:r>
            <a:r>
              <a:rPr lang="ru-RU" sz="2400" b="1" dirty="0">
                <a:solidFill>
                  <a:schemeClr val="tx1"/>
                </a:solidFill>
              </a:rPr>
              <a:t>представляет собой</a:t>
            </a:r>
            <a:r>
              <a:rPr lang="ru-RU" sz="2400" b="1" i="1" dirty="0">
                <a:solidFill>
                  <a:schemeClr val="tx1"/>
                </a:solidFill>
              </a:rPr>
              <a:t>  </a:t>
            </a:r>
            <a:r>
              <a:rPr lang="ru-RU" sz="2400" b="1" dirty="0">
                <a:solidFill>
                  <a:schemeClr val="tx1"/>
                </a:solidFill>
              </a:rPr>
              <a:t>совокупность способов организации финансовых отношений, применяемых в целях создания благоприятных условий развития, как сферы внешнеэкономической деятельности, так и экономики страны в целом. Финансовый механизм используется для осуществления финансовой политики государства и субъектов хозяйствования.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35975" cy="865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Отношения, которые регулирует финансовый механизм ВЭД</a:t>
            </a:r>
            <a:endParaRPr lang="ru-RU" sz="3600" b="1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7610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052513"/>
            <a:ext cx="8785225" cy="12969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1.</a:t>
            </a:r>
            <a:r>
              <a:rPr lang="ru-RU" sz="2800" b="1" dirty="0">
                <a:solidFill>
                  <a:schemeClr val="tx1"/>
                </a:solidFill>
              </a:rPr>
              <a:t>     Денежные отношения между субъектами хозяйствования данной страны и субъектами хозяйствования других стран по поводу: 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5516563"/>
            <a:ext cx="8713788" cy="1008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Задание:</a:t>
            </a:r>
            <a:r>
              <a:rPr lang="ru-RU" sz="2400" b="1" dirty="0">
                <a:solidFill>
                  <a:schemeClr val="tx1"/>
                </a:solidFill>
              </a:rPr>
              <a:t> попытаться расширить перечень финансовых отношений между субъектами хозяйствования разных стан.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500438"/>
            <a:ext cx="2305050" cy="1441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купли-продажи продукции (работ, услуг)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875" y="3500438"/>
            <a:ext cx="2376488" cy="14414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предоставления коммерческих кредитов и займов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6825" y="3500438"/>
            <a:ext cx="2159000" cy="14414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истребования штрафных санкций по договорам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80288" y="3500438"/>
            <a:ext cx="1584325" cy="13684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иное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116013" y="2349500"/>
            <a:ext cx="431800" cy="1150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492500" y="2349500"/>
            <a:ext cx="431800" cy="1150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940425" y="2349500"/>
            <a:ext cx="431800" cy="1150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885113" y="2349500"/>
            <a:ext cx="431800" cy="1150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956550" y="4868863"/>
            <a:ext cx="4318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5572</TotalTime>
  <Words>1584</Words>
  <Application>Microsoft Office PowerPoint</Application>
  <PresentationFormat>Экран (4:3)</PresentationFormat>
  <Paragraphs>147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Calibri</vt:lpstr>
      <vt:lpstr>Arial</vt:lpstr>
      <vt:lpstr>Times New Roman</vt:lpstr>
      <vt:lpstr>Тема Office</vt:lpstr>
      <vt:lpstr>Image</vt:lpstr>
      <vt:lpstr>Министерства внутренних дел Республики Беларусь</vt:lpstr>
      <vt:lpstr>Кафедра экономической безопасности </vt:lpstr>
      <vt:lpstr>    Тема 7  </vt:lpstr>
      <vt:lpstr> План лекции: </vt:lpstr>
      <vt:lpstr>План семинарского занятия 2 часа</vt:lpstr>
      <vt:lpstr>Слайд 6</vt:lpstr>
      <vt:lpstr>Цели и направления ВЭД</vt:lpstr>
      <vt:lpstr>Финансы ВЭД</vt:lpstr>
      <vt:lpstr>Отношения, которые регулирует финансовый механизм ВЭД</vt:lpstr>
      <vt:lpstr>Отношения, которые регулирует финансовый механизм ВЭД</vt:lpstr>
      <vt:lpstr>Отношения, которые регулирует финансовый механизм ВЭД</vt:lpstr>
      <vt:lpstr>Отношения, которые регулирует финансовый механизм ВЭД</vt:lpstr>
      <vt:lpstr>Отношения, которые регулирует финансовый механизм ВЭД</vt:lpstr>
      <vt:lpstr>Отношения, которые регулирует финансовый механизм ВЭД</vt:lpstr>
      <vt:lpstr>Отношения, которые регулирует финансовый механизм ВЭД</vt:lpstr>
      <vt:lpstr>Слайд 16</vt:lpstr>
      <vt:lpstr>Слайд 17</vt:lpstr>
      <vt:lpstr>Показатели экономической эффективности ВЭД</vt:lpstr>
      <vt:lpstr>Эффективность импорта определяется исходя из предназначения импортируемых товаров, работ, услуг</vt:lpstr>
      <vt:lpstr>Слайд 20</vt:lpstr>
      <vt:lpstr>Слайд 21</vt:lpstr>
      <vt:lpstr>   </vt:lpstr>
      <vt:lpstr>Слайд 23</vt:lpstr>
      <vt:lpstr>Слайд 24</vt:lpstr>
      <vt:lpstr>Слайд 25</vt:lpstr>
      <vt:lpstr>Международный кредит</vt:lpstr>
      <vt:lpstr>Классификация форм международного кредита</vt:lpstr>
      <vt:lpstr>Классификация форм международного кредита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Министерства внутренних дел Республики Беларусь</dc:title>
  <dc:creator>Алексей</dc:creator>
  <cp:lastModifiedBy>vad_1982</cp:lastModifiedBy>
  <cp:revision>223</cp:revision>
  <dcterms:created xsi:type="dcterms:W3CDTF">2016-07-09T12:48:23Z</dcterms:created>
  <dcterms:modified xsi:type="dcterms:W3CDTF">2018-09-28T05:46:19Z</dcterms:modified>
</cp:coreProperties>
</file>