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35" r:id="rId6"/>
    <p:sldId id="336" r:id="rId7"/>
    <p:sldId id="288" r:id="rId8"/>
    <p:sldId id="299" r:id="rId9"/>
    <p:sldId id="260" r:id="rId10"/>
    <p:sldId id="302" r:id="rId11"/>
    <p:sldId id="303" r:id="rId12"/>
    <p:sldId id="304" r:id="rId13"/>
    <p:sldId id="307" r:id="rId14"/>
    <p:sldId id="292" r:id="rId15"/>
    <p:sldId id="289" r:id="rId16"/>
    <p:sldId id="309" r:id="rId17"/>
    <p:sldId id="310" r:id="rId18"/>
    <p:sldId id="311" r:id="rId19"/>
    <p:sldId id="313" r:id="rId20"/>
    <p:sldId id="290" r:id="rId21"/>
    <p:sldId id="337" r:id="rId22"/>
    <p:sldId id="339" r:id="rId23"/>
    <p:sldId id="340" r:id="rId24"/>
    <p:sldId id="341" r:id="rId25"/>
    <p:sldId id="332" r:id="rId26"/>
    <p:sldId id="291" r:id="rId27"/>
    <p:sldId id="342" r:id="rId28"/>
    <p:sldId id="344" r:id="rId29"/>
    <p:sldId id="345" r:id="rId30"/>
    <p:sldId id="346" r:id="rId31"/>
    <p:sldId id="331" r:id="rId32"/>
    <p:sldId id="325" r:id="rId33"/>
    <p:sldId id="347" r:id="rId34"/>
    <p:sldId id="348" r:id="rId35"/>
    <p:sldId id="326" r:id="rId36"/>
    <p:sldId id="349" r:id="rId37"/>
    <p:sldId id="350" r:id="rId38"/>
    <p:sldId id="351" r:id="rId39"/>
    <p:sldId id="352" r:id="rId40"/>
    <p:sldId id="353" r:id="rId41"/>
    <p:sldId id="327" r:id="rId42"/>
    <p:sldId id="354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47114-602F-4E47-893C-9F6064975E70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AE4CF-E64B-42C8-A792-5C99CE038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7817D-EF96-4C04-B43D-A3BE5CBBD7A1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4F375-2D97-47C3-8932-1F25355FD9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0FE5F-2F28-457C-9105-3D6D50F99EEB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3180E-4590-46DA-B5C2-535686026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222A7-3531-4DBA-9745-1495C4BCD22A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B4AEC-BBB9-4E3D-B408-12A2CFD19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F7B93-BF7F-4E4D-96D1-5029F1C0172F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12E81-D09B-45B7-8D0D-BC7F957071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AFBC4-AE41-4B37-ADD9-6E17F8CDE19A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39F88-8536-4C5D-8BD5-D682265D2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E84DF-B250-4040-9A31-15C7EF07E76B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98E82-0BCF-4993-9A72-2E1860E14E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5E71C-838E-431F-B99F-EA813CCAD394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1E008-888F-4773-AEBF-07F271439D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0F59-04FA-4136-A904-76219DB9B044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DE53C-9B53-491B-A231-9C04A437A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32954-133D-46AA-9950-4CCDAD695709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E50F2-9837-4633-A3E6-7262A8ED36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7CAE2-229F-41FA-AF8D-B88275B60B02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7F4AC-09BA-4EF8-8CE7-13B391EFAD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97E43-B62F-41B3-AA2F-E0BCCB7E4DA1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1E83FF-EDB7-43D0-9297-37F440CC0E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27088" y="260350"/>
          <a:ext cx="7154862" cy="6408738"/>
        </p:xfrm>
        <a:graphic>
          <a:graphicData uri="http://schemas.openxmlformats.org/presentationml/2006/ole">
            <p:oleObj spid="_x0000_s1026" name="Image" r:id="rId3" imgW="2354784" imgH="1660952" progId="">
              <p:embed/>
            </p:oleObj>
          </a:graphicData>
        </a:graphic>
      </p:graphicFrame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758825" y="5761038"/>
            <a:ext cx="7773988" cy="908050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4000" smtClean="0">
                <a:solidFill>
                  <a:schemeClr val="bg1"/>
                </a:solidFill>
              </a:rPr>
              <a:t>Министерства внутренних дел Республики Беларусь</a:t>
            </a: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1143000" y="762000"/>
            <a:ext cx="7086600" cy="457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72940"/>
              </a:avLst>
            </a:prstTxWarp>
          </a:bodyPr>
          <a:lstStyle/>
          <a:p>
            <a:pPr algn="ctr"/>
            <a:r>
              <a:rPr lang="ru-RU" sz="3200" kern="10" spc="160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Times New Roman Cyr"/>
              </a:rPr>
              <a:t>Академия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504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Критерии деления финансовых ресурсов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388" y="620713"/>
            <a:ext cx="8785225" cy="230346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500" b="1" i="1" dirty="0" smtClean="0">
                <a:solidFill>
                  <a:srgbClr val="C00000"/>
                </a:solidFill>
              </a:rPr>
              <a:t>Системой финансовых ресурсов </a:t>
            </a:r>
            <a:r>
              <a:rPr lang="ru-RU" sz="2500" b="1" i="1" dirty="0" smtClean="0">
                <a:solidFill>
                  <a:schemeClr val="tx1"/>
                </a:solidFill>
              </a:rPr>
              <a:t>пр</a:t>
            </a:r>
            <a:r>
              <a:rPr lang="ru-RU" sz="2500" b="1" dirty="0" smtClean="0">
                <a:solidFill>
                  <a:schemeClr val="tx1"/>
                </a:solidFill>
              </a:rPr>
              <a:t>едприятия будем считать совокупность активов предприятия, которые могут быть использованы им в качестве знаков распределяемой стоимости при осуществлении своей деятельности и для дальнейшего развития и функционирования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23528" y="3068960"/>
            <a:ext cx="1440160" cy="2952328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>
                <a:solidFill>
                  <a:schemeClr val="tx1"/>
                </a:solidFill>
              </a:rPr>
              <a:t>Критериальные</a:t>
            </a:r>
            <a:r>
              <a:rPr lang="ru-RU" sz="3200" b="1" dirty="0">
                <a:solidFill>
                  <a:schemeClr val="tx1"/>
                </a:solidFill>
              </a:rPr>
              <a:t> признаки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2124075" y="3141663"/>
            <a:ext cx="287338" cy="2663825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84438" y="2997200"/>
            <a:ext cx="5975350" cy="7921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По степени абсолютной </a:t>
            </a:r>
            <a:r>
              <a:rPr lang="ru-RU" sz="2800" b="1" dirty="0" err="1">
                <a:solidFill>
                  <a:schemeClr val="tx1"/>
                </a:solidFill>
              </a:rPr>
              <a:t>ресурсности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84438" y="4149725"/>
            <a:ext cx="5903912" cy="6477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По праву собственности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55875" y="5229225"/>
            <a:ext cx="5761038" cy="6477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По срочности использования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504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Критерии деления финансовых ресурсов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388" y="620713"/>
            <a:ext cx="8785225" cy="936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500" b="1" dirty="0" smtClean="0">
                <a:solidFill>
                  <a:schemeClr val="tx1"/>
                </a:solidFill>
              </a:rPr>
              <a:t>Абсолютная </a:t>
            </a:r>
            <a:r>
              <a:rPr lang="ru-RU" sz="2500" b="1" dirty="0" err="1" smtClean="0">
                <a:solidFill>
                  <a:schemeClr val="tx1"/>
                </a:solidFill>
              </a:rPr>
              <a:t>ресурсность</a:t>
            </a:r>
            <a:r>
              <a:rPr lang="ru-RU" sz="2500" b="1" dirty="0" smtClean="0">
                <a:solidFill>
                  <a:schemeClr val="tx1"/>
                </a:solidFill>
              </a:rPr>
              <a:t>. Финансовые ресурсы, которые </a:t>
            </a:r>
            <a:r>
              <a:rPr lang="ru-RU" sz="2500" dirty="0" smtClean="0"/>
              <a:t> </a:t>
            </a:r>
            <a:r>
              <a:rPr lang="ru-RU" sz="2500" b="1" dirty="0" smtClean="0">
                <a:solidFill>
                  <a:schemeClr val="tx1"/>
                </a:solidFill>
              </a:rPr>
              <a:t>могут быть использованы как знаки стоимости.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23528" y="2060848"/>
            <a:ext cx="1224136" cy="4536504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Абсолютная </a:t>
            </a:r>
            <a:r>
              <a:rPr lang="ru-RU" sz="2400" b="1" dirty="0" err="1">
                <a:solidFill>
                  <a:schemeClr val="tx1"/>
                </a:solidFill>
              </a:rPr>
              <a:t>ресурсность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 убывающей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1619250" y="2060575"/>
            <a:ext cx="288925" cy="4537075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79613" y="1700213"/>
            <a:ext cx="6985000" cy="10080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Денежные средства и краткосрочные финансовые вложения</a:t>
            </a:r>
            <a:r>
              <a:rPr lang="ru-RU" sz="2400" dirty="0">
                <a:solidFill>
                  <a:schemeClr val="tx1"/>
                </a:solidFill>
              </a:rPr>
              <a:t> - </a:t>
            </a:r>
            <a:r>
              <a:rPr lang="ru-RU" sz="2400" b="1" dirty="0">
                <a:solidFill>
                  <a:schemeClr val="tx1"/>
                </a:solidFill>
              </a:rPr>
              <a:t>активы, которыми можно сразу пользоваться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08175" y="2781300"/>
            <a:ext cx="6911975" cy="12239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</a:rPr>
              <a:t>Дебиторская задолженность сроком погашения до 12 месяцев и прочие оборотные активы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– </a:t>
            </a:r>
            <a:r>
              <a:rPr lang="ru-RU" sz="2000" b="1" dirty="0" err="1">
                <a:solidFill>
                  <a:schemeClr val="tx1"/>
                </a:solidFill>
              </a:rPr>
              <a:t>активы</a:t>
            </a:r>
            <a:r>
              <a:rPr lang="ru-RU" sz="2000" b="1" dirty="0">
                <a:solidFill>
                  <a:schemeClr val="tx1"/>
                </a:solidFill>
              </a:rPr>
              <a:t>, имеющие некоторую ограниченность при использовании в качестве знаков стоимости.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08175" y="4076700"/>
            <a:ext cx="6911975" cy="11525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</a:rPr>
              <a:t>Сырье, материалы, незавершенное производство, готовая продукция, долгосрочные финансовые вложения и др. </a:t>
            </a:r>
            <a:r>
              <a:rPr lang="ru-RU" sz="2000" b="1" dirty="0">
                <a:solidFill>
                  <a:schemeClr val="tx1"/>
                </a:solidFill>
              </a:rPr>
              <a:t>Могут быть приняты в качестве знаков стоимости в единичных случаях.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79613" y="5300663"/>
            <a:ext cx="6840537" cy="12969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</a:rPr>
              <a:t>Основные средства, нематериальные активы, незавершенное строительство – </a:t>
            </a:r>
            <a:r>
              <a:rPr lang="ru-RU" sz="2000" b="1" dirty="0">
                <a:solidFill>
                  <a:schemeClr val="tx1"/>
                </a:solidFill>
              </a:rPr>
              <a:t>используются в исключительных случаях 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504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Критерии деления финансовых ресурсов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388" y="620713"/>
            <a:ext cx="8785225" cy="7207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b="1" i="1" dirty="0" smtClean="0">
                <a:solidFill>
                  <a:schemeClr val="tx1"/>
                </a:solidFill>
              </a:rPr>
              <a:t>Другим критерием выделения элементов финансовых ресурсов</a:t>
            </a:r>
            <a:r>
              <a:rPr lang="ru-RU" sz="2600" dirty="0" smtClean="0">
                <a:solidFill>
                  <a:schemeClr val="tx1"/>
                </a:solidFill>
              </a:rPr>
              <a:t> является </a:t>
            </a:r>
            <a:r>
              <a:rPr lang="ru-RU" sz="2600" b="1" dirty="0" smtClean="0">
                <a:solidFill>
                  <a:srgbClr val="FF0000"/>
                </a:solidFill>
              </a:rPr>
              <a:t>право собственности</a:t>
            </a:r>
            <a:endParaRPr lang="ru-RU" sz="2600" b="1" dirty="0">
              <a:solidFill>
                <a:srgbClr val="FF0000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23528" y="1628800"/>
            <a:ext cx="1224136" cy="3672408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Значимость по убывающей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1619250" y="1628775"/>
            <a:ext cx="288925" cy="3744913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79613" y="1484313"/>
            <a:ext cx="6985000" cy="1368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i="1" dirty="0">
                <a:solidFill>
                  <a:srgbClr val="C00000"/>
                </a:solidFill>
              </a:rPr>
              <a:t>Собственные финансовые ресурсы </a:t>
            </a:r>
            <a:r>
              <a:rPr lang="ru-RU" sz="2300" b="1" dirty="0">
                <a:solidFill>
                  <a:schemeClr val="tx1"/>
                </a:solidFill>
              </a:rPr>
              <a:t>принадлежат хозяйствующему субъекту и их использование не влечет за собой возможности утери контроля над деятельностью предприятия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08175" y="2924175"/>
            <a:ext cx="7127875" cy="16573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i="1" dirty="0">
                <a:solidFill>
                  <a:srgbClr val="C00000"/>
                </a:solidFill>
              </a:rPr>
              <a:t>Заемные ресурсы </a:t>
            </a:r>
            <a:r>
              <a:rPr lang="ru-RU" sz="2300" b="1" dirty="0">
                <a:solidFill>
                  <a:schemeClr val="tx1"/>
                </a:solidFill>
              </a:rPr>
              <a:t>не являются собственностью данного предприятия и их использование чревато для него потерей независимости. Заемные средства предоставляются на условиях срочности, платности, возвратности.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79613" y="4652963"/>
            <a:ext cx="7056437" cy="7921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i="1" dirty="0">
                <a:solidFill>
                  <a:srgbClr val="C00000"/>
                </a:solidFill>
              </a:rPr>
              <a:t>Привлеченные ресурсы</a:t>
            </a:r>
            <a:r>
              <a:rPr lang="ru-RU" sz="2300" dirty="0">
                <a:solidFill>
                  <a:srgbClr val="C00000"/>
                </a:solidFill>
              </a:rPr>
              <a:t> </a:t>
            </a:r>
            <a:r>
              <a:rPr lang="ru-RU" sz="2300" dirty="0">
                <a:solidFill>
                  <a:schemeClr val="tx1"/>
                </a:solidFill>
              </a:rPr>
              <a:t>– </a:t>
            </a:r>
            <a:r>
              <a:rPr lang="ru-RU" sz="2300" b="1" dirty="0">
                <a:solidFill>
                  <a:schemeClr val="tx1"/>
                </a:solidFill>
              </a:rPr>
              <a:t>средства, не принадлежат предприятию, но временно находятся в его обороте.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0825" y="5589588"/>
            <a:ext cx="8569325" cy="11525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Соотношение между данными элементами финансовых ресурсов определяет финансовую устойчивость субъекта хозяйствования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504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Критерии деления финансовых ресурсов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388" y="620713"/>
            <a:ext cx="8785225" cy="11525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Следующим признаком выделения элементов финансовых ресурсов является срочность использования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23528" y="2276872"/>
            <a:ext cx="1152128" cy="4032448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Градация срочности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1619250" y="2276475"/>
            <a:ext cx="288925" cy="424815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79613" y="1916113"/>
            <a:ext cx="7056437" cy="15128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Краткосрочные </a:t>
            </a:r>
            <a:r>
              <a:rPr lang="ru-RU" sz="2400" dirty="0">
                <a:solidFill>
                  <a:schemeClr val="tx1"/>
                </a:solidFill>
              </a:rPr>
              <a:t>– </a:t>
            </a:r>
            <a:r>
              <a:rPr lang="ru-RU" sz="2400" b="1" dirty="0">
                <a:solidFill>
                  <a:schemeClr val="tx1"/>
                </a:solidFill>
              </a:rPr>
              <a:t>срок их действия – до года. Предназначены для финансирования текущей деятельности предприятия: формирование оборотных средств, расчетов с дебиторами и др.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79613" y="3500438"/>
            <a:ext cx="6985000" cy="13684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Среднесрочные </a:t>
            </a:r>
            <a:r>
              <a:rPr lang="ru-RU" sz="2400" b="1" dirty="0">
                <a:solidFill>
                  <a:schemeClr val="tx1"/>
                </a:solidFill>
              </a:rPr>
              <a:t> – от 1 года до 3 лет. Используются для замены отдельных элементов основных фондов, их реконструкции и перевооружения.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08175" y="4941888"/>
            <a:ext cx="7056438" cy="172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i="1" dirty="0">
                <a:solidFill>
                  <a:srgbClr val="C00000"/>
                </a:solidFill>
              </a:rPr>
              <a:t>Долгосрочные</a:t>
            </a:r>
            <a:r>
              <a:rPr lang="ru-RU" sz="2300" b="1" dirty="0">
                <a:solidFill>
                  <a:schemeClr val="tx1"/>
                </a:solidFill>
              </a:rPr>
              <a:t>  – от 3 до 5 лет. Используются для финансирования основных фондов, долгосрочных финансовых вложений, венчурного (рискового) финансирования. Временная граница может составить 10-15 и более лет. </a:t>
            </a:r>
            <a:endParaRPr lang="ru-RU" sz="23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503237"/>
          </a:xfrm>
        </p:spPr>
        <p:txBody>
          <a:bodyPr/>
          <a:lstStyle/>
          <a:p>
            <a:r>
              <a:rPr lang="ru-RU" sz="2800" b="1" smtClean="0">
                <a:solidFill>
                  <a:srgbClr val="C00000"/>
                </a:solidFill>
              </a:rPr>
              <a:t>Финансовые ресурсы организации (предприятия)</a:t>
            </a: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323850" y="692150"/>
            <a:ext cx="8820150" cy="60499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620713"/>
            <a:ext cx="8640763" cy="431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Финансовые ресурсы организации (предприятия)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850" y="1196975"/>
            <a:ext cx="3600450" cy="5032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Собственные источники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80063" y="1196975"/>
            <a:ext cx="3240087" cy="431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Заемные  источники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716463" y="1052513"/>
            <a:ext cx="0" cy="431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700338" y="1700213"/>
            <a:ext cx="0" cy="2159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3995738" y="1484313"/>
            <a:ext cx="1512887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323850" y="2205038"/>
            <a:ext cx="2232025" cy="3603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Внутренние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276600" y="2205038"/>
            <a:ext cx="2663825" cy="3603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Внешние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323850" y="2781300"/>
            <a:ext cx="2735263" cy="93503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Поступления от при формировании уставного капитала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3492500" y="2781300"/>
            <a:ext cx="2374900" cy="1008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Дополнительные взносы в уставной капитал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323850" y="3860800"/>
            <a:ext cx="2735263" cy="11525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Прибыль, остающаяся в распоряжении предприятия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3419475" y="4005263"/>
            <a:ext cx="2447925" cy="9366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Дополнительная эмиссия ценных бумаг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323850" y="5157788"/>
            <a:ext cx="2519363" cy="7921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Амортизационные отчисления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3348038" y="5084763"/>
            <a:ext cx="2519362" cy="8651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Средства в порядке перераспределения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348038" y="6308725"/>
            <a:ext cx="2663825" cy="4333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Прочие источники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323850" y="6237288"/>
            <a:ext cx="2376488" cy="5048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Прочие источники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6443663" y="2133600"/>
            <a:ext cx="2341562" cy="7905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Долгосрочный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кредит банков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516688" y="3068638"/>
            <a:ext cx="2376487" cy="6477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Краткосрочный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кредит банков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6516688" y="4076700"/>
            <a:ext cx="2232025" cy="7921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Коммерческий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кредит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516688" y="5084763"/>
            <a:ext cx="2447925" cy="8651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Средства от выпуска облигаций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6516688" y="6308725"/>
            <a:ext cx="2447925" cy="4333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Прочие источники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7380288" y="1628775"/>
            <a:ext cx="0" cy="431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1547813" y="1989138"/>
            <a:ext cx="30241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4572000" y="1989138"/>
            <a:ext cx="0" cy="2159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1547813" y="1989138"/>
            <a:ext cx="0" cy="2159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40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rgbClr val="FF0000"/>
                </a:solidFill>
              </a:rPr>
              <a:t>2.</a:t>
            </a:r>
            <a:r>
              <a:rPr lang="ru-RU" sz="4400" b="1" smtClean="0">
                <a:solidFill>
                  <a:srgbClr val="FF0000"/>
                </a:solidFill>
              </a:rPr>
              <a:t> </a:t>
            </a:r>
            <a:r>
              <a:rPr lang="ru-RU" sz="4000" b="1" smtClean="0">
                <a:solidFill>
                  <a:srgbClr val="FF0000"/>
                </a:solidFill>
              </a:rPr>
              <a:t>Внутреннее финансирование.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5068888"/>
          </a:xfrm>
          <a:solidFill>
            <a:schemeClr val="bg2"/>
          </a:solidFill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333375"/>
            <a:ext cx="8642350" cy="37433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Источники финансирования является сложной экономической категорией, ведь в процессе хозяйственной деятельности они трансформируются в материальные, интеллектуальные, технические, инновационные и другие виды ресурсов. С точки зрения их привлечения, они делятся на внутренние и внешние. В условиях нестабильности экономической ситуации привлечение внешних источников финансирования проблематично, поэтому субъекты хозяйствования ориентируются в своей деятельности на внутреннее финансирование.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4292600"/>
            <a:ext cx="8353425" cy="244951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Внутренне финансирования – это мобилизация собственных финансовых ресурсов, которые образуются в процессе деятельности предприятия. Основными источниками внутреннего финансирования выступают: чистая прибыль , амортизация, задолженности кредиторов, различные резервы и доходы от продажи имущества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30722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640763" cy="63357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188913"/>
            <a:ext cx="8713787" cy="26638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Стартовым источником финансовых ресурсов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в момент учреждения предприятия является уставный капитал - имущество, созданное за счет вкладов учредителей (или выручки от продажи акций) Уставный капитал предприятия формируется в зависимости от типа предприятия. В условиях рынка уставной капитал  - это сумма вкладов учредителей для обеспечения жизнедеятельности предприятия.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251520" y="3356992"/>
            <a:ext cx="1152128" cy="2880320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Источники УК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2997200"/>
            <a:ext cx="6985000" cy="4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Для АО - акционеры компании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35150" y="3573463"/>
            <a:ext cx="7058025" cy="431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Для ООО - это вклады участников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713" y="4076700"/>
            <a:ext cx="7129462" cy="18732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Для государственного унитарного предприятия – имущество, закрепленное за ним государством в виде основных производственных фондов и оборотных средств на праве хозяйственного ведения или оперативного управления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476375" y="3141663"/>
            <a:ext cx="287338" cy="3311525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08175" y="6021388"/>
            <a:ext cx="6985000" cy="6477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Для производственных кооперативов - имущество и паевые взносы его участников</a:t>
            </a:r>
            <a:endParaRPr lang="ru-RU" sz="23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504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Внутреннее финансирование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388" y="620713"/>
            <a:ext cx="8785225" cy="13684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В процессе производства продукции, выполнения работ, оказания услуг создается новая стоимость, которая определяется суммой выручки от реализации является основным финансовым источником.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23528" y="2204864"/>
            <a:ext cx="1152128" cy="3024336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Источники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1619250" y="2276475"/>
            <a:ext cx="288925" cy="273685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79613" y="2060575"/>
            <a:ext cx="5976937" cy="3603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Чистая прибыль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79613" y="2492375"/>
            <a:ext cx="5976937" cy="431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Амортизационные отчисления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79613" y="2997200"/>
            <a:ext cx="6013450" cy="3603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tx1"/>
                </a:solidFill>
              </a:rPr>
              <a:t>Кредиторская задолженность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79613" y="3860800"/>
            <a:ext cx="6048375" cy="3603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tx1"/>
                </a:solidFill>
              </a:rPr>
              <a:t>Резервы предстоящих расходов и платежей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79613" y="3429000"/>
            <a:ext cx="6048375" cy="3603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tx1"/>
                </a:solidFill>
              </a:rPr>
              <a:t>Устойчивые пассивы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08175" y="4292600"/>
            <a:ext cx="6084888" cy="431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tx1"/>
                </a:solidFill>
              </a:rPr>
              <a:t>Доходы будущих периодов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3850" y="5300663"/>
            <a:ext cx="8569325" cy="14414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rgbClr val="C00000"/>
                </a:solidFill>
              </a:rPr>
              <a:t>Задание на самоподготовку: </a:t>
            </a:r>
            <a:r>
              <a:rPr lang="ru-RU" sz="2300" b="1" dirty="0">
                <a:solidFill>
                  <a:schemeClr val="tx1"/>
                </a:solidFill>
              </a:rPr>
              <a:t>дать подробную характеристику каждому из этих источников. Что ещё, кроме перечисленных, может стать источником внутреннего финансирования деятельности предприятия? Записать в конспект.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79613" y="4797425"/>
            <a:ext cx="6084887" cy="431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tx1"/>
                </a:solidFill>
              </a:rPr>
              <a:t>Целевые поступления</a:t>
            </a:r>
            <a:endParaRPr lang="ru-RU" sz="23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Особенные источники финансирования</a:t>
            </a:r>
            <a:endParaRPr lang="ru-RU" sz="3600" b="1" dirty="0"/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323850" y="908050"/>
            <a:ext cx="8712200" cy="58340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288" y="1052513"/>
            <a:ext cx="8424862" cy="15843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 особенным источникам финансирования относят финансирования за счет владельцев предприятия. Часто такие источники определяют  как внутренний источник внешнего финансирования. 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5516563"/>
            <a:ext cx="8713788" cy="10080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Такое финансирования выступает приоритетным, так как в этом случае предприятие не является должником для внешних контрагентов.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3500438"/>
            <a:ext cx="2305050" cy="14414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дополнительные взносы участников доли в компании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55875" y="3500438"/>
            <a:ext cx="1655763" cy="14414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продажа акций на фондовом рынке </a:t>
            </a:r>
            <a:endParaRPr lang="ru-RU" sz="2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4663" y="3500438"/>
            <a:ext cx="2159000" cy="14414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безвозвратные вложения владельцев предприятий</a:t>
            </a:r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16688" y="3500438"/>
            <a:ext cx="2519362" cy="13684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нераспределенная прибыль </a:t>
            </a:r>
            <a:endParaRPr lang="ru-RU" sz="20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1331913" y="2708275"/>
            <a:ext cx="431800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132138" y="2708275"/>
            <a:ext cx="431800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932363" y="2708275"/>
            <a:ext cx="431800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524750" y="2708275"/>
            <a:ext cx="431800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Кафедра экономической безопасности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ru-RU" sz="4400" b="1" smtClean="0"/>
          </a:p>
          <a:p>
            <a:pPr algn="ctr">
              <a:buFontTx/>
              <a:buNone/>
            </a:pPr>
            <a:r>
              <a:rPr lang="ru-RU" b="1" i="1" smtClean="0"/>
              <a:t>Лекции по учебной дисциплине «Финансы и финансовый рынок»</a:t>
            </a:r>
          </a:p>
          <a:p>
            <a:pPr algn="ctr">
              <a:buFontTx/>
              <a:buNone/>
            </a:pPr>
            <a:endParaRPr lang="ru-RU" b="1" i="1" smtClean="0"/>
          </a:p>
          <a:p>
            <a:pPr algn="ctr">
              <a:buFontTx/>
              <a:buNone/>
            </a:pPr>
            <a:endParaRPr 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36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3</a:t>
            </a:r>
            <a:r>
              <a:rPr lang="ru-RU" b="1" smtClean="0">
                <a:solidFill>
                  <a:srgbClr val="FF0000"/>
                </a:solidFill>
              </a:rPr>
              <a:t>.</a:t>
            </a:r>
            <a:r>
              <a:rPr lang="ru-RU" sz="3600" b="1" smtClean="0">
                <a:solidFill>
                  <a:srgbClr val="FF0000"/>
                </a:solidFill>
              </a:rPr>
              <a:t> Внешнее финансирование. Привлеченные средства. </a:t>
            </a:r>
            <a:endParaRPr lang="ru-RU" sz="3600" b="1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404813"/>
            <a:ext cx="8424863" cy="27368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Внешнее финансирования – это использование средств для деятельности предприятия, которые получены от внешних контрагентов. В свою очередь внешнее финансирования делиться на привлеченные и заемные средства. Субъектами внешнего финансирования могут выступать: финансово – кредитные организации, государство, юридические и физические лица и другие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850" y="3716338"/>
            <a:ext cx="8424863" cy="295275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Кредиты: финансовый (банковские кредит и кредиты от финансово-кредитных организаций);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коммерческий (как правило, краткосрочный кредит , от одного предприятия другому, который предоставляется в форме отсрочки платежа за товары, роботы, услуги).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Лизинг – это кредит, который выдаётся основными средствами, и который заключается составлениям лизингового соглашения.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 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/>
              <a:t>Внешнее финансирование</a:t>
            </a:r>
            <a:endParaRPr lang="ru-RU" sz="4000" b="1" dirty="0"/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250825" y="765175"/>
            <a:ext cx="8713788" cy="59039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765175"/>
            <a:ext cx="8640763" cy="6477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Основные источники внешнего финансирования  организаций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850" y="1484313"/>
            <a:ext cx="6335713" cy="36036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Уставной капитал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850" y="1916113"/>
            <a:ext cx="6335713" cy="36036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Средства государства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850" y="2349500"/>
            <a:ext cx="6335713" cy="35877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Средства граждан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850" y="3213100"/>
            <a:ext cx="6335713" cy="431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Средства нефинансовых организаций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850" y="2781300"/>
            <a:ext cx="6335713" cy="3603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Средства финансово-кредитных организаций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850" y="3716338"/>
            <a:ext cx="6335713" cy="4333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Целевое финансирование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850" y="4221163"/>
            <a:ext cx="6408738" cy="3603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Средства учредителей и участников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288" y="4652963"/>
            <a:ext cx="8497887" cy="19446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Задание на самоподготовку</a:t>
            </a:r>
            <a:r>
              <a:rPr lang="ru-RU" sz="2400" b="1" dirty="0">
                <a:solidFill>
                  <a:schemeClr val="tx1"/>
                </a:solidFill>
              </a:rPr>
              <a:t>: используя литературные источники и ресурсы интернета, найти и записать в конспект расширительное толкование каждого из перечисленных источников внешнего финансирования организаций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Привлеченные средства</a:t>
            </a:r>
            <a:endParaRPr lang="ru-RU" sz="3600" b="1" dirty="0"/>
          </a:p>
        </p:txBody>
      </p:sp>
      <p:sp>
        <p:nvSpPr>
          <p:cNvPr id="36866" name="Содержимое 2"/>
          <p:cNvSpPr>
            <a:spLocks noGrp="1"/>
          </p:cNvSpPr>
          <p:nvPr>
            <p:ph idx="1"/>
          </p:nvPr>
        </p:nvSpPr>
        <p:spPr>
          <a:xfrm>
            <a:off x="323850" y="908050"/>
            <a:ext cx="8712200" cy="58340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288" y="836613"/>
            <a:ext cx="8569325" cy="18002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Привлеченные средства это средства других предприятий, организаций, временно находящихся в обороте предприятия в связи с существующей системой расчетов и выступающие источником финансирования его деятельности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5229225"/>
            <a:ext cx="8713788" cy="1295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В Республике Беларусь важнейшим источником финансирования госпредприятий являются государственные субсидии или дотации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3500438"/>
            <a:ext cx="2305050" cy="14414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Дебиторская задолженность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55875" y="3500438"/>
            <a:ext cx="2160588" cy="14414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Задолженность по зарплате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59338" y="3500438"/>
            <a:ext cx="2160587" cy="13684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Задолженность по выплате налогов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092950" y="3500438"/>
            <a:ext cx="1943100" cy="13684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Средства пенсионных и профсоюзных фондов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331913" y="2708275"/>
            <a:ext cx="431800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492500" y="2708275"/>
            <a:ext cx="431800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867400" y="2708275"/>
            <a:ext cx="433388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740650" y="2708275"/>
            <a:ext cx="431800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500563" y="2636838"/>
            <a:ext cx="431800" cy="25923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7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16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37890" name="Содержимое 4"/>
          <p:cNvSpPr>
            <a:spLocks noGrp="1"/>
          </p:cNvSpPr>
          <p:nvPr>
            <p:ph idx="1"/>
          </p:nvPr>
        </p:nvSpPr>
        <p:spPr>
          <a:xfrm>
            <a:off x="179388" y="333375"/>
            <a:ext cx="8785225" cy="63357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188913"/>
            <a:ext cx="8713788" cy="431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Привлеченные источники финансирования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95536" y="1556792"/>
            <a:ext cx="792088" cy="4320480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Иные  источники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63713" y="692150"/>
            <a:ext cx="7200900" cy="720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Благотворительность</a:t>
            </a:r>
            <a:r>
              <a:rPr lang="ru-RU" b="1" dirty="0">
                <a:solidFill>
                  <a:schemeClr val="tx1"/>
                </a:solidFill>
              </a:rPr>
              <a:t> - форма добровольной бескорыстной поддержки некоммерческой деятельности со стороны физических и юридических лиц.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92275" y="2781300"/>
            <a:ext cx="7200900" cy="1295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b="1" dirty="0">
                <a:solidFill>
                  <a:srgbClr val="C00000"/>
                </a:solidFill>
              </a:rPr>
              <a:t>Патронаж</a:t>
            </a:r>
            <a:r>
              <a:rPr lang="ru-RU" sz="1700" b="1" dirty="0">
                <a:solidFill>
                  <a:schemeClr val="tx1"/>
                </a:solidFill>
              </a:rPr>
              <a:t> - это оказание долгосрочной материальной и организационной поддержки некоммерческой деятельности в ответ на получение определенных прав на участие в управлении. Патрон может быть наделен правом участия в разработке стратегии развития, текущем планировании некоммерческой деятельности и т. д.</a:t>
            </a:r>
            <a:endParaRPr lang="ru-RU" sz="17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35150" y="4149725"/>
            <a:ext cx="7058025" cy="647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C00000"/>
                </a:solidFill>
              </a:rPr>
              <a:t>Меценатство</a:t>
            </a:r>
            <a:r>
              <a:rPr lang="ru-RU" sz="1600" b="1" dirty="0">
                <a:solidFill>
                  <a:schemeClr val="tx1"/>
                </a:solidFill>
              </a:rPr>
              <a:t> - организация и поддержка общественно-значимых мероприятий в просветительских целях (преимущественно в сфере культуры и искусства)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403350" y="908050"/>
            <a:ext cx="360363" cy="5545138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08175" y="4868863"/>
            <a:ext cx="7056438" cy="36036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Пожертвование</a:t>
            </a:r>
            <a:r>
              <a:rPr lang="ru-RU" b="1" dirty="0">
                <a:solidFill>
                  <a:schemeClr val="tx1"/>
                </a:solidFill>
              </a:rPr>
              <a:t> -дарение вещи или права в общеполезных целях</a:t>
            </a:r>
            <a:r>
              <a:rPr lang="ru-RU" dirty="0"/>
              <a:t> 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08175" y="5300663"/>
            <a:ext cx="6985000" cy="2889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Членские взносы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2275" y="1484313"/>
            <a:ext cx="7272338" cy="12239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b="1" dirty="0">
                <a:solidFill>
                  <a:srgbClr val="C00000"/>
                </a:solidFill>
              </a:rPr>
              <a:t>Спонсорство</a:t>
            </a:r>
            <a:r>
              <a:rPr lang="ru-RU" sz="1700" b="1" dirty="0">
                <a:solidFill>
                  <a:schemeClr val="tx1"/>
                </a:solidFill>
              </a:rPr>
              <a:t> - вид экономической сделки, в процессе которой происходит обмен денежных средств, товаров, услуг, работ на возможности размещения рекламы, проведения PR-мероприятий, стимулирования сбыта и др. Спонсорство характеризуется исключительно коммерческими интересами.</a:t>
            </a:r>
            <a:endParaRPr lang="ru-RU" sz="17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63713" y="5661025"/>
            <a:ext cx="7200900" cy="1081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Гранты</a:t>
            </a:r>
            <a:r>
              <a:rPr lang="ru-RU" b="1" dirty="0">
                <a:solidFill>
                  <a:schemeClr val="tx1"/>
                </a:solidFill>
              </a:rPr>
              <a:t> - средства целевого финансирования (денежные средства или иное имущество), выделяемые на конкурсной основе и предоставляемые безвозмездно и безвозвратно с последующим отчетом об их целевом использовании.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Форфейтинг</a:t>
            </a:r>
            <a:endParaRPr lang="ru-RU" dirty="0" smtClean="0"/>
          </a:p>
        </p:txBody>
      </p:sp>
      <p:sp>
        <p:nvSpPr>
          <p:cNvPr id="3891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2997200"/>
            <a:ext cx="8642350" cy="36718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Форфейтинг является операцией по трансформации коммерческого кредита в банковский. Суть операции заключается в следующем.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Покупатель, не располагающий на момент заключения сделки требуемой суммой финансовых ресурсов, выписывает продавцу комплект векселей на сумму, равную стоимости объекта сделки и процентов за отсрочку платежа, т.е. за предоставление </a:t>
            </a:r>
            <a:r>
              <a:rPr lang="ru-RU" sz="1600" b="1" dirty="0">
                <a:solidFill>
                  <a:schemeClr val="tx1"/>
                </a:solidFill>
              </a:rPr>
              <a:t>коммерческого кредита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Продавец учитывает полученные векселя в банке с формулировкой «без права оборота на себя», что освобождает его от имущественной ответственности в случае неплатежеспособности векселедателя. По учтенным платежам продавец получает деньги в банке. В результате коммерческий кредит предоставляет не продавец, а банк, согласившийся учесть векселя и принявший на себя кредитный риск, т.е. коммерческий кредит трансформируется в банковский. Величина кредитного риска, зависящая от надежности векселедателя, влияет на ставку дисконта, по которой учитываются векселя банком.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Кредитование по схеме форфейтинга является </a:t>
            </a:r>
            <a:r>
              <a:rPr lang="ru-RU" sz="1600" dirty="0" err="1">
                <a:solidFill>
                  <a:schemeClr val="tx1"/>
                </a:solidFill>
              </a:rPr>
              <a:t>среднедолгосрочным</a:t>
            </a:r>
            <a:r>
              <a:rPr lang="ru-RU" sz="1600" dirty="0">
                <a:solidFill>
                  <a:schemeClr val="tx1"/>
                </a:solidFill>
              </a:rPr>
              <a:t> (от 1 года до 7 лет).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836613"/>
            <a:ext cx="8713787" cy="208756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Форфейтинг</a:t>
            </a:r>
            <a:r>
              <a:rPr lang="ru-RU" dirty="0">
                <a:solidFill>
                  <a:schemeClr val="tx1"/>
                </a:solidFill>
              </a:rPr>
              <a:t> — буквальный перевод -целиком, общей суммой.  Операция по приобретению финансовым агентом (</a:t>
            </a:r>
            <a:r>
              <a:rPr lang="ru-RU" dirty="0" err="1">
                <a:solidFill>
                  <a:schemeClr val="tx1"/>
                </a:solidFill>
              </a:rPr>
              <a:t>форфейтором</a:t>
            </a:r>
            <a:r>
              <a:rPr lang="ru-RU" dirty="0">
                <a:solidFill>
                  <a:schemeClr val="tx1"/>
                </a:solidFill>
              </a:rPr>
              <a:t>) коммерческого обязательства заемщика   (покупателя,) перед кредитором  (продавцом,). Операция является специфической формой кредитования   торговых операций. Основное условие форфейтинга состоит в том, что все риски по долговому обязательству переходят к </a:t>
            </a:r>
            <a:r>
              <a:rPr lang="ru-RU" dirty="0" err="1">
                <a:solidFill>
                  <a:schemeClr val="tx1"/>
                </a:solidFill>
              </a:rPr>
              <a:t>форфейтору</a:t>
            </a:r>
            <a:r>
              <a:rPr lang="ru-RU" dirty="0">
                <a:solidFill>
                  <a:schemeClr val="tx1"/>
                </a:solidFill>
              </a:rPr>
              <a:t> без права оборота на обязательства продавца.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99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36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4. Смешанное финансирование организации. Лизинг  как источник финансирования организации.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Финансовый лизинг</a:t>
            </a:r>
          </a:p>
        </p:txBody>
      </p:sp>
      <p:sp>
        <p:nvSpPr>
          <p:cNvPr id="409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4292600"/>
            <a:ext cx="8569325" cy="23050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После завершения срока действия договора предмет лизинга может быть передан в собственность лизингополучателю при условии полной выплаты сумм по договору лизинга.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Данная процедура позволяет, с одной стороны, осуществлять реализацию дорогостоящего оборудования большему количеству пользователей, с другой стороны, сократить единовременные затраты </a:t>
            </a:r>
            <a:r>
              <a:rPr lang="ru-RU" b="1" dirty="0" err="1">
                <a:solidFill>
                  <a:schemeClr val="tx1"/>
                </a:solidFill>
              </a:rPr>
              <a:t>арендополучателей</a:t>
            </a:r>
            <a:r>
              <a:rPr lang="ru-RU" b="1" dirty="0">
                <a:solidFill>
                  <a:schemeClr val="tx1"/>
                </a:solidFill>
              </a:rPr>
              <a:t>, связанных с приобретением капиталоемкой продукции.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850" y="1052513"/>
            <a:ext cx="8135938" cy="122396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Финансовый лизинг — процедура привлечения заемных средств в виде долгосрочного кредита, предоставляемого в натуральной форме и погашаемого в рассрочку.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750" y="2420938"/>
            <a:ext cx="8135938" cy="165576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При осуществлении финансового лизинга лизингодатель обязуется приобрести указанное лизингополучателем имущество у определенного продавца и передать его лизингополучателю на определенный срок во временное владение и пользование. Срок действия договора по финансовому лизингу больше или равен сроку полной амортизации предмета лизинга.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/>
              <a:t>Лизинг</a:t>
            </a:r>
            <a:endParaRPr lang="ru-RU" sz="4000" b="1" dirty="0"/>
          </a:p>
        </p:txBody>
      </p:sp>
      <p:sp>
        <p:nvSpPr>
          <p:cNvPr id="41986" name="Содержимое 2"/>
          <p:cNvSpPr>
            <a:spLocks noGrp="1"/>
          </p:cNvSpPr>
          <p:nvPr>
            <p:ph idx="1"/>
          </p:nvPr>
        </p:nvSpPr>
        <p:spPr>
          <a:xfrm>
            <a:off x="179388" y="765175"/>
            <a:ext cx="8856662" cy="59769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650" y="908050"/>
            <a:ext cx="2087563" cy="93662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Продавец имущества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84888" y="3429000"/>
            <a:ext cx="2519362" cy="863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Лизингодатель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56325" y="1052513"/>
            <a:ext cx="2303463" cy="100806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Кредитное учреждение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850" y="4652963"/>
            <a:ext cx="3024188" cy="7207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Лизингополучатель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43663" y="5445125"/>
            <a:ext cx="2016125" cy="93662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Страховая компания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ятно 2 8"/>
          <p:cNvSpPr/>
          <p:nvPr/>
        </p:nvSpPr>
        <p:spPr>
          <a:xfrm>
            <a:off x="179388" y="2997200"/>
            <a:ext cx="1079500" cy="1008063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ятно 2 9"/>
          <p:cNvSpPr/>
          <p:nvPr/>
        </p:nvSpPr>
        <p:spPr>
          <a:xfrm>
            <a:off x="4427538" y="1628775"/>
            <a:ext cx="1081087" cy="1008063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2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ятно 2 10"/>
          <p:cNvSpPr/>
          <p:nvPr/>
        </p:nvSpPr>
        <p:spPr>
          <a:xfrm>
            <a:off x="3492500" y="3357563"/>
            <a:ext cx="1079500" cy="1008062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Пятно 2 11"/>
          <p:cNvSpPr/>
          <p:nvPr/>
        </p:nvSpPr>
        <p:spPr>
          <a:xfrm>
            <a:off x="4932363" y="4508500"/>
            <a:ext cx="1079500" cy="1008063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4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Пятно 2 12"/>
          <p:cNvSpPr/>
          <p:nvPr/>
        </p:nvSpPr>
        <p:spPr>
          <a:xfrm>
            <a:off x="7740650" y="2133600"/>
            <a:ext cx="1079500" cy="1008063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5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Пятно 2 13"/>
          <p:cNvSpPr/>
          <p:nvPr/>
        </p:nvSpPr>
        <p:spPr>
          <a:xfrm>
            <a:off x="7885113" y="4292600"/>
            <a:ext cx="1079500" cy="1008063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6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Пятно 2 14"/>
          <p:cNvSpPr/>
          <p:nvPr/>
        </p:nvSpPr>
        <p:spPr>
          <a:xfrm>
            <a:off x="3419475" y="5589588"/>
            <a:ext cx="1081088" cy="1008062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7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1908175" y="1844675"/>
            <a:ext cx="0" cy="2736850"/>
          </a:xfrm>
          <a:prstGeom prst="straightConnector1">
            <a:avLst/>
          </a:prstGeom>
          <a:ln w="762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916238" y="1700213"/>
            <a:ext cx="3168650" cy="1728787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7524750" y="4292600"/>
            <a:ext cx="0" cy="1152525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3419475" y="4221163"/>
            <a:ext cx="2665413" cy="936625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524750" y="2060575"/>
            <a:ext cx="0" cy="1296988"/>
          </a:xfrm>
          <a:prstGeom prst="straightConnector1">
            <a:avLst/>
          </a:prstGeom>
          <a:ln w="762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3348038" y="3716338"/>
            <a:ext cx="2736850" cy="936625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 flipV="1">
            <a:off x="3348038" y="5373688"/>
            <a:ext cx="3024187" cy="539750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/>
              <a:t>Возвратный лизинг</a:t>
            </a:r>
            <a:endParaRPr lang="ru-RU" sz="4000" b="1" dirty="0"/>
          </a:p>
        </p:txBody>
      </p:sp>
      <p:sp>
        <p:nvSpPr>
          <p:cNvPr id="43010" name="Содержимое 2"/>
          <p:cNvSpPr>
            <a:spLocks noGrp="1"/>
          </p:cNvSpPr>
          <p:nvPr>
            <p:ph idx="1"/>
          </p:nvPr>
        </p:nvSpPr>
        <p:spPr>
          <a:xfrm>
            <a:off x="179388" y="765175"/>
            <a:ext cx="8856662" cy="597693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2133600"/>
            <a:ext cx="3095625" cy="1655763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Собственник, поставщик имущества, он же лизингополучатель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0063" y="2205038"/>
            <a:ext cx="2879725" cy="1295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Лизингодатель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51500" y="4868863"/>
            <a:ext cx="2592388" cy="11525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Кредитное учреждение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ятно 2 8"/>
          <p:cNvSpPr/>
          <p:nvPr/>
        </p:nvSpPr>
        <p:spPr>
          <a:xfrm>
            <a:off x="3779838" y="1268413"/>
            <a:ext cx="1079500" cy="1008062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ятно 2 9"/>
          <p:cNvSpPr/>
          <p:nvPr/>
        </p:nvSpPr>
        <p:spPr>
          <a:xfrm>
            <a:off x="3995738" y="3068638"/>
            <a:ext cx="1081087" cy="1008062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2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ятно 2 10"/>
          <p:cNvSpPr/>
          <p:nvPr/>
        </p:nvSpPr>
        <p:spPr>
          <a:xfrm>
            <a:off x="7740650" y="3716338"/>
            <a:ext cx="1079500" cy="1008062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492500" y="2420938"/>
            <a:ext cx="2016125" cy="0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3419475" y="2997200"/>
            <a:ext cx="2089150" cy="0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7164388" y="3573463"/>
            <a:ext cx="0" cy="1223962"/>
          </a:xfrm>
          <a:prstGeom prst="straightConnector1">
            <a:avLst/>
          </a:prstGeom>
          <a:ln w="762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250825" y="4076700"/>
            <a:ext cx="5257800" cy="25209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Например, если у вас есть транспортное средство, строительная техника в собственности – вы можете получить на расчетный счет 60-70% их рыночной стоимости. Механизм такой – вы, как </a:t>
            </a:r>
            <a:r>
              <a:rPr lang="ru-RU" b="1" dirty="0">
                <a:solidFill>
                  <a:srgbClr val="C00000"/>
                </a:solidFill>
              </a:rPr>
              <a:t>Поставщик, </a:t>
            </a:r>
            <a:r>
              <a:rPr lang="ru-RU" b="1" dirty="0">
                <a:solidFill>
                  <a:schemeClr val="tx1"/>
                </a:solidFill>
              </a:rPr>
              <a:t>продаете их </a:t>
            </a:r>
            <a:r>
              <a:rPr lang="ru-RU" b="1" dirty="0">
                <a:solidFill>
                  <a:srgbClr val="C00000"/>
                </a:solidFill>
              </a:rPr>
              <a:t>Лизинговой компании,</a:t>
            </a:r>
            <a:r>
              <a:rPr lang="ru-RU" b="1" dirty="0">
                <a:solidFill>
                  <a:schemeClr val="tx1"/>
                </a:solidFill>
              </a:rPr>
              <a:t> а  она передает их  обратно как </a:t>
            </a:r>
            <a:r>
              <a:rPr lang="ru-RU" b="1" dirty="0">
                <a:solidFill>
                  <a:srgbClr val="C00000"/>
                </a:solidFill>
              </a:rPr>
              <a:t>Лизингополучателю</a:t>
            </a:r>
            <a:r>
              <a:rPr lang="ru-RU" b="1" dirty="0">
                <a:solidFill>
                  <a:schemeClr val="tx1"/>
                </a:solidFill>
              </a:rPr>
              <a:t> , при этом  техника остается в  вашем пользовании.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358188" cy="2276475"/>
          </a:xfrm>
        </p:spPr>
        <p:txBody>
          <a:bodyPr/>
          <a:lstStyle/>
          <a:p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>Тема 6 </a:t>
            </a:r>
            <a:br>
              <a:rPr lang="ru-RU" sz="4800" b="1" smtClean="0"/>
            </a:br>
            <a:endParaRPr lang="ru-RU" sz="6000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07950" y="2420938"/>
            <a:ext cx="8928100" cy="3887787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4000" b="1" dirty="0" smtClean="0"/>
              <a:t> 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4000" b="1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sz="4800" b="1" dirty="0" smtClean="0"/>
              <a:t>Источники и формы финансирования организаций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700" dirty="0" smtClean="0">
                <a:solidFill>
                  <a:srgbClr val="000000"/>
                </a:solidFill>
              </a:rPr>
              <a:t/>
            </a:r>
            <a:br>
              <a:rPr lang="ru-RU" sz="700" dirty="0" smtClean="0">
                <a:solidFill>
                  <a:srgbClr val="000000"/>
                </a:solidFill>
              </a:rPr>
            </a:br>
            <a:endParaRPr lang="ru-RU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5635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/>
              <a:t>Преимущества лизинга</a:t>
            </a:r>
            <a:endParaRPr lang="ru-RU" sz="4000" b="1" dirty="0"/>
          </a:p>
        </p:txBody>
      </p:sp>
      <p:sp>
        <p:nvSpPr>
          <p:cNvPr id="44034" name="Содержимое 2"/>
          <p:cNvSpPr>
            <a:spLocks noGrp="1"/>
          </p:cNvSpPr>
          <p:nvPr>
            <p:ph idx="1"/>
          </p:nvPr>
        </p:nvSpPr>
        <p:spPr>
          <a:xfrm>
            <a:off x="250825" y="692150"/>
            <a:ext cx="8785225" cy="60499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288" y="692150"/>
            <a:ext cx="8569325" cy="1368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Инвестирование в форме имущества в отличие от денежного кредита снижает риск </a:t>
            </a:r>
            <a:r>
              <a:rPr lang="ru-RU" sz="2400" b="1" dirty="0" err="1">
                <a:solidFill>
                  <a:schemeClr val="tx1"/>
                </a:solidFill>
              </a:rPr>
              <a:t>невозврата</a:t>
            </a:r>
            <a:r>
              <a:rPr lang="ru-RU" sz="2400" b="1" dirty="0">
                <a:solidFill>
                  <a:schemeClr val="tx1"/>
                </a:solidFill>
              </a:rPr>
              <a:t> средств, предмет лизинга в течение всего договора остается собственностью лизингодателя.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288" y="2205038"/>
            <a:ext cx="8569325" cy="14398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Банковский кредит выдается, как правило, на 70-80% стоимости приобретаемого оборудования, в то время как его лизинг предполагает соответственно 100%-ное кредитование и не требует немедленного начала платежа.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288" y="3716338"/>
            <a:ext cx="8569325" cy="12969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Условия договора лизинга по-своему более вариабельны, чем кредитные отношения, так как позволяют участникам выработать удобную для них схему выплат.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850" y="5157788"/>
            <a:ext cx="8569325" cy="14398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Договор лизинга часто содержит в себе условия о технической поддержке оборудования лизингодателем, например осуществление ремонта, обновление в случае появления более совершенных образцов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5635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/>
              <a:t>Преимущества лизинга</a:t>
            </a:r>
            <a:endParaRPr lang="ru-RU" sz="4000" b="1" dirty="0"/>
          </a:p>
        </p:txBody>
      </p:sp>
      <p:sp>
        <p:nvSpPr>
          <p:cNvPr id="45058" name="Содержимое 2"/>
          <p:cNvSpPr>
            <a:spLocks noGrp="1"/>
          </p:cNvSpPr>
          <p:nvPr>
            <p:ph idx="1"/>
          </p:nvPr>
        </p:nvSpPr>
        <p:spPr>
          <a:xfrm>
            <a:off x="250825" y="692150"/>
            <a:ext cx="8785225" cy="60499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288" y="692150"/>
            <a:ext cx="8569325" cy="1368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Инвестирование в форме имущества в отличие от денежного кредита снижает риск </a:t>
            </a:r>
            <a:r>
              <a:rPr lang="ru-RU" sz="2400" b="1" dirty="0" err="1">
                <a:solidFill>
                  <a:schemeClr val="tx1"/>
                </a:solidFill>
              </a:rPr>
              <a:t>невозврата</a:t>
            </a:r>
            <a:r>
              <a:rPr lang="ru-RU" sz="2400" b="1" dirty="0">
                <a:solidFill>
                  <a:schemeClr val="tx1"/>
                </a:solidFill>
              </a:rPr>
              <a:t> средств, предмет лизинга в течение всего договора остается собственностью лизингодателя.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288" y="2205038"/>
            <a:ext cx="8569325" cy="14398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Банковский кредит выдается, как правило, на 70-80% стоимости приобретаемого оборудования, в то время как его лизинг предполагает соответственно 100%-ное кредитование и не требует немедленного начала платежа.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288" y="3716338"/>
            <a:ext cx="8569325" cy="12969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Условия договора лизинга по-своему более вариабельны, чем кредитные отношения, так как позволяют участникам выработать удобную для них схему выплат.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850" y="5157788"/>
            <a:ext cx="8569325" cy="14398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Договор лизинга часто содержит в себе условия о технической поддержке оборудования лизингодателем, например осуществление ремонта, обновление в случае появления более совершенных образцов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60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b="1" smtClean="0">
              <a:solidFill>
                <a:srgbClr val="C00000"/>
              </a:solidFill>
            </a:endParaRPr>
          </a:p>
          <a:p>
            <a:pPr algn="ctr">
              <a:buFont typeface="Arial" charset="0"/>
              <a:buNone/>
            </a:pPr>
            <a:endParaRPr lang="ru-RU" b="1" smtClean="0">
              <a:solidFill>
                <a:srgbClr val="C0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rgbClr val="C00000"/>
                </a:solidFill>
              </a:rPr>
              <a:t>5. Источники и формы финансирования организаций.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302625" cy="5762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Венчурное финансирование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836613"/>
            <a:ext cx="8208963" cy="187166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Венчурное финансирование осуществляется фондами </a:t>
            </a:r>
            <a:r>
              <a:rPr lang="ru-RU" sz="2000" b="1" dirty="0" err="1">
                <a:solidFill>
                  <a:schemeClr val="tx1"/>
                </a:solidFill>
              </a:rPr>
              <a:t>рискокапитала</a:t>
            </a:r>
            <a:r>
              <a:rPr lang="ru-RU" sz="2000" b="1" dirty="0">
                <a:solidFill>
                  <a:schemeClr val="tx1"/>
                </a:solidFill>
              </a:rPr>
              <a:t> путем предоставления денежных ресурсов на беспроцентной основе без гарантий их возврата. Деятельность венчурных фондов по финансированию инновационных проектов обладает рядом характерных особенностей, что отличает их от традиционных инвестиционных фондов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550" y="2852738"/>
            <a:ext cx="7848600" cy="7207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err="1">
                <a:solidFill>
                  <a:schemeClr val="tx1"/>
                </a:solidFill>
              </a:rPr>
              <a:t>риско-инвесторы</a:t>
            </a:r>
            <a:r>
              <a:rPr lang="ru-RU" sz="2000" b="1" u="sng" dirty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готовы к потере своего капитала (не требуют залоговых гарантий возврата предоставленных средств</a:t>
            </a:r>
            <a:endParaRPr lang="ru-RU" sz="20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79513" y="2780928"/>
            <a:ext cx="936104" cy="3961184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</a:rPr>
              <a:t>Особенности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00113" y="3644900"/>
            <a:ext cx="7920037" cy="720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«</a:t>
            </a:r>
            <a:r>
              <a:rPr lang="ru-RU" sz="2000" b="1" dirty="0" err="1">
                <a:solidFill>
                  <a:schemeClr val="tx1"/>
                </a:solidFill>
              </a:rPr>
              <a:t>риско-капитал</a:t>
            </a:r>
            <a:r>
              <a:rPr lang="ru-RU" sz="2000" b="1" dirty="0">
                <a:solidFill>
                  <a:schemeClr val="tx1"/>
                </a:solidFill>
              </a:rPr>
              <a:t>» предоставляется на длительный срок (5—7 лет) без права его изъятия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58888" y="4437063"/>
            <a:ext cx="7489825" cy="5048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«</a:t>
            </a:r>
            <a:r>
              <a:rPr lang="ru-RU" sz="2000" b="1" dirty="0" err="1">
                <a:solidFill>
                  <a:schemeClr val="tx1"/>
                </a:solidFill>
              </a:rPr>
              <a:t>риско-капитал</a:t>
            </a:r>
            <a:r>
              <a:rPr lang="ru-RU" sz="2000" b="1" dirty="0">
                <a:solidFill>
                  <a:schemeClr val="tx1"/>
                </a:solidFill>
              </a:rPr>
              <a:t>» размещается только в форме акционерного капитала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71550" y="5013325"/>
            <a:ext cx="7921625" cy="17287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Статистика показывает, что в 15% случаев венчурный капитал полностью теряется, в 25% — </a:t>
            </a:r>
            <a:r>
              <a:rPr lang="ru-RU" sz="2000" b="1" dirty="0" err="1">
                <a:solidFill>
                  <a:schemeClr val="tx1"/>
                </a:solidFill>
              </a:rPr>
              <a:t>риско-фирмы</a:t>
            </a:r>
            <a:r>
              <a:rPr lang="ru-RU" sz="2000" b="1" dirty="0">
                <a:solidFill>
                  <a:schemeClr val="tx1"/>
                </a:solidFill>
              </a:rPr>
              <a:t> терпят убытки в течение большего срока, чем планировалось, в 30% — получают умеренные прибыли и в 30% — сверхприбыли, превышающие «</a:t>
            </a:r>
            <a:r>
              <a:rPr lang="ru-RU" sz="2000" b="1" dirty="0" err="1">
                <a:solidFill>
                  <a:schemeClr val="tx1"/>
                </a:solidFill>
              </a:rPr>
              <a:t>риско-капитала</a:t>
            </a:r>
            <a:r>
              <a:rPr lang="ru-RU" sz="2000" b="1" dirty="0">
                <a:solidFill>
                  <a:schemeClr val="tx1"/>
                </a:solidFill>
              </a:rPr>
              <a:t>» в 30—200 раз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build="p" animBg="1"/>
      <p:bldP spid="7" grpId="0" animBg="1"/>
      <p:bldP spid="8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Форфейтинг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48130" name="Содержимое 2"/>
          <p:cNvSpPr>
            <a:spLocks noGrp="1"/>
          </p:cNvSpPr>
          <p:nvPr>
            <p:ph idx="1"/>
          </p:nvPr>
        </p:nvSpPr>
        <p:spPr>
          <a:xfrm>
            <a:off x="250825" y="836613"/>
            <a:ext cx="8642350" cy="561657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1268413"/>
            <a:ext cx="8496300" cy="16557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Форфейтинг</a:t>
            </a:r>
            <a:r>
              <a:rPr lang="ru-RU" sz="2000" dirty="0">
                <a:solidFill>
                  <a:srgbClr val="C00000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— </a:t>
            </a:r>
            <a:r>
              <a:rPr lang="ru-RU" sz="2000" b="1" dirty="0">
                <a:solidFill>
                  <a:schemeClr val="tx1"/>
                </a:solidFill>
              </a:rPr>
              <a:t>буквальный перевод -целиком, общей суммой.  Операция по приобретению </a:t>
            </a:r>
            <a:r>
              <a:rPr lang="ru-RU" sz="2000" b="1" dirty="0" err="1">
                <a:solidFill>
                  <a:schemeClr val="tx1"/>
                </a:solidFill>
              </a:rPr>
              <a:t>форфейтором</a:t>
            </a:r>
            <a:r>
              <a:rPr lang="ru-RU" sz="2000" b="1" dirty="0">
                <a:solidFill>
                  <a:schemeClr val="tx1"/>
                </a:solidFill>
              </a:rPr>
              <a:t>  финансового обязательства заемщика   (покупателя,) перед  кредитором  (продавцом,). Все риски по долговому обязательству переходят к </a:t>
            </a:r>
            <a:r>
              <a:rPr lang="ru-RU" sz="2000" b="1" dirty="0" err="1">
                <a:solidFill>
                  <a:schemeClr val="tx1"/>
                </a:solidFill>
              </a:rPr>
              <a:t>форфейтору</a:t>
            </a:r>
            <a:r>
              <a:rPr lang="ru-RU" sz="2000" b="1" dirty="0">
                <a:solidFill>
                  <a:schemeClr val="tx1"/>
                </a:solidFill>
              </a:rPr>
              <a:t> без права оборота на обязательства продавца.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8313" y="2997200"/>
            <a:ext cx="8351837" cy="33845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Суть операции заключается в следующем.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Покупатель выписывает продавцу комплект векселей на сумму, равную стоимости объекта сделки и процентов за отсрочку платежа, т.е. за предоставление </a:t>
            </a:r>
            <a:r>
              <a:rPr lang="ru-RU" sz="2000" b="1" dirty="0">
                <a:solidFill>
                  <a:srgbClr val="C00000"/>
                </a:solidFill>
              </a:rPr>
              <a:t>коммерческого кредита</a:t>
            </a:r>
            <a:r>
              <a:rPr lang="ru-RU" sz="2000" b="1" dirty="0">
                <a:solidFill>
                  <a:schemeClr val="tx1"/>
                </a:solidFill>
              </a:rPr>
              <a:t>. По учтенным платежам продавец получает деньги в банке. В результате коммерческий кредит предоставляет не продавец, а банк, согласившийся учесть векселя и принявший на себя кредитный риск, т.е. коммерческий кредит трансформируется в </a:t>
            </a:r>
            <a:r>
              <a:rPr lang="ru-RU" sz="2000" b="1" dirty="0">
                <a:solidFill>
                  <a:srgbClr val="C00000"/>
                </a:solidFill>
              </a:rPr>
              <a:t>банковский.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915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4000" b="1" smtClean="0">
              <a:solidFill>
                <a:srgbClr val="C00000"/>
              </a:solidFill>
            </a:endParaRPr>
          </a:p>
          <a:p>
            <a:pPr algn="ctr">
              <a:buFont typeface="Arial" charset="0"/>
              <a:buNone/>
            </a:pPr>
            <a:endParaRPr lang="ru-RU" sz="4000" b="1" smtClean="0">
              <a:solidFill>
                <a:srgbClr val="C0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rgbClr val="C00000"/>
                </a:solidFill>
              </a:rPr>
              <a:t>6. Кредит — как источник финансирования организации.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50178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712200" cy="63357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188913"/>
            <a:ext cx="8569325" cy="259238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Все внешние источники финансирования попадают в одну из двух категорий: финансирование путем получения кредитов и выпуска ценных бумаг (кроме акций). Кредитная форма заемного капитала получила наибольшее распространение среди белорусских предприятий.</a:t>
            </a:r>
            <a:r>
              <a:rPr lang="ru-RU" sz="2400" b="1" dirty="0"/>
              <a:t> </a:t>
            </a:r>
            <a:r>
              <a:rPr lang="ru-RU" sz="2400" b="1" dirty="0">
                <a:solidFill>
                  <a:schemeClr val="tx1"/>
                </a:solidFill>
              </a:rPr>
              <a:t>В мировой практике выделяют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следующие виды кредитов: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9512" y="3212976"/>
            <a:ext cx="1152128" cy="2880320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Виды кредитов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150" y="3284538"/>
            <a:ext cx="2665413" cy="3603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банковский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35150" y="3716338"/>
            <a:ext cx="2665413" cy="3603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коммерческий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35150" y="4149725"/>
            <a:ext cx="2665413" cy="3587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потребительский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476375" y="3357563"/>
            <a:ext cx="287338" cy="2519362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35150" y="4581525"/>
            <a:ext cx="2665413" cy="36036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государственный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35150" y="5013325"/>
            <a:ext cx="2665413" cy="36036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международный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835150" y="5516563"/>
            <a:ext cx="2592388" cy="3603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ростовщический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932363" y="3357563"/>
            <a:ext cx="3600450" cy="28797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Подумать!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Что представляет собой ростовщический кредит?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  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Виды кредитов</a:t>
            </a:r>
            <a:endParaRPr lang="ru-RU" b="1" dirty="0"/>
          </a:p>
        </p:txBody>
      </p:sp>
      <p:sp>
        <p:nvSpPr>
          <p:cNvPr id="51202" name="Содержимое 2"/>
          <p:cNvSpPr>
            <a:spLocks noGrp="1"/>
          </p:cNvSpPr>
          <p:nvPr>
            <p:ph idx="1"/>
          </p:nvPr>
        </p:nvSpPr>
        <p:spPr>
          <a:xfrm>
            <a:off x="539750" y="620713"/>
            <a:ext cx="8353425" cy="604837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692150"/>
            <a:ext cx="8496300" cy="36734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Коммерческий кредит 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предприятие может получить при закупке товаров или создании производственного запаса у поставщика. Для многих мелких предприятий это важнейший источник финансирования. Может быть выгодным, если поставщик предоставляет покупателю скидки с цены при оплате сделки в более короткие сроки, чем определены в договоре. Например, при оплате в течение 10 дней при сроке платежа в 30 дней поставщик может предоставить скидку в 2% стоимости платежа.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650" y="4581525"/>
            <a:ext cx="7704138" cy="20161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Проблема зависимости!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Поставщик может навязать фирме невыгодные цены или товар более низкого качества, потребовать прекращения деловых контактов с конкурентами данного поставщика и другие условия.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Виды кредитов</a:t>
            </a:r>
            <a:endParaRPr lang="ru-RU" b="1" dirty="0"/>
          </a:p>
        </p:txBody>
      </p:sp>
      <p:sp>
        <p:nvSpPr>
          <p:cNvPr id="52226" name="Содержимое 2"/>
          <p:cNvSpPr>
            <a:spLocks noGrp="1"/>
          </p:cNvSpPr>
          <p:nvPr>
            <p:ph idx="1"/>
          </p:nvPr>
        </p:nvSpPr>
        <p:spPr>
          <a:xfrm>
            <a:off x="179388" y="620713"/>
            <a:ext cx="8713787" cy="590391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692150"/>
            <a:ext cx="8640762" cy="28082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Чаще всего в качестве источников краткосрочных и долгосрочных финансовых ресурсов предприятия и фирмы всем мире наиболее часто используют </a:t>
            </a:r>
            <a:r>
              <a:rPr lang="ru-RU" sz="2400" b="1" dirty="0">
                <a:solidFill>
                  <a:srgbClr val="C00000"/>
                </a:solidFill>
              </a:rPr>
              <a:t>б</a:t>
            </a:r>
            <a:r>
              <a:rPr lang="ru-RU" sz="2400" b="1" i="1" dirty="0">
                <a:solidFill>
                  <a:srgbClr val="C00000"/>
                </a:solidFill>
              </a:rPr>
              <a:t>анковский кредит. </a:t>
            </a:r>
            <a:r>
              <a:rPr lang="ru-RU" sz="2400" b="1" dirty="0">
                <a:solidFill>
                  <a:schemeClr val="tx1"/>
                </a:solidFill>
              </a:rPr>
              <a:t>Он предоставляется, как правило, коммерческим банком, который обслуживает предприятие. </a:t>
            </a:r>
            <a:r>
              <a:rPr lang="ru-RU" sz="2400" b="1" dirty="0">
                <a:solidFill>
                  <a:srgbClr val="C00000"/>
                </a:solidFill>
              </a:rPr>
              <a:t>Принципы:</a:t>
            </a:r>
            <a:r>
              <a:rPr lang="ru-RU" sz="2400" b="1" dirty="0">
                <a:solidFill>
                  <a:schemeClr val="tx1"/>
                </a:solidFill>
              </a:rPr>
              <a:t> платность, срочность, возвратность. </a:t>
            </a:r>
            <a:r>
              <a:rPr lang="ru-RU" sz="2400" b="1" dirty="0">
                <a:solidFill>
                  <a:srgbClr val="C00000"/>
                </a:solidFill>
              </a:rPr>
              <a:t>Юридическое оформление</a:t>
            </a:r>
            <a:r>
              <a:rPr lang="ru-RU" sz="2400" b="1" dirty="0">
                <a:solidFill>
                  <a:schemeClr val="tx1"/>
                </a:solidFill>
              </a:rPr>
              <a:t>: кредитный договор или кредитное соглашение.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3573463"/>
            <a:ext cx="8569325" cy="18002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Так как потребность в краткосрочном банковском кредите не всегда может быть предусмотрена заранее с привязкой к конкретным срокам его использования, соглашение о нем предприятие может оформить с банком предварительно в форме открытия </a:t>
            </a:r>
            <a:r>
              <a:rPr lang="ru-RU" sz="2400" b="1" dirty="0">
                <a:solidFill>
                  <a:srgbClr val="C00000"/>
                </a:solidFill>
              </a:rPr>
              <a:t>кредитной линии.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5445125"/>
            <a:ext cx="8640762" cy="12239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При реализации крупных проектов со значительным финансированием денежные средства предприятию выдаются частями –</a:t>
            </a:r>
            <a:r>
              <a:rPr lang="ru-RU" sz="2400" b="1" dirty="0">
                <a:solidFill>
                  <a:srgbClr val="C00000"/>
                </a:solidFill>
              </a:rPr>
              <a:t> траншами.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53250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712200" cy="63357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188913"/>
            <a:ext cx="8785225" cy="259238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Текущая деятельность предприятия финансируется в основном посредством бланкового кредитования. </a:t>
            </a:r>
            <a:r>
              <a:rPr lang="ru-RU" sz="2400" b="1" dirty="0">
                <a:solidFill>
                  <a:srgbClr val="C00000"/>
                </a:solidFill>
              </a:rPr>
              <a:t>Бланковый кредит</a:t>
            </a:r>
            <a:r>
              <a:rPr lang="ru-RU" sz="2400" b="1" dirty="0">
                <a:solidFill>
                  <a:schemeClr val="tx1"/>
                </a:solidFill>
              </a:rPr>
              <a:t>- это кредит лишенный вещественного обеспечения, который банки оказывают своим клиентам, имеющим у них вклады на текущем счету или залоговые обеспечения. Вариантами предоставления предприятию бланкового кредита являются: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9512" y="3212976"/>
            <a:ext cx="1152128" cy="2880320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Варианты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2852738"/>
            <a:ext cx="5832475" cy="3603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Краткосрочный кредит на временные нужды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08175" y="3284538"/>
            <a:ext cx="5832475" cy="3603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Сезонный кредит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35150" y="3716338"/>
            <a:ext cx="7129463" cy="16573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Контокоррентный кредит – предоставляется в соответствии с потребностями предприятия и в объеме, не превышающем установленную в договоре максимальную сумму.</a:t>
            </a:r>
            <a:r>
              <a:rPr lang="ru-RU" b="1" dirty="0"/>
              <a:t> </a:t>
            </a:r>
            <a:r>
              <a:rPr lang="ru-RU" b="1" dirty="0">
                <a:solidFill>
                  <a:schemeClr val="tx1"/>
                </a:solidFill>
              </a:rPr>
              <a:t>Сопровождается открытием контокоррентного счета, на котором отражаются с одной стороны - поступления, с другой стороны - ссуды и платеж.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476375" y="2924175"/>
            <a:ext cx="360363" cy="3457575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908175" y="5445125"/>
            <a:ext cx="7056438" cy="12239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Овердрафт</a:t>
            </a:r>
            <a:r>
              <a:rPr lang="ru-RU" sz="2000" b="1" i="1" dirty="0">
                <a:solidFill>
                  <a:schemeClr val="tx1"/>
                </a:solidFill>
              </a:rPr>
              <a:t> - </a:t>
            </a:r>
            <a:r>
              <a:rPr lang="ru-RU" sz="2000" b="1" dirty="0">
                <a:solidFill>
                  <a:schemeClr val="tx1"/>
                </a:solidFill>
              </a:rPr>
              <a:t>кредитование банком расчётного счёта клиента для оплаты им расчётных документов при недостаточности или отсутствии на расчётном счёте клиента-заемщика денежных средств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431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План лекции ч. 1 и ч.2.  </a:t>
            </a:r>
            <a:r>
              <a:rPr lang="ru-RU" sz="4000" i="1" dirty="0" smtClean="0">
                <a:solidFill>
                  <a:srgbClr val="000000"/>
                </a:solidFill>
                <a:cs typeface="Times New Roman" pitchFamily="18" charset="0"/>
              </a:rPr>
              <a:t>(4 часа)</a:t>
            </a: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ru-RU" dirty="0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107950" y="765175"/>
            <a:ext cx="8856663" cy="59039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765175"/>
            <a:ext cx="8496300" cy="7921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1. </a:t>
            </a:r>
            <a:r>
              <a:rPr lang="ru-RU" sz="2400" b="1" dirty="0">
                <a:solidFill>
                  <a:schemeClr val="tx1"/>
                </a:solidFill>
              </a:rPr>
              <a:t>Классификация финансовых ресурсов организации по источникам формирования.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628775"/>
            <a:ext cx="8605837" cy="431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2. Внутреннее финансирование.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2133600"/>
            <a:ext cx="8713787" cy="5032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3. </a:t>
            </a:r>
            <a:r>
              <a:rPr lang="ru-RU" sz="2400" b="1" dirty="0">
                <a:solidFill>
                  <a:schemeClr val="tx1"/>
                </a:solidFill>
              </a:rPr>
              <a:t>Внешнее финансирование. Привлеченные средства. </a:t>
            </a:r>
            <a:endParaRPr lang="ru-RU" sz="24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388" y="2708275"/>
            <a:ext cx="8713787" cy="7207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4. Смешанное финансирование организации. Лизинг  как источник финансирования организации.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388" y="3716338"/>
            <a:ext cx="8713787" cy="7207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5. Источники и формы финансирования организаций.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388" y="4724400"/>
            <a:ext cx="8713787" cy="72072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6. Кредит — как источник финансирования организации.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388" y="5732463"/>
            <a:ext cx="8713787" cy="7207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7. Биржевые облигации. Условия выпуска организациями облигаций.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9" grpId="0" animBg="1"/>
      <p:bldP spid="8" grpId="0" animBg="1"/>
      <p:bldP spid="10" grpId="0" animBg="1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54274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712200" cy="63357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188913"/>
            <a:ext cx="8569325" cy="13684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Помимо текущего финансирования у предприятия могут возникнуть потребности в деньгах на другие мероприятия.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Деньги дают банки.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9512" y="1700808"/>
            <a:ext cx="1152128" cy="4824536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Виды банковских кредитов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63713" y="1628775"/>
            <a:ext cx="72009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Ломбардный кредит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может быть получен предприятием под заклад высоколиквидных ценных бумаг, требований, иных аналогичных активов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35150" y="2781300"/>
            <a:ext cx="7129463" cy="10080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Ипотечный кредит</a:t>
            </a:r>
            <a:r>
              <a:rPr lang="ru-RU" sz="2000" b="1" dirty="0">
                <a:solidFill>
                  <a:srgbClr val="C00000"/>
                </a:solidFill>
              </a:rPr>
              <a:t>  </a:t>
            </a:r>
            <a:r>
              <a:rPr lang="ru-RU" sz="2000" b="1" dirty="0">
                <a:solidFill>
                  <a:schemeClr val="tx1"/>
                </a:solidFill>
              </a:rPr>
              <a:t>- это долгосрочные ссуды под залог </a:t>
            </a:r>
            <a:r>
              <a:rPr lang="ru-RU" sz="2000" b="1" dirty="0" err="1">
                <a:solidFill>
                  <a:schemeClr val="tx1"/>
                </a:solidFill>
              </a:rPr>
              <a:t>внеоборотных</a:t>
            </a:r>
            <a:r>
              <a:rPr lang="ru-RU" sz="2000" b="1" dirty="0">
                <a:solidFill>
                  <a:schemeClr val="tx1"/>
                </a:solidFill>
              </a:rPr>
              <a:t> активов в материальной форме или всего имущественного комплекса предприятия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35150" y="3933825"/>
            <a:ext cx="7129463" cy="15113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err="1">
                <a:solidFill>
                  <a:srgbClr val="C00000"/>
                </a:solidFill>
              </a:rPr>
              <a:t>Ролловерный</a:t>
            </a:r>
            <a:r>
              <a:rPr lang="ru-RU" sz="2000" b="1" i="1" dirty="0">
                <a:solidFill>
                  <a:srgbClr val="C00000"/>
                </a:solidFill>
              </a:rPr>
              <a:t> кредит</a:t>
            </a:r>
            <a:r>
              <a:rPr lang="ru-RU" sz="2000" b="1" dirty="0">
                <a:solidFill>
                  <a:srgbClr val="C00000"/>
                </a:solidFill>
              </a:rPr>
              <a:t>  </a:t>
            </a:r>
            <a:r>
              <a:rPr lang="ru-RU" sz="2000" b="1" dirty="0">
                <a:solidFill>
                  <a:schemeClr val="tx1"/>
                </a:solidFill>
              </a:rPr>
              <a:t>представляет собой одну из форм долгосрочного банковского кредита с периодически пересматриваемой процентной ставкой (т.е. с перманентным «</a:t>
            </a:r>
            <a:r>
              <a:rPr lang="ru-RU" sz="2000" b="1" dirty="0" err="1">
                <a:solidFill>
                  <a:schemeClr val="tx1"/>
                </a:solidFill>
              </a:rPr>
              <a:t>перекредитованием</a:t>
            </a:r>
            <a:r>
              <a:rPr lang="ru-RU" sz="2000" b="1" dirty="0">
                <a:solidFill>
                  <a:schemeClr val="tx1"/>
                </a:solidFill>
              </a:rPr>
              <a:t>» в связи с изменением конъюнктуры финансового рынка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476375" y="1700213"/>
            <a:ext cx="287338" cy="4752975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35150" y="5589588"/>
            <a:ext cx="7129463" cy="7921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C00000"/>
                </a:solidFill>
              </a:rPr>
              <a:t>Консорциальный кредит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предоставляет собой финансовые ресурсы  нескольких банков, объединенных в консорциум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  <p:bldP spid="1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529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4000" b="1" smtClean="0">
              <a:solidFill>
                <a:srgbClr val="C0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rgbClr val="C00000"/>
                </a:solidFill>
              </a:rPr>
              <a:t>7. Биржевые облигации. Условия выпуска организациями облигаций.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362950" cy="360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Новое явление для Беларуси</a:t>
            </a:r>
            <a:endParaRPr lang="ru-RU" b="1" dirty="0"/>
          </a:p>
        </p:txBody>
      </p:sp>
      <p:sp>
        <p:nvSpPr>
          <p:cNvPr id="56322" name="Содержимое 2"/>
          <p:cNvSpPr>
            <a:spLocks noGrp="1"/>
          </p:cNvSpPr>
          <p:nvPr>
            <p:ph idx="1"/>
          </p:nvPr>
        </p:nvSpPr>
        <p:spPr>
          <a:xfrm>
            <a:off x="250825" y="908050"/>
            <a:ext cx="8713788" cy="57610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4076700"/>
            <a:ext cx="8642350" cy="139541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 условиях, когда банковские кредиты становятся все дороже или вовсе перестают выдаваться, </a:t>
            </a:r>
            <a:r>
              <a:rPr lang="ru-RU" sz="2000" b="1" dirty="0" err="1">
                <a:solidFill>
                  <a:schemeClr val="tx1"/>
                </a:solidFill>
              </a:rPr>
              <a:t>внебанковский</a:t>
            </a:r>
            <a:r>
              <a:rPr lang="ru-RU" sz="2000" b="1" dirty="0">
                <a:solidFill>
                  <a:schemeClr val="tx1"/>
                </a:solidFill>
              </a:rPr>
              <a:t> сектор остается серьезным ресурсом финансирования. В 2015 г. состоялись выпуски валютных облигаций «</a:t>
            </a:r>
            <a:r>
              <a:rPr lang="ru-RU" sz="2000" b="1" dirty="0" err="1">
                <a:solidFill>
                  <a:schemeClr val="tx1"/>
                </a:solidFill>
              </a:rPr>
              <a:t>Евроторга</a:t>
            </a:r>
            <a:r>
              <a:rPr lang="ru-RU" sz="2000" b="1" dirty="0">
                <a:solidFill>
                  <a:schemeClr val="tx1"/>
                </a:solidFill>
              </a:rPr>
              <a:t>», «</a:t>
            </a:r>
            <a:r>
              <a:rPr lang="ru-RU" sz="2000" b="1" dirty="0" err="1">
                <a:solidFill>
                  <a:schemeClr val="tx1"/>
                </a:solidFill>
              </a:rPr>
              <a:t>Алми</a:t>
            </a:r>
            <a:r>
              <a:rPr lang="ru-RU" sz="2000" b="1" dirty="0">
                <a:solidFill>
                  <a:schemeClr val="tx1"/>
                </a:solidFill>
              </a:rPr>
              <a:t>», «Титана».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620713"/>
            <a:ext cx="8713788" cy="12954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Кризис заставляет  компании искать новые источники финансирования. Серьёзные проблемы с ликвидностью на внутреннем рынке и высокие проценты у отечественных банков привели к развитию новых биржевых инструментов.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1989138"/>
            <a:ext cx="8713788" cy="2087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Биржевые облигации — это финансовый инструмент, ценные бумаги, выпускаемые биржей по упрощенным правилам.  В отличие от классических облигаций, им не нужна государственная регистрация, ею занимается сама биржа. Соответственно, выпуск биржевых облигаций не требует и оплаты государственной пошлины за их регистрацию. Подобную эмиссию могут производить только компании, бумаги которых ходят в обращении на бирже.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288" y="5373688"/>
            <a:ext cx="8569325" cy="115093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rgbClr val="C00000"/>
                </a:solidFill>
              </a:rPr>
              <a:t>Задание на оценку: </a:t>
            </a:r>
            <a:r>
              <a:rPr lang="ru-RU" sz="2200" b="1" dirty="0">
                <a:solidFill>
                  <a:schemeClr val="tx1"/>
                </a:solidFill>
              </a:rPr>
              <a:t>найти в интернете сведения о выпусках  биржевых облигациях указанными субъектами, оценить риски, раскрыть механизм и доложить на практическом занятии. </a:t>
            </a:r>
            <a:endParaRPr lang="ru-RU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План семинарского занятия</a:t>
            </a:r>
            <a:br>
              <a:rPr lang="ru-RU" b="1" dirty="0" smtClean="0"/>
            </a:br>
            <a:r>
              <a:rPr lang="ru-RU" b="1" dirty="0" smtClean="0"/>
              <a:t>2 часа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1. Внутреннее финансирование. Нераспределенная прибыль. Резервный капитал. Амортизационные отчисления. Дополнительная эмиссия акций. Нераспределенная прибыль. Резервный капитал. Амортизационные отчисления. Дополнительная эмиссия акций. 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2. Внешнее финансирование. Привлеченные средства. Заемные средства.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План практического занятия</a:t>
            </a:r>
            <a:br>
              <a:rPr lang="ru-RU" dirty="0" smtClean="0"/>
            </a:br>
            <a:r>
              <a:rPr lang="ru-RU" dirty="0" smtClean="0"/>
              <a:t>2 часа</a:t>
            </a: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1. Кредит — как источник финансирования организации.  Выпуск облигаций. Биржевые облигации. </a:t>
            </a:r>
          </a:p>
          <a:p>
            <a:pPr>
              <a:buFont typeface="Arial" charset="0"/>
              <a:buNone/>
            </a:pPr>
            <a:r>
              <a:rPr lang="ru-RU" b="1" smtClean="0"/>
              <a:t>2. Характеристика факторинговых сделок. Форфейтинг. </a:t>
            </a:r>
          </a:p>
          <a:p>
            <a:pPr>
              <a:buFont typeface="Arial" charset="0"/>
              <a:buNone/>
            </a:pPr>
            <a:r>
              <a:rPr lang="ru-RU" b="1" smtClean="0"/>
              <a:t>3. Характеристика лизинга. Операционный лизинг. Финансовый лизинг.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rgbClr val="FF0000"/>
                </a:solidFill>
              </a:rPr>
              <a:t>1. Классификация финансовых ресурсов организации по источникам формирования.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856662" cy="346075"/>
          </a:xfrm>
        </p:spPr>
        <p:txBody>
          <a:bodyPr/>
          <a:lstStyle/>
          <a:p>
            <a:r>
              <a:rPr lang="ru-RU" sz="3200" b="1" smtClean="0"/>
              <a:t>Финансовые ресурсы и финансовые средства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250825" y="1600200"/>
            <a:ext cx="8893175" cy="51419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692150"/>
            <a:ext cx="8785225" cy="1368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Финансовые ресурсы </a:t>
            </a:r>
            <a:r>
              <a:rPr lang="ru-RU" sz="2200" b="1" dirty="0">
                <a:solidFill>
                  <a:schemeClr val="tx1"/>
                </a:solidFill>
              </a:rPr>
              <a:t>- это денежные фонды целевого назначения, которые формируются в процессе распределения и перераспределения национального богатства, ВВП, НД и используются для осуществления уставных целей предприятия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2133600"/>
            <a:ext cx="8785225" cy="23034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Финансовыми средствами </a:t>
            </a:r>
            <a:r>
              <a:rPr lang="ru-RU" sz="2200" b="1" dirty="0">
                <a:solidFill>
                  <a:schemeClr val="tx1"/>
                </a:solidFill>
              </a:rPr>
              <a:t>называются</a:t>
            </a:r>
            <a:r>
              <a:rPr lang="ru-RU" sz="2200" b="1" i="1" dirty="0">
                <a:solidFill>
                  <a:schemeClr val="tx1"/>
                </a:solidFill>
              </a:rPr>
              <a:t> с</a:t>
            </a:r>
            <a:r>
              <a:rPr lang="ru-RU" sz="2200" b="1" dirty="0">
                <a:solidFill>
                  <a:schemeClr val="tx1"/>
                </a:solidFill>
              </a:rPr>
              <a:t>редства, которые могут быть использованы предприятием немедленно как знаки стоимости, характеризующие ее движение. Понятие средства целесообразно использовать при характеристике текущей деятельности. Например, предприятие может обладать финансовыми средствами, представленными деньгами (в кассе и на счетах) и государственными ценными бумагами.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825" y="4508500"/>
            <a:ext cx="8785225" cy="21605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i="1" dirty="0">
              <a:solidFill>
                <a:srgbClr val="C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Финансовые ресурсы</a:t>
            </a:r>
            <a:r>
              <a:rPr lang="ru-RU" sz="2200" b="1" dirty="0">
                <a:solidFill>
                  <a:srgbClr val="C00000"/>
                </a:solidFill>
              </a:rPr>
              <a:t> </a:t>
            </a:r>
            <a:r>
              <a:rPr lang="ru-RU" sz="2200" b="1" dirty="0">
                <a:solidFill>
                  <a:schemeClr val="tx1"/>
                </a:solidFill>
              </a:rPr>
              <a:t>– более емкое понятие, включающее наряду с финансовыми средствами (для обеспечения текущей деятельности) и потенциально возможные, которые могут быть получены при необходимости (либо в перспективе, либо с некоторым дисконтом от реализации активов предприятия).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/>
              <a:t> </a:t>
            </a:r>
            <a:r>
              <a:rPr lang="ru-RU" sz="2000" b="1" i="1" dirty="0">
                <a:solidFill>
                  <a:srgbClr val="C00000"/>
                </a:solidFill>
              </a:rPr>
              <a:t>Капиталом является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часть финансовых ресурсов, приносящая доход.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107950" y="115888"/>
            <a:ext cx="8785225" cy="674211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115888"/>
            <a:ext cx="8640762" cy="21605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800" b="1" i="1" dirty="0">
                <a:solidFill>
                  <a:srgbClr val="C00000"/>
                </a:solidFill>
              </a:rPr>
              <a:t>Финансовые ресурсы предприятия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- это денежные средства, имеющиеся в распоряжении предприятия и предназначенные для осуществления текущих затрат и затрат по расширенному воспроизводству, для выполнения финансовых обязательств и экономического стимулирования работающих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2349500"/>
            <a:ext cx="8496300" cy="22320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C00000"/>
                </a:solidFill>
              </a:rPr>
              <a:t>Основными элементами финансовых ресурсов </a:t>
            </a:r>
            <a:r>
              <a:rPr lang="ru-RU" sz="2400" b="1" dirty="0">
                <a:solidFill>
                  <a:schemeClr val="tx1"/>
                </a:solidFill>
              </a:rPr>
              <a:t>предприятия являются: уставный фонд, амортизационный фонд, специальные фонды целевого назначения, неиспользованная прибыль, кредиторская задолженность всех видов, ресурсы, полученные из централизованных и децентрализованных фондов и другие.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4652963"/>
            <a:ext cx="8640762" cy="22050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Само понятие ресурсы необходимо рассматривать как запасы (в т. ч. в денежной форме), которые могут быть использованы на определенные цели. </a:t>
            </a:r>
            <a:r>
              <a:rPr lang="ru-RU" sz="2400" b="1" i="1" dirty="0">
                <a:solidFill>
                  <a:schemeClr val="tx1"/>
                </a:solidFill>
              </a:rPr>
              <a:t>Таким образом, можно сказать, что финансовые, ресурсы - это денежные средства, аккумулируемые в фондах целевого назначения для осуществления определенных затрат.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6707</TotalTime>
  <Words>2598</Words>
  <Application>Microsoft Office PowerPoint</Application>
  <PresentationFormat>Экран (4:3)</PresentationFormat>
  <Paragraphs>240</Paragraphs>
  <Slides>42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7" baseType="lpstr">
      <vt:lpstr>Calibri</vt:lpstr>
      <vt:lpstr>Arial</vt:lpstr>
      <vt:lpstr>Times New Roman</vt:lpstr>
      <vt:lpstr>Тема Office</vt:lpstr>
      <vt:lpstr>Image</vt:lpstr>
      <vt:lpstr>Министерства внутренних дел Республики Беларусь</vt:lpstr>
      <vt:lpstr>Кафедра экономической безопасности </vt:lpstr>
      <vt:lpstr>   Тема 6  </vt:lpstr>
      <vt:lpstr>  План лекции ч. 1 и ч.2.  (4 часа)  </vt:lpstr>
      <vt:lpstr>План семинарского занятия 2 часа</vt:lpstr>
      <vt:lpstr>План практического занятия 2 часа</vt:lpstr>
      <vt:lpstr>Слайд 7</vt:lpstr>
      <vt:lpstr>Финансовые ресурсы и финансовые средства</vt:lpstr>
      <vt:lpstr>Слайд 9</vt:lpstr>
      <vt:lpstr>Критерии деления финансовых ресурсов</vt:lpstr>
      <vt:lpstr>Критерии деления финансовых ресурсов</vt:lpstr>
      <vt:lpstr>Критерии деления финансовых ресурсов</vt:lpstr>
      <vt:lpstr>Критерии деления финансовых ресурсов</vt:lpstr>
      <vt:lpstr>Финансовые ресурсы организации (предприятия)</vt:lpstr>
      <vt:lpstr>Слайд 15</vt:lpstr>
      <vt:lpstr>Слайд 16</vt:lpstr>
      <vt:lpstr>  </vt:lpstr>
      <vt:lpstr>Внутреннее финансирование</vt:lpstr>
      <vt:lpstr>Особенные источники финансирования</vt:lpstr>
      <vt:lpstr>Слайд 20</vt:lpstr>
      <vt:lpstr>Слайд 21</vt:lpstr>
      <vt:lpstr>Внешнее финансирование</vt:lpstr>
      <vt:lpstr>Привлеченные средства</vt:lpstr>
      <vt:lpstr>  </vt:lpstr>
      <vt:lpstr>Форфейтинг</vt:lpstr>
      <vt:lpstr>Слайд 26</vt:lpstr>
      <vt:lpstr>Финансовый лизинг</vt:lpstr>
      <vt:lpstr>Лизинг</vt:lpstr>
      <vt:lpstr>Возвратный лизинг</vt:lpstr>
      <vt:lpstr>Преимущества лизинга</vt:lpstr>
      <vt:lpstr>Преимущества лизинга</vt:lpstr>
      <vt:lpstr>Слайд 32</vt:lpstr>
      <vt:lpstr>Венчурное финансирование</vt:lpstr>
      <vt:lpstr>Форфейтинг </vt:lpstr>
      <vt:lpstr>Слайд 35</vt:lpstr>
      <vt:lpstr>  </vt:lpstr>
      <vt:lpstr>Виды кредитов</vt:lpstr>
      <vt:lpstr>Виды кредитов</vt:lpstr>
      <vt:lpstr>  </vt:lpstr>
      <vt:lpstr>  </vt:lpstr>
      <vt:lpstr>Слайд 41</vt:lpstr>
      <vt:lpstr>Новое явление для Беларуси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Министерства внутренних дел Республики Беларусь</dc:title>
  <dc:creator>Алексей</dc:creator>
  <cp:lastModifiedBy>vad_1982</cp:lastModifiedBy>
  <cp:revision>115</cp:revision>
  <dcterms:created xsi:type="dcterms:W3CDTF">2016-07-09T12:46:23Z</dcterms:created>
  <dcterms:modified xsi:type="dcterms:W3CDTF">2018-09-28T05:46:12Z</dcterms:modified>
</cp:coreProperties>
</file>