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6" r:id="rId8"/>
    <p:sldId id="294" r:id="rId9"/>
    <p:sldId id="295" r:id="rId10"/>
    <p:sldId id="296" r:id="rId11"/>
    <p:sldId id="300" r:id="rId12"/>
    <p:sldId id="297" r:id="rId13"/>
    <p:sldId id="302" r:id="rId14"/>
    <p:sldId id="305" r:id="rId15"/>
    <p:sldId id="299" r:id="rId16"/>
    <p:sldId id="307" r:id="rId17"/>
    <p:sldId id="312" r:id="rId18"/>
    <p:sldId id="309" r:id="rId19"/>
    <p:sldId id="298" r:id="rId20"/>
    <p:sldId id="304" r:id="rId21"/>
    <p:sldId id="323" r:id="rId22"/>
    <p:sldId id="325" r:id="rId23"/>
    <p:sldId id="306" r:id="rId24"/>
    <p:sldId id="327" r:id="rId25"/>
    <p:sldId id="330" r:id="rId26"/>
    <p:sldId id="329" r:id="rId27"/>
    <p:sldId id="264" r:id="rId28"/>
    <p:sldId id="317" r:id="rId29"/>
    <p:sldId id="318" r:id="rId30"/>
    <p:sldId id="319" r:id="rId31"/>
    <p:sldId id="321" r:id="rId32"/>
    <p:sldId id="313" r:id="rId33"/>
    <p:sldId id="265" r:id="rId34"/>
    <p:sldId id="320" r:id="rId3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5" d="100"/>
          <a:sy n="115" d="100"/>
        </p:scale>
        <p:origin x="-15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09B7BB1-2C57-4A8E-9767-57C90DBEB2B3}" type="datetimeFigureOut">
              <a:rPr lang="ru-RU"/>
              <a:pPr>
                <a:defRPr/>
              </a:pPr>
              <a:t>28.09.2018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2DF4E9-173A-4686-A509-DEE42702B46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1FAD53E-5C38-40D7-ABA6-830FE9499B77}" type="datetimeFigureOut">
              <a:rPr lang="ru-RU"/>
              <a:pPr>
                <a:defRPr/>
              </a:pPr>
              <a:t>28.09.2018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51C06E-794F-4A08-A74F-B60347B2811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8D9EBA3-68AD-4A1D-B6F2-F2ED7AF34D0D}" type="datetimeFigureOut">
              <a:rPr lang="ru-RU"/>
              <a:pPr>
                <a:defRPr/>
              </a:pPr>
              <a:t>28.09.2018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5FE2703-83BB-406E-BBB3-0B43A07613E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57136FD-4D4D-4494-A9CF-D59581E13A67}" type="datetimeFigureOut">
              <a:rPr lang="ru-RU"/>
              <a:pPr>
                <a:defRPr/>
              </a:pPr>
              <a:t>28.09.2018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31AF592-CD75-4A7B-BD2E-6BC80DAEDD7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875847A-09EB-45E7-8D20-BF19D96B5045}" type="datetimeFigureOut">
              <a:rPr lang="ru-RU"/>
              <a:pPr>
                <a:defRPr/>
              </a:pPr>
              <a:t>28.09.2018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12A947-7E9B-499B-A256-5FECE895F5F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93D795E-7195-4F1D-8BBF-B9E1CEC20B2C}" type="datetimeFigureOut">
              <a:rPr lang="ru-RU"/>
              <a:pPr>
                <a:defRPr/>
              </a:pPr>
              <a:t>28.09.2018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D42C1A4-511D-402B-BEB6-9975E30385E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801AF21-AD37-4D5D-AE5F-DD1C043EFCC0}" type="datetimeFigureOut">
              <a:rPr lang="ru-RU"/>
              <a:pPr>
                <a:defRPr/>
              </a:pPr>
              <a:t>28.09.2018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17C3436-230E-45D3-825F-3C40F89E522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6E17AF3-8B6F-4521-ABF1-77B31448EAE8}" type="datetimeFigureOut">
              <a:rPr lang="ru-RU"/>
              <a:pPr>
                <a:defRPr/>
              </a:pPr>
              <a:t>28.09.2018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13341FE-B7D2-4FAF-91AF-08FA256A72F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CA1F24F-784E-4400-A433-2151A62226AA}" type="datetimeFigureOut">
              <a:rPr lang="ru-RU"/>
              <a:pPr>
                <a:defRPr/>
              </a:pPr>
              <a:t>28.09.2018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92DB026-B993-4355-A639-010F5BBE39C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7FA5ED2-6038-46DC-AE42-BC329219ECBC}" type="datetimeFigureOut">
              <a:rPr lang="ru-RU"/>
              <a:pPr>
                <a:defRPr/>
              </a:pPr>
              <a:t>28.09.2018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7FBCF3C-EC8E-4F4B-94D6-171D7ECF3C5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60AA6C9-DE0A-4D45-8DC0-7FB0EA134BA7}" type="datetimeFigureOut">
              <a:rPr lang="ru-RU"/>
              <a:pPr>
                <a:defRPr/>
              </a:pPr>
              <a:t>28.09.2018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D40F813-7431-441B-8D76-6F63AD76FF0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33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EAA29EB-B48F-4124-BFD3-BA1AE32F17C0}" type="datetimeFigureOut">
              <a:rPr lang="ru-RU"/>
              <a:pPr>
                <a:defRPr/>
              </a:pPr>
              <a:t>28.09.2018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0A801C9-318A-43D5-AC07-E881C68459F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827088" y="260350"/>
          <a:ext cx="7154862" cy="6408738"/>
        </p:xfrm>
        <a:graphic>
          <a:graphicData uri="http://schemas.openxmlformats.org/presentationml/2006/ole">
            <p:oleObj spid="_x0000_s1026" name="Image" r:id="rId3" imgW="2354784" imgH="1660952" progId="">
              <p:embed/>
            </p:oleObj>
          </a:graphicData>
        </a:graphic>
      </p:graphicFrame>
      <p:sp>
        <p:nvSpPr>
          <p:cNvPr id="18435" name="Rectangle 3"/>
          <p:cNvSpPr>
            <a:spLocks noGrp="1" noChangeArrowheads="1"/>
          </p:cNvSpPr>
          <p:nvPr>
            <p:ph type="title"/>
          </p:nvPr>
        </p:nvSpPr>
        <p:spPr>
          <a:xfrm>
            <a:off x="758825" y="5761038"/>
            <a:ext cx="7773988" cy="908050"/>
          </a:xfrm>
        </p:spPr>
        <p:txBody>
          <a:bodyPr rtlCol="0">
            <a:normAutofit fontScale="90000"/>
          </a:bodyPr>
          <a:lstStyle/>
          <a:p>
            <a:pPr fontAlgn="auto">
              <a:lnSpc>
                <a:spcPct val="90000"/>
              </a:lnSpc>
              <a:spcAft>
                <a:spcPts val="0"/>
              </a:spcAft>
              <a:defRPr/>
            </a:pPr>
            <a:r>
              <a:rPr lang="ru-RU" sz="4000" smtClean="0">
                <a:solidFill>
                  <a:schemeClr val="bg1"/>
                </a:solidFill>
              </a:rPr>
              <a:t>Министерства внутренних дел Республики Беларусь</a:t>
            </a:r>
          </a:p>
        </p:txBody>
      </p:sp>
      <p:sp>
        <p:nvSpPr>
          <p:cNvPr id="1028" name="WordArt 4"/>
          <p:cNvSpPr>
            <a:spLocks noChangeArrowheads="1" noChangeShapeType="1" noTextEdit="1"/>
          </p:cNvSpPr>
          <p:nvPr/>
        </p:nvSpPr>
        <p:spPr bwMode="auto">
          <a:xfrm>
            <a:off x="1143000" y="762000"/>
            <a:ext cx="7086600" cy="457200"/>
          </a:xfrm>
          <a:prstGeom prst="rect">
            <a:avLst/>
          </a:prstGeom>
        </p:spPr>
        <p:txBody>
          <a:bodyPr spcFirstLastPara="1" wrap="none" fromWordArt="1">
            <a:prstTxWarp prst="textArchUp">
              <a:avLst>
                <a:gd name="adj" fmla="val 10872940"/>
              </a:avLst>
            </a:prstTxWarp>
          </a:bodyPr>
          <a:lstStyle/>
          <a:p>
            <a:pPr algn="ctr"/>
            <a:r>
              <a:rPr lang="ru-RU" sz="3200" kern="10" spc="1600">
                <a:ln w="9525">
                  <a:noFill/>
                  <a:round/>
                  <a:headEnd/>
                  <a:tailEnd/>
                </a:ln>
                <a:solidFill>
                  <a:schemeClr val="bg1"/>
                </a:solidFill>
                <a:latin typeface="Times New Roman Cyr"/>
              </a:rPr>
              <a:t>Академия</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500" fill="hold"/>
                                        <p:tgtEl>
                                          <p:spTgt spid="18435"/>
                                        </p:tgtEl>
                                        <p:attrNameLst>
                                          <p:attrName>ppt_w</p:attrName>
                                        </p:attrNameLst>
                                      </p:cBhvr>
                                      <p:tavLst>
                                        <p:tav tm="0">
                                          <p:val>
                                            <p:fltVal val="0"/>
                                          </p:val>
                                        </p:tav>
                                        <p:tav tm="100000">
                                          <p:val>
                                            <p:strVal val="#ppt_w"/>
                                          </p:val>
                                        </p:tav>
                                      </p:tavLst>
                                    </p:anim>
                                    <p:anim calcmode="lin" valueType="num">
                                      <p:cBhvr>
                                        <p:cTn id="8" dur="500" fill="hold"/>
                                        <p:tgtEl>
                                          <p:spTgt spid="18435"/>
                                        </p:tgtEl>
                                        <p:attrNameLst>
                                          <p:attrName>ppt_h</p:attrName>
                                        </p:attrNameLst>
                                      </p:cBhvr>
                                      <p:tavLst>
                                        <p:tav tm="0">
                                          <p:val>
                                            <p:fltVal val="0"/>
                                          </p:val>
                                        </p:tav>
                                        <p:tav tm="100000">
                                          <p:val>
                                            <p:strVal val="#ppt_h"/>
                                          </p:val>
                                        </p:tav>
                                      </p:tavLst>
                                    </p:anim>
                                    <p:animEffect transition="in" filter="fade">
                                      <p:cBhvr>
                                        <p:cTn id="9"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79388" y="0"/>
            <a:ext cx="8785225" cy="765175"/>
          </a:xfrm>
        </p:spPr>
        <p:txBody>
          <a:bodyPr rtlCol="0">
            <a:normAutofit fontScale="90000"/>
          </a:bodyPr>
          <a:lstStyle/>
          <a:p>
            <a:pPr fontAlgn="auto">
              <a:spcAft>
                <a:spcPts val="0"/>
              </a:spcAft>
              <a:defRPr/>
            </a:pPr>
            <a:r>
              <a:rPr lang="ru-RU" sz="3600" b="1" dirty="0" smtClean="0">
                <a:solidFill>
                  <a:srgbClr val="FF0000"/>
                </a:solidFill>
              </a:rPr>
              <a:t/>
            </a:r>
            <a:br>
              <a:rPr lang="ru-RU" sz="3600" b="1" dirty="0" smtClean="0">
                <a:solidFill>
                  <a:srgbClr val="FF0000"/>
                </a:solidFill>
              </a:rPr>
            </a:br>
            <a:r>
              <a:rPr lang="ru-RU" sz="3200" b="1" dirty="0" smtClean="0">
                <a:solidFill>
                  <a:srgbClr val="FF0000"/>
                </a:solidFill>
              </a:rPr>
              <a:t/>
            </a:r>
            <a:br>
              <a:rPr lang="ru-RU" sz="3200" b="1" dirty="0" smtClean="0">
                <a:solidFill>
                  <a:srgbClr val="FF0000"/>
                </a:solidFill>
              </a:rPr>
            </a:br>
            <a:endParaRPr lang="ru-RU" sz="3600" dirty="0" smtClean="0">
              <a:solidFill>
                <a:srgbClr val="FF0000"/>
              </a:solidFill>
            </a:endParaRPr>
          </a:p>
        </p:txBody>
      </p:sp>
      <p:sp>
        <p:nvSpPr>
          <p:cNvPr id="23554" name="Содержимое 4"/>
          <p:cNvSpPr>
            <a:spLocks noGrp="1"/>
          </p:cNvSpPr>
          <p:nvPr>
            <p:ph idx="1"/>
          </p:nvPr>
        </p:nvSpPr>
        <p:spPr>
          <a:xfrm>
            <a:off x="323850" y="333375"/>
            <a:ext cx="8640763" cy="5761038"/>
          </a:xfrm>
        </p:spPr>
        <p:txBody>
          <a:bodyPr/>
          <a:lstStyle/>
          <a:p>
            <a:endParaRPr lang="ru-RU" smtClean="0"/>
          </a:p>
        </p:txBody>
      </p:sp>
      <p:sp>
        <p:nvSpPr>
          <p:cNvPr id="4" name="Скругленный прямоугольник 3"/>
          <p:cNvSpPr/>
          <p:nvPr/>
        </p:nvSpPr>
        <p:spPr>
          <a:xfrm>
            <a:off x="323850" y="188913"/>
            <a:ext cx="8569325" cy="302418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endParaRPr lang="ru-RU" sz="2300" b="1" dirty="0">
              <a:solidFill>
                <a:schemeClr val="tx1"/>
              </a:solidFill>
            </a:endParaRPr>
          </a:p>
          <a:p>
            <a:pPr fontAlgn="auto">
              <a:spcBef>
                <a:spcPts val="0"/>
              </a:spcBef>
              <a:spcAft>
                <a:spcPts val="600"/>
              </a:spcAft>
              <a:defRPr/>
            </a:pPr>
            <a:r>
              <a:rPr lang="ru-RU" sz="2500" b="1" dirty="0">
                <a:solidFill>
                  <a:schemeClr val="tx1"/>
                </a:solidFill>
              </a:rPr>
              <a:t>Финансовый результат организации выражается в сумме полученных доходов или прибыли. Величина полученной в отчетном периоде прибыли определяет доходы собственников бизнеса, вознаграждении работников организации, налоговые поступления в бюджет. Финансовый результат – индикатор привлекательности коммерческой организации для партнеров по бизнесу, кредиторов, инвесторов.</a:t>
            </a:r>
          </a:p>
          <a:p>
            <a:pPr fontAlgn="auto">
              <a:spcBef>
                <a:spcPts val="0"/>
              </a:spcBef>
              <a:spcAft>
                <a:spcPts val="600"/>
              </a:spcAft>
              <a:defRPr/>
            </a:pPr>
            <a:endParaRPr lang="ru-RU" sz="2000" b="1" dirty="0">
              <a:solidFill>
                <a:schemeClr val="tx1"/>
              </a:solidFill>
            </a:endParaRPr>
          </a:p>
        </p:txBody>
      </p:sp>
      <p:sp>
        <p:nvSpPr>
          <p:cNvPr id="5" name="Выноска со стрелкой вправо 4"/>
          <p:cNvSpPr/>
          <p:nvPr/>
        </p:nvSpPr>
        <p:spPr>
          <a:xfrm>
            <a:off x="179512" y="3356992"/>
            <a:ext cx="1152128" cy="2880320"/>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ru-RU" sz="2800" b="1" dirty="0">
                <a:solidFill>
                  <a:schemeClr val="tx1"/>
                </a:solidFill>
              </a:rPr>
              <a:t>Финансовый результат</a:t>
            </a:r>
            <a:endParaRPr lang="ru-RU" sz="2800" b="1" dirty="0">
              <a:solidFill>
                <a:schemeClr val="tx1"/>
              </a:solidFill>
            </a:endParaRPr>
          </a:p>
        </p:txBody>
      </p:sp>
      <p:sp>
        <p:nvSpPr>
          <p:cNvPr id="6" name="Скругленный прямоугольник 5"/>
          <p:cNvSpPr/>
          <p:nvPr/>
        </p:nvSpPr>
        <p:spPr>
          <a:xfrm>
            <a:off x="1908175" y="3357563"/>
            <a:ext cx="6551613" cy="57626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доход</a:t>
            </a:r>
            <a:endParaRPr lang="ru-RU" sz="2000" b="1" dirty="0">
              <a:solidFill>
                <a:schemeClr val="tx1"/>
              </a:solidFill>
            </a:endParaRPr>
          </a:p>
        </p:txBody>
      </p:sp>
      <p:sp>
        <p:nvSpPr>
          <p:cNvPr id="7" name="Скругленный прямоугольник 6"/>
          <p:cNvSpPr/>
          <p:nvPr/>
        </p:nvSpPr>
        <p:spPr>
          <a:xfrm>
            <a:off x="1908175" y="4292600"/>
            <a:ext cx="6551613" cy="6492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прибыль</a:t>
            </a:r>
            <a:endParaRPr lang="ru-RU" sz="2400" b="1" dirty="0">
              <a:solidFill>
                <a:schemeClr val="tx1"/>
              </a:solidFill>
            </a:endParaRPr>
          </a:p>
        </p:txBody>
      </p:sp>
      <p:sp>
        <p:nvSpPr>
          <p:cNvPr id="8" name="Скругленный прямоугольник 7"/>
          <p:cNvSpPr/>
          <p:nvPr/>
        </p:nvSpPr>
        <p:spPr>
          <a:xfrm>
            <a:off x="1763713" y="5229225"/>
            <a:ext cx="6624637" cy="6477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рентабельность</a:t>
            </a:r>
            <a:endParaRPr lang="ru-RU" sz="2400" b="1" dirty="0">
              <a:solidFill>
                <a:schemeClr val="tx1"/>
              </a:solidFill>
            </a:endParaRPr>
          </a:p>
        </p:txBody>
      </p:sp>
      <p:sp>
        <p:nvSpPr>
          <p:cNvPr id="10" name="Левая фигурная скобка 9"/>
          <p:cNvSpPr/>
          <p:nvPr/>
        </p:nvSpPr>
        <p:spPr>
          <a:xfrm>
            <a:off x="1476375" y="3357563"/>
            <a:ext cx="287338" cy="2447925"/>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0" fill="hold"/>
                                        <p:tgtEl>
                                          <p:spTgt spid="5"/>
                                        </p:tgtEl>
                                        <p:attrNameLst>
                                          <p:attrName>ppt_x</p:attrName>
                                        </p:attrNameLst>
                                      </p:cBhvr>
                                      <p:tavLst>
                                        <p:tav tm="0">
                                          <p:val>
                                            <p:strVal val="0-#ppt_w/2"/>
                                          </p:val>
                                        </p:tav>
                                        <p:tav tm="100000">
                                          <p:val>
                                            <p:strVal val="#ppt_x"/>
                                          </p:val>
                                        </p:tav>
                                      </p:tavLst>
                                    </p:anim>
                                    <p:anim calcmode="lin" valueType="num">
                                      <p:cBhvr additive="base">
                                        <p:cTn id="14" dur="5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0" fill="hold"/>
                                        <p:tgtEl>
                                          <p:spTgt spid="10"/>
                                        </p:tgtEl>
                                        <p:attrNameLst>
                                          <p:attrName>ppt_x</p:attrName>
                                        </p:attrNameLst>
                                      </p:cBhvr>
                                      <p:tavLst>
                                        <p:tav tm="0">
                                          <p:val>
                                            <p:strVal val="0-#ppt_w/2"/>
                                          </p:val>
                                        </p:tav>
                                        <p:tav tm="100000">
                                          <p:val>
                                            <p:strVal val="#ppt_x"/>
                                          </p:val>
                                        </p:tav>
                                      </p:tavLst>
                                    </p:anim>
                                    <p:anim calcmode="lin" valueType="num">
                                      <p:cBhvr additive="base">
                                        <p:cTn id="20" dur="5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0" fill="hold"/>
                                        <p:tgtEl>
                                          <p:spTgt spid="6"/>
                                        </p:tgtEl>
                                        <p:attrNameLst>
                                          <p:attrName>ppt_x</p:attrName>
                                        </p:attrNameLst>
                                      </p:cBhvr>
                                      <p:tavLst>
                                        <p:tav tm="0">
                                          <p:val>
                                            <p:strVal val="#ppt_x"/>
                                          </p:val>
                                        </p:tav>
                                        <p:tav tm="100000">
                                          <p:val>
                                            <p:strVal val="#ppt_x"/>
                                          </p:val>
                                        </p:tav>
                                      </p:tavLst>
                                    </p:anim>
                                    <p:anim calcmode="lin" valueType="num">
                                      <p:cBhvr additive="base">
                                        <p:cTn id="26"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0" fill="hold"/>
                                        <p:tgtEl>
                                          <p:spTgt spid="7"/>
                                        </p:tgtEl>
                                        <p:attrNameLst>
                                          <p:attrName>ppt_x</p:attrName>
                                        </p:attrNameLst>
                                      </p:cBhvr>
                                      <p:tavLst>
                                        <p:tav tm="0">
                                          <p:val>
                                            <p:strVal val="#ppt_x"/>
                                          </p:val>
                                        </p:tav>
                                        <p:tav tm="100000">
                                          <p:val>
                                            <p:strVal val="#ppt_x"/>
                                          </p:val>
                                        </p:tav>
                                      </p:tavLst>
                                    </p:anim>
                                    <p:anim calcmode="lin" valueType="num">
                                      <p:cBhvr additive="base">
                                        <p:cTn id="32"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0" fill="hold"/>
                                        <p:tgtEl>
                                          <p:spTgt spid="8"/>
                                        </p:tgtEl>
                                        <p:attrNameLst>
                                          <p:attrName>ppt_x</p:attrName>
                                        </p:attrNameLst>
                                      </p:cBhvr>
                                      <p:tavLst>
                                        <p:tav tm="0">
                                          <p:val>
                                            <p:strVal val="#ppt_x"/>
                                          </p:val>
                                        </p:tav>
                                        <p:tav tm="100000">
                                          <p:val>
                                            <p:strVal val="#ppt_x"/>
                                          </p:val>
                                        </p:tav>
                                      </p:tavLst>
                                    </p:anim>
                                    <p:anim calcmode="lin" valueType="num">
                                      <p:cBhvr additive="base">
                                        <p:cTn id="3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a:lstStyle/>
          <a:p>
            <a:pPr>
              <a:buFont typeface="Arial" charset="0"/>
              <a:buNone/>
            </a:pPr>
            <a:endParaRPr lang="ru-RU" b="1" smtClean="0"/>
          </a:p>
          <a:p>
            <a:pPr algn="ctr">
              <a:buFont typeface="Arial" charset="0"/>
              <a:buNone/>
            </a:pPr>
            <a:r>
              <a:rPr lang="ru-RU" sz="3600" b="1" smtClean="0">
                <a:solidFill>
                  <a:srgbClr val="FF0000"/>
                </a:solidFill>
              </a:rPr>
              <a:t>2.</a:t>
            </a:r>
            <a:r>
              <a:rPr lang="ru-RU" sz="4000" b="1" smtClean="0">
                <a:solidFill>
                  <a:srgbClr val="FF0000"/>
                </a:solidFill>
              </a:rPr>
              <a:t> </a:t>
            </a:r>
            <a:r>
              <a:rPr lang="ru-RU" sz="3600" b="1" smtClean="0">
                <a:solidFill>
                  <a:srgbClr val="FF0000"/>
                </a:solidFill>
              </a:rPr>
              <a:t>Понятие финансового результата.  Прибыль и ее виды.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79388" y="0"/>
            <a:ext cx="8785225" cy="765175"/>
          </a:xfrm>
        </p:spPr>
        <p:txBody>
          <a:bodyPr rtlCol="0">
            <a:normAutofit fontScale="90000"/>
          </a:bodyPr>
          <a:lstStyle/>
          <a:p>
            <a:pPr fontAlgn="auto">
              <a:spcAft>
                <a:spcPts val="0"/>
              </a:spcAft>
              <a:defRPr/>
            </a:pPr>
            <a:r>
              <a:rPr lang="ru-RU" sz="3600" b="1" dirty="0" smtClean="0">
                <a:solidFill>
                  <a:srgbClr val="FF0000"/>
                </a:solidFill>
              </a:rPr>
              <a:t/>
            </a:r>
            <a:br>
              <a:rPr lang="ru-RU" sz="3600" b="1" dirty="0" smtClean="0">
                <a:solidFill>
                  <a:srgbClr val="FF0000"/>
                </a:solidFill>
              </a:rPr>
            </a:br>
            <a:r>
              <a:rPr lang="ru-RU" sz="3200" b="1" dirty="0" smtClean="0">
                <a:solidFill>
                  <a:srgbClr val="FF0000"/>
                </a:solidFill>
              </a:rPr>
              <a:t/>
            </a:r>
            <a:br>
              <a:rPr lang="ru-RU" sz="3200" b="1" dirty="0" smtClean="0">
                <a:solidFill>
                  <a:srgbClr val="FF0000"/>
                </a:solidFill>
              </a:rPr>
            </a:br>
            <a:endParaRPr lang="ru-RU" sz="3600" dirty="0" smtClean="0">
              <a:solidFill>
                <a:srgbClr val="FF0000"/>
              </a:solidFill>
            </a:endParaRPr>
          </a:p>
        </p:txBody>
      </p:sp>
      <p:sp>
        <p:nvSpPr>
          <p:cNvPr id="25602" name="Содержимое 4"/>
          <p:cNvSpPr>
            <a:spLocks noGrp="1"/>
          </p:cNvSpPr>
          <p:nvPr>
            <p:ph idx="1"/>
          </p:nvPr>
        </p:nvSpPr>
        <p:spPr>
          <a:xfrm>
            <a:off x="323850" y="333375"/>
            <a:ext cx="8712200" cy="6335713"/>
          </a:xfrm>
        </p:spPr>
        <p:txBody>
          <a:bodyPr/>
          <a:lstStyle/>
          <a:p>
            <a:endParaRPr lang="ru-RU" smtClean="0"/>
          </a:p>
        </p:txBody>
      </p:sp>
      <p:sp>
        <p:nvSpPr>
          <p:cNvPr id="4" name="Скругленный прямоугольник 3"/>
          <p:cNvSpPr/>
          <p:nvPr/>
        </p:nvSpPr>
        <p:spPr>
          <a:xfrm>
            <a:off x="323850" y="188913"/>
            <a:ext cx="8569325" cy="187166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000" b="1" dirty="0">
                <a:solidFill>
                  <a:schemeClr val="tx1"/>
                </a:solidFill>
              </a:rPr>
              <a:t>Под доходами предприятия понимается экономическая выгода в денежной или натуральной форме, полученная в результате хозяйственной деятельности.</a:t>
            </a:r>
          </a:p>
          <a:p>
            <a:pPr fontAlgn="auto">
              <a:spcBef>
                <a:spcPts val="0"/>
              </a:spcBef>
              <a:spcAft>
                <a:spcPts val="600"/>
              </a:spcAft>
              <a:defRPr/>
            </a:pPr>
            <a:r>
              <a:rPr lang="ru-RU" sz="2000" b="1" dirty="0">
                <a:solidFill>
                  <a:schemeClr val="tx1"/>
                </a:solidFill>
              </a:rPr>
              <a:t>Различают понятие доходов и поступления денежных средств на счета предприятия (займы, кредиты, залоги, авансы)</a:t>
            </a:r>
            <a:endParaRPr lang="ru-RU" sz="2000" b="1" dirty="0">
              <a:solidFill>
                <a:schemeClr val="tx1"/>
              </a:solidFill>
            </a:endParaRPr>
          </a:p>
        </p:txBody>
      </p:sp>
      <p:sp>
        <p:nvSpPr>
          <p:cNvPr id="5" name="Выноска со стрелкой вправо 4"/>
          <p:cNvSpPr/>
          <p:nvPr/>
        </p:nvSpPr>
        <p:spPr>
          <a:xfrm>
            <a:off x="179512" y="2204864"/>
            <a:ext cx="1008112" cy="4464496"/>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ru-RU" sz="2800" b="1" dirty="0">
                <a:solidFill>
                  <a:schemeClr val="tx1"/>
                </a:solidFill>
              </a:rPr>
              <a:t>Виды доходов</a:t>
            </a:r>
            <a:endParaRPr lang="ru-RU" sz="2800" b="1" dirty="0">
              <a:solidFill>
                <a:schemeClr val="tx1"/>
              </a:solidFill>
            </a:endParaRPr>
          </a:p>
        </p:txBody>
      </p:sp>
      <p:sp>
        <p:nvSpPr>
          <p:cNvPr id="6" name="Скругленный прямоугольник 5"/>
          <p:cNvSpPr/>
          <p:nvPr/>
        </p:nvSpPr>
        <p:spPr>
          <a:xfrm>
            <a:off x="1908175" y="2133600"/>
            <a:ext cx="6985000" cy="136683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2000" b="1" dirty="0">
              <a:solidFill>
                <a:schemeClr val="tx1"/>
              </a:solidFill>
            </a:endParaRPr>
          </a:p>
          <a:p>
            <a:pPr fontAlgn="auto">
              <a:spcBef>
                <a:spcPts val="0"/>
              </a:spcBef>
              <a:spcAft>
                <a:spcPts val="0"/>
              </a:spcAft>
              <a:defRPr/>
            </a:pPr>
            <a:r>
              <a:rPr lang="ru-RU" sz="2300" b="1" dirty="0">
                <a:solidFill>
                  <a:schemeClr val="tx1"/>
                </a:solidFill>
              </a:rPr>
              <a:t>От текущей деятельности: выручка от реализации продукции, дебиторская задолженность.</a:t>
            </a:r>
          </a:p>
          <a:p>
            <a:pPr fontAlgn="auto">
              <a:spcBef>
                <a:spcPts val="0"/>
              </a:spcBef>
              <a:spcAft>
                <a:spcPts val="0"/>
              </a:spcAft>
              <a:defRPr/>
            </a:pPr>
            <a:r>
              <a:rPr lang="ru-RU" sz="2300" b="1" dirty="0">
                <a:solidFill>
                  <a:schemeClr val="tx1"/>
                </a:solidFill>
              </a:rPr>
              <a:t>Считается 1.по факту получения денег на счет</a:t>
            </a:r>
          </a:p>
          <a:p>
            <a:pPr fontAlgn="auto">
              <a:spcBef>
                <a:spcPts val="0"/>
              </a:spcBef>
              <a:spcAft>
                <a:spcPts val="0"/>
              </a:spcAft>
              <a:defRPr/>
            </a:pPr>
            <a:r>
              <a:rPr lang="ru-RU" sz="2300" b="1" dirty="0">
                <a:solidFill>
                  <a:schemeClr val="tx1"/>
                </a:solidFill>
              </a:rPr>
              <a:t>                    2. по факту отгрузки продукции</a:t>
            </a:r>
          </a:p>
          <a:p>
            <a:pPr fontAlgn="auto">
              <a:spcBef>
                <a:spcPts val="0"/>
              </a:spcBef>
              <a:spcAft>
                <a:spcPts val="0"/>
              </a:spcAft>
              <a:defRPr/>
            </a:pPr>
            <a:endParaRPr lang="ru-RU" sz="2000" b="1" dirty="0">
              <a:solidFill>
                <a:schemeClr val="tx1"/>
              </a:solidFill>
            </a:endParaRPr>
          </a:p>
        </p:txBody>
      </p:sp>
      <p:sp>
        <p:nvSpPr>
          <p:cNvPr id="7" name="Скругленный прямоугольник 6"/>
          <p:cNvSpPr/>
          <p:nvPr/>
        </p:nvSpPr>
        <p:spPr>
          <a:xfrm>
            <a:off x="1835150" y="3573463"/>
            <a:ext cx="7058025" cy="14398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От инвестиционной деятельности: доход от продажи материальных и нематериальных активов, от участия в уставном капитале других</a:t>
            </a:r>
            <a:endParaRPr lang="ru-RU" sz="2400" b="1" dirty="0">
              <a:solidFill>
                <a:schemeClr val="tx1"/>
              </a:solidFill>
            </a:endParaRPr>
          </a:p>
        </p:txBody>
      </p:sp>
      <p:sp>
        <p:nvSpPr>
          <p:cNvPr id="8" name="Скругленный прямоугольник 7"/>
          <p:cNvSpPr/>
          <p:nvPr/>
        </p:nvSpPr>
        <p:spPr>
          <a:xfrm>
            <a:off x="1835150" y="5157788"/>
            <a:ext cx="7200900" cy="6477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От финансовой деятельности: доходы от выпуска акций, курсовые разницы</a:t>
            </a:r>
            <a:endParaRPr lang="ru-RU" sz="2400" b="1" dirty="0">
              <a:solidFill>
                <a:schemeClr val="tx1"/>
              </a:solidFill>
            </a:endParaRPr>
          </a:p>
        </p:txBody>
      </p:sp>
      <p:sp>
        <p:nvSpPr>
          <p:cNvPr id="10" name="Левая фигурная скобка 9"/>
          <p:cNvSpPr/>
          <p:nvPr/>
        </p:nvSpPr>
        <p:spPr>
          <a:xfrm>
            <a:off x="1476375" y="2133600"/>
            <a:ext cx="358775" cy="4391025"/>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11" name="Скругленный прямоугольник 10"/>
          <p:cNvSpPr/>
          <p:nvPr/>
        </p:nvSpPr>
        <p:spPr>
          <a:xfrm>
            <a:off x="1979613" y="6021388"/>
            <a:ext cx="6985000" cy="431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Иные доходы: штрафы, неустойка, спонсоры</a:t>
            </a:r>
            <a:endParaRPr lang="ru-RU"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0" fill="hold"/>
                                        <p:tgtEl>
                                          <p:spTgt spid="5"/>
                                        </p:tgtEl>
                                        <p:attrNameLst>
                                          <p:attrName>ppt_x</p:attrName>
                                        </p:attrNameLst>
                                      </p:cBhvr>
                                      <p:tavLst>
                                        <p:tav tm="0">
                                          <p:val>
                                            <p:strVal val="0-#ppt_w/2"/>
                                          </p:val>
                                        </p:tav>
                                        <p:tav tm="100000">
                                          <p:val>
                                            <p:strVal val="#ppt_x"/>
                                          </p:val>
                                        </p:tav>
                                      </p:tavLst>
                                    </p:anim>
                                    <p:anim calcmode="lin" valueType="num">
                                      <p:cBhvr additive="base">
                                        <p:cTn id="14" dur="5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0" fill="hold"/>
                                        <p:tgtEl>
                                          <p:spTgt spid="10"/>
                                        </p:tgtEl>
                                        <p:attrNameLst>
                                          <p:attrName>ppt_x</p:attrName>
                                        </p:attrNameLst>
                                      </p:cBhvr>
                                      <p:tavLst>
                                        <p:tav tm="0">
                                          <p:val>
                                            <p:strVal val="0-#ppt_w/2"/>
                                          </p:val>
                                        </p:tav>
                                        <p:tav tm="100000">
                                          <p:val>
                                            <p:strVal val="#ppt_x"/>
                                          </p:val>
                                        </p:tav>
                                      </p:tavLst>
                                    </p:anim>
                                    <p:anim calcmode="lin" valueType="num">
                                      <p:cBhvr additive="base">
                                        <p:cTn id="20" dur="5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0" fill="hold"/>
                                        <p:tgtEl>
                                          <p:spTgt spid="6"/>
                                        </p:tgtEl>
                                        <p:attrNameLst>
                                          <p:attrName>ppt_x</p:attrName>
                                        </p:attrNameLst>
                                      </p:cBhvr>
                                      <p:tavLst>
                                        <p:tav tm="0">
                                          <p:val>
                                            <p:strVal val="#ppt_x"/>
                                          </p:val>
                                        </p:tav>
                                        <p:tav tm="100000">
                                          <p:val>
                                            <p:strVal val="#ppt_x"/>
                                          </p:val>
                                        </p:tav>
                                      </p:tavLst>
                                    </p:anim>
                                    <p:anim calcmode="lin" valueType="num">
                                      <p:cBhvr additive="base">
                                        <p:cTn id="26"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0" fill="hold"/>
                                        <p:tgtEl>
                                          <p:spTgt spid="7"/>
                                        </p:tgtEl>
                                        <p:attrNameLst>
                                          <p:attrName>ppt_x</p:attrName>
                                        </p:attrNameLst>
                                      </p:cBhvr>
                                      <p:tavLst>
                                        <p:tav tm="0">
                                          <p:val>
                                            <p:strVal val="#ppt_x"/>
                                          </p:val>
                                        </p:tav>
                                        <p:tav tm="100000">
                                          <p:val>
                                            <p:strVal val="#ppt_x"/>
                                          </p:val>
                                        </p:tav>
                                      </p:tavLst>
                                    </p:anim>
                                    <p:anim calcmode="lin" valueType="num">
                                      <p:cBhvr additive="base">
                                        <p:cTn id="32"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0" fill="hold"/>
                                        <p:tgtEl>
                                          <p:spTgt spid="8"/>
                                        </p:tgtEl>
                                        <p:attrNameLst>
                                          <p:attrName>ppt_x</p:attrName>
                                        </p:attrNameLst>
                                      </p:cBhvr>
                                      <p:tavLst>
                                        <p:tav tm="0">
                                          <p:val>
                                            <p:strVal val="#ppt_x"/>
                                          </p:val>
                                        </p:tav>
                                        <p:tav tm="100000">
                                          <p:val>
                                            <p:strVal val="#ppt_x"/>
                                          </p:val>
                                        </p:tav>
                                      </p:tavLst>
                                    </p:anim>
                                    <p:anim calcmode="lin" valueType="num">
                                      <p:cBhvr additive="base">
                                        <p:cTn id="3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0" fill="hold"/>
                                        <p:tgtEl>
                                          <p:spTgt spid="11"/>
                                        </p:tgtEl>
                                        <p:attrNameLst>
                                          <p:attrName>ppt_x</p:attrName>
                                        </p:attrNameLst>
                                      </p:cBhvr>
                                      <p:tavLst>
                                        <p:tav tm="0">
                                          <p:val>
                                            <p:strVal val="#ppt_x"/>
                                          </p:val>
                                        </p:tav>
                                        <p:tav tm="100000">
                                          <p:val>
                                            <p:strVal val="#ppt_x"/>
                                          </p:val>
                                        </p:tav>
                                      </p:tavLst>
                                    </p:anim>
                                    <p:anim calcmode="lin" valueType="num">
                                      <p:cBhvr additive="base">
                                        <p:cTn id="44"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endParaRPr lang="ru-RU" smtClean="0"/>
          </a:p>
        </p:txBody>
      </p:sp>
      <p:sp>
        <p:nvSpPr>
          <p:cNvPr id="26626" name="Содержимое 2"/>
          <p:cNvSpPr>
            <a:spLocks noGrp="1"/>
          </p:cNvSpPr>
          <p:nvPr>
            <p:ph idx="1"/>
          </p:nvPr>
        </p:nvSpPr>
        <p:spPr>
          <a:xfrm>
            <a:off x="107950" y="115888"/>
            <a:ext cx="8785225" cy="6742112"/>
          </a:xfrm>
        </p:spPr>
        <p:txBody>
          <a:bodyPr/>
          <a:lstStyle/>
          <a:p>
            <a:endParaRPr lang="ru-RU" smtClean="0"/>
          </a:p>
        </p:txBody>
      </p:sp>
      <p:sp>
        <p:nvSpPr>
          <p:cNvPr id="4" name="Скругленный прямоугольник 3"/>
          <p:cNvSpPr/>
          <p:nvPr/>
        </p:nvSpPr>
        <p:spPr>
          <a:xfrm>
            <a:off x="107950" y="260350"/>
            <a:ext cx="8785225" cy="345598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200" b="1" dirty="0">
                <a:solidFill>
                  <a:schemeClr val="tx1"/>
                </a:solidFill>
              </a:rPr>
              <a:t>Финансовый результат хозяйственной деятельности предприятия определяется показателем прибыли или убытка, и представляет собой разницу при сравнении сумм доходов и расходов предприятия. Превышение доходов над расходами означает прирост имущества предприятия </a:t>
            </a:r>
            <a:r>
              <a:rPr lang="ru-RU" sz="2200" b="1" dirty="0">
                <a:solidFill>
                  <a:srgbClr val="C00000"/>
                </a:solidFill>
              </a:rPr>
              <a:t>– прибыль</a:t>
            </a:r>
            <a:r>
              <a:rPr lang="ru-RU" sz="2200" b="1" dirty="0">
                <a:solidFill>
                  <a:schemeClr val="tx1"/>
                </a:solidFill>
              </a:rPr>
              <a:t>, а превышение расходов над доходами – уменьшение имущества предприятия, т.е. </a:t>
            </a:r>
            <a:r>
              <a:rPr lang="ru-RU" sz="2200" b="1" dirty="0">
                <a:solidFill>
                  <a:srgbClr val="C00000"/>
                </a:solidFill>
              </a:rPr>
              <a:t>убыток.</a:t>
            </a:r>
            <a:r>
              <a:rPr lang="ru-RU" sz="2200" b="1" dirty="0">
                <a:solidFill>
                  <a:schemeClr val="tx1"/>
                </a:solidFill>
              </a:rPr>
              <a:t> Полученный предприятием за отчётный год финансовый результат в виде прибыли или убытка приводит соответственно к увеличению или уменьшению источников собственных средств</a:t>
            </a:r>
            <a:endParaRPr lang="ru-RU" sz="2200" b="1" dirty="0">
              <a:solidFill>
                <a:schemeClr val="tx1"/>
              </a:solidFill>
            </a:endParaRPr>
          </a:p>
        </p:txBody>
      </p:sp>
      <p:sp>
        <p:nvSpPr>
          <p:cNvPr id="5" name="Скругленный прямоугольник 4"/>
          <p:cNvSpPr/>
          <p:nvPr/>
        </p:nvSpPr>
        <p:spPr>
          <a:xfrm>
            <a:off x="179388" y="3789363"/>
            <a:ext cx="8713787" cy="7921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200" b="1" dirty="0">
                <a:solidFill>
                  <a:schemeClr val="tx1"/>
                </a:solidFill>
              </a:rPr>
              <a:t>Часть дохода предприятия, образующегося после вычета из него косвенных налогов и текущих затрат, называется </a:t>
            </a:r>
            <a:r>
              <a:rPr lang="ru-RU" sz="2200" b="1" i="1" dirty="0">
                <a:solidFill>
                  <a:schemeClr val="tx1"/>
                </a:solidFill>
              </a:rPr>
              <a:t>прибылью</a:t>
            </a:r>
            <a:endParaRPr lang="ru-RU" sz="2200" b="1" dirty="0">
              <a:solidFill>
                <a:schemeClr val="tx1"/>
              </a:solidFill>
            </a:endParaRPr>
          </a:p>
        </p:txBody>
      </p:sp>
      <p:sp>
        <p:nvSpPr>
          <p:cNvPr id="6" name="Скругленный прямоугольник 5"/>
          <p:cNvSpPr/>
          <p:nvPr/>
        </p:nvSpPr>
        <p:spPr>
          <a:xfrm>
            <a:off x="179388" y="4652963"/>
            <a:ext cx="8640762" cy="201612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i="1" dirty="0">
                <a:solidFill>
                  <a:schemeClr val="tx1"/>
                </a:solidFill>
              </a:rPr>
              <a:t>Прибыл</a:t>
            </a:r>
            <a:r>
              <a:rPr lang="ru-RU" sz="2000" b="1" dirty="0">
                <a:solidFill>
                  <a:schemeClr val="tx1"/>
                </a:solidFill>
              </a:rPr>
              <a:t>ь представляет собой выраженный в денежной форме чистый доход предпринимателя на вложенный капитал, характеризующий его вознаграждение за риск осуществления предпринимательской деятельности, представляющий собой разницу между совокупным доходом и совокупными затратами в процессе осуществления этой деятельности</a:t>
            </a:r>
            <a:endParaRPr lang="ru-RU"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ppt_x"/>
                                          </p:val>
                                        </p:tav>
                                        <p:tav tm="100000">
                                          <p:val>
                                            <p:strVal val="#ppt_x"/>
                                          </p:val>
                                        </p:tav>
                                      </p:tavLst>
                                    </p:anim>
                                    <p:anim calcmode="lin" valueType="num">
                                      <p:cBhvr additive="base">
                                        <p:cTn id="1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0" fill="hold"/>
                                        <p:tgtEl>
                                          <p:spTgt spid="6"/>
                                        </p:tgtEl>
                                        <p:attrNameLst>
                                          <p:attrName>ppt_x</p:attrName>
                                        </p:attrNameLst>
                                      </p:cBhvr>
                                      <p:tavLst>
                                        <p:tav tm="0">
                                          <p:val>
                                            <p:strVal val="#ppt_x"/>
                                          </p:val>
                                        </p:tav>
                                        <p:tav tm="100000">
                                          <p:val>
                                            <p:strVal val="#ppt_x"/>
                                          </p:val>
                                        </p:tav>
                                      </p:tavLst>
                                    </p:anim>
                                    <p:anim calcmode="lin" valueType="num">
                                      <p:cBhvr additive="base">
                                        <p:cTn id="19"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1975"/>
          </a:xfrm>
        </p:spPr>
        <p:txBody>
          <a:bodyPr rtlCol="0">
            <a:normAutofit fontScale="90000"/>
          </a:bodyPr>
          <a:lstStyle/>
          <a:p>
            <a:pPr fontAlgn="auto">
              <a:spcAft>
                <a:spcPts val="0"/>
              </a:spcAft>
              <a:defRPr/>
            </a:pPr>
            <a:r>
              <a:rPr lang="ru-RU" b="1" dirty="0" smtClean="0"/>
              <a:t>Задание на самоподготовку</a:t>
            </a:r>
            <a:endParaRPr lang="ru-RU" b="1" dirty="0"/>
          </a:p>
        </p:txBody>
      </p:sp>
      <p:sp>
        <p:nvSpPr>
          <p:cNvPr id="3" name="Скругленный прямоугольник 2"/>
          <p:cNvSpPr/>
          <p:nvPr/>
        </p:nvSpPr>
        <p:spPr>
          <a:xfrm>
            <a:off x="971550" y="1268413"/>
            <a:ext cx="7704138" cy="532923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solidFill>
                  <a:schemeClr val="tx1"/>
                </a:solidFill>
              </a:rPr>
              <a:t>Найти и записать в конспект определения следующих видов доходов и из каких статей они складываются:</a:t>
            </a:r>
          </a:p>
          <a:p>
            <a:pPr fontAlgn="auto">
              <a:spcBef>
                <a:spcPts val="0"/>
              </a:spcBef>
              <a:spcAft>
                <a:spcPts val="0"/>
              </a:spcAft>
              <a:defRPr/>
            </a:pPr>
            <a:r>
              <a:rPr lang="ru-RU" sz="2400" b="1" dirty="0">
                <a:solidFill>
                  <a:schemeClr val="tx1"/>
                </a:solidFill>
              </a:rPr>
              <a:t>1. Доход от реализации товарной продукции (работ, услуг);</a:t>
            </a:r>
          </a:p>
          <a:p>
            <a:pPr fontAlgn="auto">
              <a:spcBef>
                <a:spcPts val="0"/>
              </a:spcBef>
              <a:spcAft>
                <a:spcPts val="0"/>
              </a:spcAft>
              <a:defRPr/>
            </a:pPr>
            <a:endParaRPr lang="ru-RU" sz="2400" b="1" dirty="0">
              <a:solidFill>
                <a:schemeClr val="tx1"/>
              </a:solidFill>
            </a:endParaRPr>
          </a:p>
          <a:p>
            <a:pPr fontAlgn="auto">
              <a:spcBef>
                <a:spcPts val="0"/>
              </a:spcBef>
              <a:spcAft>
                <a:spcPts val="0"/>
              </a:spcAft>
              <a:defRPr/>
            </a:pPr>
            <a:r>
              <a:rPr lang="ru-RU" sz="2400" b="1" dirty="0">
                <a:solidFill>
                  <a:schemeClr val="tx1"/>
                </a:solidFill>
              </a:rPr>
              <a:t>2.Доход от реализации других материальных ценностей;</a:t>
            </a:r>
          </a:p>
          <a:p>
            <a:pPr fontAlgn="auto">
              <a:spcBef>
                <a:spcPts val="0"/>
              </a:spcBef>
              <a:spcAft>
                <a:spcPts val="0"/>
              </a:spcAft>
              <a:defRPr/>
            </a:pPr>
            <a:endParaRPr lang="ru-RU" sz="2400" b="1" dirty="0">
              <a:solidFill>
                <a:schemeClr val="tx1"/>
              </a:solidFill>
            </a:endParaRPr>
          </a:p>
          <a:p>
            <a:pPr fontAlgn="auto">
              <a:spcBef>
                <a:spcPts val="0"/>
              </a:spcBef>
              <a:spcAft>
                <a:spcPts val="0"/>
              </a:spcAft>
              <a:defRPr/>
            </a:pPr>
            <a:r>
              <a:rPr lang="ru-RU" sz="2400" b="1" dirty="0">
                <a:solidFill>
                  <a:schemeClr val="tx1"/>
                </a:solidFill>
              </a:rPr>
              <a:t>3.Доход от </a:t>
            </a:r>
            <a:r>
              <a:rPr lang="ru-RU" sz="2400" b="1" dirty="0" err="1">
                <a:solidFill>
                  <a:schemeClr val="tx1"/>
                </a:solidFill>
              </a:rPr>
              <a:t>внереализационных</a:t>
            </a:r>
            <a:r>
              <a:rPr lang="ru-RU" sz="2400" b="1" dirty="0">
                <a:solidFill>
                  <a:schemeClr val="tx1"/>
                </a:solidFill>
              </a:rPr>
              <a:t> операций</a:t>
            </a:r>
          </a:p>
          <a:p>
            <a:pPr fontAlgn="auto">
              <a:spcBef>
                <a:spcPts val="0"/>
              </a:spcBef>
              <a:spcAft>
                <a:spcPts val="0"/>
              </a:spcAft>
              <a:defRPr/>
            </a:pPr>
            <a:endParaRPr lang="ru-RU" sz="2400" b="1" dirty="0">
              <a:solidFill>
                <a:schemeClr val="tx1"/>
              </a:solidFill>
            </a:endParaRPr>
          </a:p>
          <a:p>
            <a:pPr fontAlgn="auto">
              <a:spcBef>
                <a:spcPts val="0"/>
              </a:spcBef>
              <a:spcAft>
                <a:spcPts val="0"/>
              </a:spcAft>
              <a:defRPr/>
            </a:pPr>
            <a:r>
              <a:rPr lang="ru-RU" sz="2400" b="1" dirty="0">
                <a:solidFill>
                  <a:schemeClr val="tx1"/>
                </a:solidFill>
              </a:rPr>
              <a:t>4. Иные доходы</a:t>
            </a:r>
            <a:endParaRPr lang="ru-RU"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endParaRPr lang="ru-RU" smtClean="0"/>
          </a:p>
        </p:txBody>
      </p:sp>
      <p:sp>
        <p:nvSpPr>
          <p:cNvPr id="28674" name="Содержимое 2"/>
          <p:cNvSpPr>
            <a:spLocks noGrp="1"/>
          </p:cNvSpPr>
          <p:nvPr>
            <p:ph idx="1"/>
          </p:nvPr>
        </p:nvSpPr>
        <p:spPr>
          <a:xfrm>
            <a:off x="179388" y="1600200"/>
            <a:ext cx="8856662" cy="5141913"/>
          </a:xfrm>
        </p:spPr>
        <p:txBody>
          <a:bodyPr/>
          <a:lstStyle/>
          <a:p>
            <a:endParaRPr lang="ru-RU" smtClean="0"/>
          </a:p>
        </p:txBody>
      </p:sp>
      <p:sp>
        <p:nvSpPr>
          <p:cNvPr id="4" name="Скругленный прямоугольник 3"/>
          <p:cNvSpPr/>
          <p:nvPr/>
        </p:nvSpPr>
        <p:spPr>
          <a:xfrm>
            <a:off x="900113" y="188913"/>
            <a:ext cx="6911975" cy="50323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solidFill>
                  <a:schemeClr val="tx1"/>
                </a:solidFill>
              </a:rPr>
              <a:t>Выручка от реализации продукции (работ, услуг)</a:t>
            </a:r>
            <a:endParaRPr lang="ru-RU" sz="2400" b="1" dirty="0">
              <a:solidFill>
                <a:schemeClr val="tx1"/>
              </a:solidFill>
            </a:endParaRPr>
          </a:p>
        </p:txBody>
      </p:sp>
      <p:sp>
        <p:nvSpPr>
          <p:cNvPr id="5" name="Скругленный прямоугольник 4"/>
          <p:cNvSpPr/>
          <p:nvPr/>
        </p:nvSpPr>
        <p:spPr>
          <a:xfrm>
            <a:off x="684213" y="1125538"/>
            <a:ext cx="3024187" cy="50323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rPr>
              <a:t>Косвенные налоги</a:t>
            </a:r>
            <a:endParaRPr lang="ru-RU" sz="2000" b="1" dirty="0">
              <a:solidFill>
                <a:schemeClr val="tx1"/>
              </a:solidFill>
            </a:endParaRPr>
          </a:p>
        </p:txBody>
      </p:sp>
      <p:sp>
        <p:nvSpPr>
          <p:cNvPr id="6" name="Скругленный прямоугольник 5"/>
          <p:cNvSpPr/>
          <p:nvPr/>
        </p:nvSpPr>
        <p:spPr>
          <a:xfrm>
            <a:off x="3995738" y="1196975"/>
            <a:ext cx="4321175" cy="5032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rPr>
              <a:t>Выручка по ценам производства</a:t>
            </a:r>
            <a:endParaRPr lang="ru-RU" sz="2000" b="1" dirty="0">
              <a:solidFill>
                <a:schemeClr val="tx1"/>
              </a:solidFill>
            </a:endParaRPr>
          </a:p>
        </p:txBody>
      </p:sp>
      <p:sp>
        <p:nvSpPr>
          <p:cNvPr id="7" name="Скругленный прямоугольник 6"/>
          <p:cNvSpPr/>
          <p:nvPr/>
        </p:nvSpPr>
        <p:spPr>
          <a:xfrm>
            <a:off x="3348038" y="3573463"/>
            <a:ext cx="3887787" cy="50323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rPr>
              <a:t>Прибыль до налогообложения</a:t>
            </a:r>
            <a:endParaRPr lang="ru-RU" sz="2000" b="1" dirty="0">
              <a:solidFill>
                <a:schemeClr val="tx1"/>
              </a:solidFill>
            </a:endParaRPr>
          </a:p>
        </p:txBody>
      </p:sp>
      <p:sp>
        <p:nvSpPr>
          <p:cNvPr id="8" name="Скругленный прямоугольник 7"/>
          <p:cNvSpPr/>
          <p:nvPr/>
        </p:nvSpPr>
        <p:spPr>
          <a:xfrm>
            <a:off x="250825" y="2133600"/>
            <a:ext cx="1081088" cy="6477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Акцизы</a:t>
            </a:r>
            <a:r>
              <a:rPr lang="ru-RU" dirty="0"/>
              <a:t> </a:t>
            </a:r>
            <a:endParaRPr lang="ru-RU" dirty="0"/>
          </a:p>
        </p:txBody>
      </p:sp>
      <p:sp>
        <p:nvSpPr>
          <p:cNvPr id="9" name="Скругленный прямоугольник 8"/>
          <p:cNvSpPr/>
          <p:nvPr/>
        </p:nvSpPr>
        <p:spPr>
          <a:xfrm>
            <a:off x="2700338" y="2133600"/>
            <a:ext cx="2016125" cy="7191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rPr>
              <a:t>Полная себестоимость</a:t>
            </a:r>
            <a:endParaRPr lang="ru-RU" sz="2000" b="1" dirty="0">
              <a:solidFill>
                <a:schemeClr val="tx1"/>
              </a:solidFill>
            </a:endParaRPr>
          </a:p>
        </p:txBody>
      </p:sp>
      <p:sp>
        <p:nvSpPr>
          <p:cNvPr id="10" name="Скругленный прямоугольник 9"/>
          <p:cNvSpPr/>
          <p:nvPr/>
        </p:nvSpPr>
        <p:spPr>
          <a:xfrm>
            <a:off x="1476375" y="2133600"/>
            <a:ext cx="1079500" cy="6477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НДС </a:t>
            </a:r>
            <a:endParaRPr lang="ru-RU" b="1" dirty="0">
              <a:solidFill>
                <a:schemeClr val="tx1"/>
              </a:solidFill>
            </a:endParaRPr>
          </a:p>
        </p:txBody>
      </p:sp>
      <p:sp>
        <p:nvSpPr>
          <p:cNvPr id="11" name="Скругленный прямоугольник 10"/>
          <p:cNvSpPr/>
          <p:nvPr/>
        </p:nvSpPr>
        <p:spPr>
          <a:xfrm>
            <a:off x="4859338" y="2133600"/>
            <a:ext cx="2089150" cy="7191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rPr>
              <a:t>Прибыль от реализации</a:t>
            </a:r>
            <a:endParaRPr lang="ru-RU" sz="2000" b="1" dirty="0">
              <a:solidFill>
                <a:schemeClr val="tx1"/>
              </a:solidFill>
            </a:endParaRPr>
          </a:p>
        </p:txBody>
      </p:sp>
      <p:sp>
        <p:nvSpPr>
          <p:cNvPr id="12" name="Прямоугольник 11"/>
          <p:cNvSpPr/>
          <p:nvPr/>
        </p:nvSpPr>
        <p:spPr>
          <a:xfrm>
            <a:off x="7164388" y="1916113"/>
            <a:ext cx="1800225" cy="13684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rPr>
              <a:t>Прибыль от других видов деятельности</a:t>
            </a:r>
            <a:endParaRPr lang="ru-RU" sz="2000" b="1" dirty="0">
              <a:solidFill>
                <a:schemeClr val="tx1"/>
              </a:solidFill>
            </a:endParaRPr>
          </a:p>
        </p:txBody>
      </p:sp>
      <p:sp>
        <p:nvSpPr>
          <p:cNvPr id="13" name="Скругленный прямоугольник 12"/>
          <p:cNvSpPr/>
          <p:nvPr/>
        </p:nvSpPr>
        <p:spPr>
          <a:xfrm>
            <a:off x="179388" y="4652963"/>
            <a:ext cx="1368425" cy="6477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Налог на прибыль</a:t>
            </a:r>
            <a:endParaRPr lang="ru-RU" b="1" dirty="0">
              <a:solidFill>
                <a:schemeClr val="tx1"/>
              </a:solidFill>
            </a:endParaRPr>
          </a:p>
        </p:txBody>
      </p:sp>
      <p:sp>
        <p:nvSpPr>
          <p:cNvPr id="14" name="Скругленный прямоугольник 13"/>
          <p:cNvSpPr/>
          <p:nvPr/>
        </p:nvSpPr>
        <p:spPr>
          <a:xfrm>
            <a:off x="1619250" y="4652963"/>
            <a:ext cx="2160588" cy="863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Отложенные налоговые</a:t>
            </a:r>
          </a:p>
          <a:p>
            <a:pPr algn="ctr" fontAlgn="auto">
              <a:spcBef>
                <a:spcPts val="0"/>
              </a:spcBef>
              <a:spcAft>
                <a:spcPts val="0"/>
              </a:spcAft>
              <a:defRPr/>
            </a:pPr>
            <a:r>
              <a:rPr lang="ru-RU" b="1" dirty="0">
                <a:solidFill>
                  <a:schemeClr val="tx1"/>
                </a:solidFill>
              </a:rPr>
              <a:t> активы</a:t>
            </a:r>
            <a:endParaRPr lang="ru-RU" b="1" dirty="0">
              <a:solidFill>
                <a:schemeClr val="tx1"/>
              </a:solidFill>
            </a:endParaRPr>
          </a:p>
        </p:txBody>
      </p:sp>
      <p:sp>
        <p:nvSpPr>
          <p:cNvPr id="15" name="Скругленный прямоугольник 14"/>
          <p:cNvSpPr/>
          <p:nvPr/>
        </p:nvSpPr>
        <p:spPr>
          <a:xfrm>
            <a:off x="3851275" y="4652963"/>
            <a:ext cx="2089150" cy="863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Отложенные </a:t>
            </a:r>
          </a:p>
          <a:p>
            <a:pPr algn="ctr" fontAlgn="auto">
              <a:spcBef>
                <a:spcPts val="0"/>
              </a:spcBef>
              <a:spcAft>
                <a:spcPts val="0"/>
              </a:spcAft>
              <a:defRPr/>
            </a:pPr>
            <a:r>
              <a:rPr lang="ru-RU" b="1" dirty="0">
                <a:solidFill>
                  <a:schemeClr val="tx1"/>
                </a:solidFill>
              </a:rPr>
              <a:t>налоговые </a:t>
            </a:r>
          </a:p>
          <a:p>
            <a:pPr algn="ctr" fontAlgn="auto">
              <a:spcBef>
                <a:spcPts val="0"/>
              </a:spcBef>
              <a:spcAft>
                <a:spcPts val="0"/>
              </a:spcAft>
              <a:defRPr/>
            </a:pPr>
            <a:r>
              <a:rPr lang="ru-RU" b="1" dirty="0">
                <a:solidFill>
                  <a:schemeClr val="tx1"/>
                </a:solidFill>
              </a:rPr>
              <a:t>обязательства</a:t>
            </a:r>
            <a:endParaRPr lang="ru-RU" b="1" dirty="0">
              <a:solidFill>
                <a:schemeClr val="tx1"/>
              </a:solidFill>
            </a:endParaRPr>
          </a:p>
        </p:txBody>
      </p:sp>
      <p:sp>
        <p:nvSpPr>
          <p:cNvPr id="16" name="Скругленный прямоугольник 15"/>
          <p:cNvSpPr/>
          <p:nvPr/>
        </p:nvSpPr>
        <p:spPr>
          <a:xfrm>
            <a:off x="6011863" y="4797425"/>
            <a:ext cx="1368425" cy="6477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Прочие</a:t>
            </a:r>
          </a:p>
          <a:p>
            <a:pPr algn="ctr" fontAlgn="auto">
              <a:spcBef>
                <a:spcPts val="0"/>
              </a:spcBef>
              <a:spcAft>
                <a:spcPts val="0"/>
              </a:spcAft>
              <a:defRPr/>
            </a:pPr>
            <a:r>
              <a:rPr lang="ru-RU" b="1" dirty="0">
                <a:solidFill>
                  <a:schemeClr val="tx1"/>
                </a:solidFill>
              </a:rPr>
              <a:t>налоги</a:t>
            </a:r>
            <a:endParaRPr lang="ru-RU" b="1" dirty="0">
              <a:solidFill>
                <a:schemeClr val="tx1"/>
              </a:solidFill>
            </a:endParaRPr>
          </a:p>
        </p:txBody>
      </p:sp>
      <p:sp>
        <p:nvSpPr>
          <p:cNvPr id="17" name="Скругленный прямоугольник 16"/>
          <p:cNvSpPr/>
          <p:nvPr/>
        </p:nvSpPr>
        <p:spPr>
          <a:xfrm>
            <a:off x="7451725" y="4797425"/>
            <a:ext cx="1368425" cy="6477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Чистая прибыль</a:t>
            </a:r>
            <a:endParaRPr lang="ru-RU" b="1" dirty="0">
              <a:solidFill>
                <a:schemeClr val="tx1"/>
              </a:solidFill>
            </a:endParaRPr>
          </a:p>
        </p:txBody>
      </p:sp>
      <p:sp>
        <p:nvSpPr>
          <p:cNvPr id="18" name="Скругленный прямоугольник 17"/>
          <p:cNvSpPr/>
          <p:nvPr/>
        </p:nvSpPr>
        <p:spPr>
          <a:xfrm>
            <a:off x="4427538" y="6021388"/>
            <a:ext cx="1657350" cy="6477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Дивиденды</a:t>
            </a:r>
            <a:endParaRPr lang="ru-RU" b="1" dirty="0">
              <a:solidFill>
                <a:schemeClr val="tx1"/>
              </a:solidFill>
            </a:endParaRPr>
          </a:p>
        </p:txBody>
      </p:sp>
      <p:sp>
        <p:nvSpPr>
          <p:cNvPr id="19" name="Скругленный прямоугольник 18"/>
          <p:cNvSpPr/>
          <p:nvPr/>
        </p:nvSpPr>
        <p:spPr>
          <a:xfrm>
            <a:off x="6516688" y="6021388"/>
            <a:ext cx="2303462" cy="6477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Нераспределенная прибыль</a:t>
            </a:r>
            <a:endParaRPr lang="ru-RU" b="1" dirty="0">
              <a:solidFill>
                <a:schemeClr val="tx1"/>
              </a:solidFill>
            </a:endParaRPr>
          </a:p>
        </p:txBody>
      </p:sp>
      <p:cxnSp>
        <p:nvCxnSpPr>
          <p:cNvPr id="21" name="Прямая со стрелкой 20"/>
          <p:cNvCxnSpPr/>
          <p:nvPr/>
        </p:nvCxnSpPr>
        <p:spPr>
          <a:xfrm flipH="1">
            <a:off x="2339975" y="692150"/>
            <a:ext cx="1295400" cy="36036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5219700" y="692150"/>
            <a:ext cx="792163" cy="504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H="1">
            <a:off x="1042988" y="1628775"/>
            <a:ext cx="865187" cy="431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1908175" y="1628775"/>
            <a:ext cx="360363" cy="431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H="1">
            <a:off x="4140200" y="1773238"/>
            <a:ext cx="1008063" cy="28733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5148263" y="1773238"/>
            <a:ext cx="576262" cy="28733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flipH="1">
            <a:off x="4643438" y="2852738"/>
            <a:ext cx="720725" cy="6477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H="1">
            <a:off x="6372225" y="2781300"/>
            <a:ext cx="792163" cy="71913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flipH="1">
            <a:off x="971550" y="4076700"/>
            <a:ext cx="2447925" cy="504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a:stCxn id="7" idx="2"/>
          </p:cNvCxnSpPr>
          <p:nvPr/>
        </p:nvCxnSpPr>
        <p:spPr>
          <a:xfrm flipH="1">
            <a:off x="3203575" y="4076700"/>
            <a:ext cx="2089150" cy="504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5292725" y="4076700"/>
            <a:ext cx="0" cy="504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a:off x="6156325" y="4076700"/>
            <a:ext cx="431800" cy="6477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a:off x="7235825" y="4005263"/>
            <a:ext cx="865188" cy="6477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H="1">
            <a:off x="5580063" y="5445125"/>
            <a:ext cx="2376487" cy="504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7956550" y="5445125"/>
            <a:ext cx="576263" cy="504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1"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0" fill="hold"/>
                                        <p:tgtEl>
                                          <p:spTgt spid="21"/>
                                        </p:tgtEl>
                                        <p:attrNameLst>
                                          <p:attrName>ppt_x</p:attrName>
                                        </p:attrNameLst>
                                      </p:cBhvr>
                                      <p:tavLst>
                                        <p:tav tm="0">
                                          <p:val>
                                            <p:strVal val="#ppt_x"/>
                                          </p:val>
                                        </p:tav>
                                        <p:tav tm="100000">
                                          <p:val>
                                            <p:strVal val="#ppt_x"/>
                                          </p:val>
                                        </p:tav>
                                      </p:tavLst>
                                    </p:anim>
                                    <p:anim calcmode="lin" valueType="num">
                                      <p:cBhvr additive="base">
                                        <p:cTn id="14" dur="5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amond(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1" fill="hold" nodeType="click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0" fill="hold"/>
                                        <p:tgtEl>
                                          <p:spTgt spid="25"/>
                                        </p:tgtEl>
                                        <p:attrNameLst>
                                          <p:attrName>ppt_x</p:attrName>
                                        </p:attrNameLst>
                                      </p:cBhvr>
                                      <p:tavLst>
                                        <p:tav tm="0">
                                          <p:val>
                                            <p:strVal val="#ppt_x"/>
                                          </p:val>
                                        </p:tav>
                                        <p:tav tm="100000">
                                          <p:val>
                                            <p:strVal val="#ppt_x"/>
                                          </p:val>
                                        </p:tav>
                                      </p:tavLst>
                                    </p:anim>
                                    <p:anim calcmode="lin" valueType="num">
                                      <p:cBhvr additive="base">
                                        <p:cTn id="25" dur="50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amond(in)">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7" presetClass="entr" presetSubtype="1"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0" fill="hold"/>
                                        <p:tgtEl>
                                          <p:spTgt spid="29"/>
                                        </p:tgtEl>
                                        <p:attrNameLst>
                                          <p:attrName>ppt_x</p:attrName>
                                        </p:attrNameLst>
                                      </p:cBhvr>
                                      <p:tavLst>
                                        <p:tav tm="0">
                                          <p:val>
                                            <p:strVal val="#ppt_x"/>
                                          </p:val>
                                        </p:tav>
                                        <p:tav tm="100000">
                                          <p:val>
                                            <p:strVal val="#ppt_x"/>
                                          </p:val>
                                        </p:tav>
                                      </p:tavLst>
                                    </p:anim>
                                    <p:anim calcmode="lin" valueType="num">
                                      <p:cBhvr additive="base">
                                        <p:cTn id="36" dur="50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diamond(in)">
                                      <p:cBhvr>
                                        <p:cTn id="41" dur="2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7" presetClass="entr" presetSubtype="1" fill="hold" nodeType="click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0" fill="hold"/>
                                        <p:tgtEl>
                                          <p:spTgt spid="23"/>
                                        </p:tgtEl>
                                        <p:attrNameLst>
                                          <p:attrName>ppt_x</p:attrName>
                                        </p:attrNameLst>
                                      </p:cBhvr>
                                      <p:tavLst>
                                        <p:tav tm="0">
                                          <p:val>
                                            <p:strVal val="#ppt_x"/>
                                          </p:val>
                                        </p:tav>
                                        <p:tav tm="100000">
                                          <p:val>
                                            <p:strVal val="#ppt_x"/>
                                          </p:val>
                                        </p:tav>
                                      </p:tavLst>
                                    </p:anim>
                                    <p:anim calcmode="lin" valueType="num">
                                      <p:cBhvr additive="base">
                                        <p:cTn id="47" dur="50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diamond(in)">
                                      <p:cBhvr>
                                        <p:cTn id="52" dur="20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7" presetClass="entr" presetSubtype="2"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5000" fill="hold"/>
                                        <p:tgtEl>
                                          <p:spTgt spid="31"/>
                                        </p:tgtEl>
                                        <p:attrNameLst>
                                          <p:attrName>ppt_x</p:attrName>
                                        </p:attrNameLst>
                                      </p:cBhvr>
                                      <p:tavLst>
                                        <p:tav tm="0">
                                          <p:val>
                                            <p:strVal val="1+#ppt_w/2"/>
                                          </p:val>
                                        </p:tav>
                                        <p:tav tm="100000">
                                          <p:val>
                                            <p:strVal val="#ppt_x"/>
                                          </p:val>
                                        </p:tav>
                                      </p:tavLst>
                                    </p:anim>
                                    <p:anim calcmode="lin" valueType="num">
                                      <p:cBhvr additive="base">
                                        <p:cTn id="58" dur="5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diamond(in)">
                                      <p:cBhvr>
                                        <p:cTn id="63" dur="20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7" presetClass="entr" presetSubtype="8" fill="hold" nodeType="click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additive="base">
                                        <p:cTn id="68" dur="5000" fill="hold"/>
                                        <p:tgtEl>
                                          <p:spTgt spid="33"/>
                                        </p:tgtEl>
                                        <p:attrNameLst>
                                          <p:attrName>ppt_x</p:attrName>
                                        </p:attrNameLst>
                                      </p:cBhvr>
                                      <p:tavLst>
                                        <p:tav tm="0">
                                          <p:val>
                                            <p:strVal val="0-#ppt_w/2"/>
                                          </p:val>
                                        </p:tav>
                                        <p:tav tm="100000">
                                          <p:val>
                                            <p:strVal val="#ppt_x"/>
                                          </p:val>
                                        </p:tav>
                                      </p:tavLst>
                                    </p:anim>
                                    <p:anim calcmode="lin" valueType="num">
                                      <p:cBhvr additive="base">
                                        <p:cTn id="69" dur="5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8" presetClass="entr" presetSubtype="16"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diamond(in)">
                                      <p:cBhvr>
                                        <p:cTn id="74" dur="20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7" presetClass="entr" presetSubtype="2"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additive="base">
                                        <p:cTn id="79" dur="5000" fill="hold"/>
                                        <p:tgtEl>
                                          <p:spTgt spid="12"/>
                                        </p:tgtEl>
                                        <p:attrNameLst>
                                          <p:attrName>ppt_x</p:attrName>
                                        </p:attrNameLst>
                                      </p:cBhvr>
                                      <p:tavLst>
                                        <p:tav tm="0">
                                          <p:val>
                                            <p:strVal val="1+#ppt_w/2"/>
                                          </p:val>
                                        </p:tav>
                                        <p:tav tm="100000">
                                          <p:val>
                                            <p:strVal val="#ppt_x"/>
                                          </p:val>
                                        </p:tav>
                                      </p:tavLst>
                                    </p:anim>
                                    <p:anim calcmode="lin" valueType="num">
                                      <p:cBhvr additive="base">
                                        <p:cTn id="80" dur="5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7" presetClass="entr" presetSubtype="2" fill="hold" nodeType="click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5000" fill="hold"/>
                                        <p:tgtEl>
                                          <p:spTgt spid="35"/>
                                        </p:tgtEl>
                                        <p:attrNameLst>
                                          <p:attrName>ppt_x</p:attrName>
                                        </p:attrNameLst>
                                      </p:cBhvr>
                                      <p:tavLst>
                                        <p:tav tm="0">
                                          <p:val>
                                            <p:strVal val="1+#ppt_w/2"/>
                                          </p:val>
                                        </p:tav>
                                        <p:tav tm="100000">
                                          <p:val>
                                            <p:strVal val="#ppt_x"/>
                                          </p:val>
                                        </p:tav>
                                      </p:tavLst>
                                    </p:anim>
                                    <p:anim calcmode="lin" valueType="num">
                                      <p:cBhvr additive="base">
                                        <p:cTn id="86" dur="5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7" presetClass="entr" presetSubtype="2" fill="hold" nodeType="click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additive="base">
                                        <p:cTn id="91" dur="5000" fill="hold"/>
                                        <p:tgtEl>
                                          <p:spTgt spid="37"/>
                                        </p:tgtEl>
                                        <p:attrNameLst>
                                          <p:attrName>ppt_x</p:attrName>
                                        </p:attrNameLst>
                                      </p:cBhvr>
                                      <p:tavLst>
                                        <p:tav tm="0">
                                          <p:val>
                                            <p:strVal val="1+#ppt_w/2"/>
                                          </p:val>
                                        </p:tav>
                                        <p:tav tm="100000">
                                          <p:val>
                                            <p:strVal val="#ppt_x"/>
                                          </p:val>
                                        </p:tav>
                                      </p:tavLst>
                                    </p:anim>
                                    <p:anim calcmode="lin" valueType="num">
                                      <p:cBhvr additive="base">
                                        <p:cTn id="92" dur="50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7"/>
                                        </p:tgtEl>
                                        <p:attrNameLst>
                                          <p:attrName>style.visibility</p:attrName>
                                        </p:attrNameLst>
                                      </p:cBhvr>
                                      <p:to>
                                        <p:strVal val="visible"/>
                                      </p:to>
                                    </p:set>
                                    <p:animEffect transition="in" filter="diamond(in)">
                                      <p:cBhvr>
                                        <p:cTn id="97" dur="2000"/>
                                        <p:tgtEl>
                                          <p:spTgt spid="7"/>
                                        </p:tgtEl>
                                      </p:cBhvr>
                                    </p:animEffect>
                                  </p:childTnLst>
                                </p:cTn>
                              </p:par>
                            </p:childTnLst>
                          </p:cTn>
                        </p:par>
                      </p:childTnLst>
                    </p:cTn>
                  </p:par>
                  <p:par>
                    <p:cTn id="98" fill="hold">
                      <p:stCondLst>
                        <p:cond delay="indefinite"/>
                      </p:stCondLst>
                      <p:childTnLst>
                        <p:par>
                          <p:cTn id="99" fill="hold">
                            <p:stCondLst>
                              <p:cond delay="0"/>
                            </p:stCondLst>
                            <p:childTnLst>
                              <p:par>
                                <p:cTn id="100" presetID="7" presetClass="entr" presetSubtype="2" fill="hold" nodeType="clickEffect">
                                  <p:stCondLst>
                                    <p:cond delay="0"/>
                                  </p:stCondLst>
                                  <p:childTnLst>
                                    <p:set>
                                      <p:cBhvr>
                                        <p:cTn id="101" dur="1" fill="hold">
                                          <p:stCondLst>
                                            <p:cond delay="0"/>
                                          </p:stCondLst>
                                        </p:cTn>
                                        <p:tgtEl>
                                          <p:spTgt spid="39"/>
                                        </p:tgtEl>
                                        <p:attrNameLst>
                                          <p:attrName>style.visibility</p:attrName>
                                        </p:attrNameLst>
                                      </p:cBhvr>
                                      <p:to>
                                        <p:strVal val="visible"/>
                                      </p:to>
                                    </p:set>
                                    <p:anim calcmode="lin" valueType="num">
                                      <p:cBhvr additive="base">
                                        <p:cTn id="102" dur="5000" fill="hold"/>
                                        <p:tgtEl>
                                          <p:spTgt spid="39"/>
                                        </p:tgtEl>
                                        <p:attrNameLst>
                                          <p:attrName>ppt_x</p:attrName>
                                        </p:attrNameLst>
                                      </p:cBhvr>
                                      <p:tavLst>
                                        <p:tav tm="0">
                                          <p:val>
                                            <p:strVal val="1+#ppt_w/2"/>
                                          </p:val>
                                        </p:tav>
                                        <p:tav tm="100000">
                                          <p:val>
                                            <p:strVal val="#ppt_x"/>
                                          </p:val>
                                        </p:tav>
                                      </p:tavLst>
                                    </p:anim>
                                    <p:anim calcmode="lin" valueType="num">
                                      <p:cBhvr additive="base">
                                        <p:cTn id="103" dur="5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8" presetClass="entr" presetSubtype="16" fill="hold" grpId="0" nodeType="clickEffect">
                                  <p:stCondLst>
                                    <p:cond delay="0"/>
                                  </p:stCondLst>
                                  <p:childTnLst>
                                    <p:set>
                                      <p:cBhvr>
                                        <p:cTn id="107" dur="1" fill="hold">
                                          <p:stCondLst>
                                            <p:cond delay="0"/>
                                          </p:stCondLst>
                                        </p:cTn>
                                        <p:tgtEl>
                                          <p:spTgt spid="13"/>
                                        </p:tgtEl>
                                        <p:attrNameLst>
                                          <p:attrName>style.visibility</p:attrName>
                                        </p:attrNameLst>
                                      </p:cBhvr>
                                      <p:to>
                                        <p:strVal val="visible"/>
                                      </p:to>
                                    </p:set>
                                    <p:animEffect transition="in" filter="diamond(in)">
                                      <p:cBhvr>
                                        <p:cTn id="108" dur="2000"/>
                                        <p:tgtEl>
                                          <p:spTgt spid="13"/>
                                        </p:tgtEl>
                                      </p:cBhvr>
                                    </p:animEffect>
                                  </p:childTnLst>
                                </p:cTn>
                              </p:par>
                            </p:childTnLst>
                          </p:cTn>
                        </p:par>
                      </p:childTnLst>
                    </p:cTn>
                  </p:par>
                  <p:par>
                    <p:cTn id="109" fill="hold">
                      <p:stCondLst>
                        <p:cond delay="indefinite"/>
                      </p:stCondLst>
                      <p:childTnLst>
                        <p:par>
                          <p:cTn id="110" fill="hold">
                            <p:stCondLst>
                              <p:cond delay="0"/>
                            </p:stCondLst>
                            <p:childTnLst>
                              <p:par>
                                <p:cTn id="111" presetID="7" presetClass="entr" presetSubtype="2" fill="hold" nodeType="clickEffect">
                                  <p:stCondLst>
                                    <p:cond delay="0"/>
                                  </p:stCondLst>
                                  <p:childTnLst>
                                    <p:set>
                                      <p:cBhvr>
                                        <p:cTn id="112" dur="1" fill="hold">
                                          <p:stCondLst>
                                            <p:cond delay="0"/>
                                          </p:stCondLst>
                                        </p:cTn>
                                        <p:tgtEl>
                                          <p:spTgt spid="41"/>
                                        </p:tgtEl>
                                        <p:attrNameLst>
                                          <p:attrName>style.visibility</p:attrName>
                                        </p:attrNameLst>
                                      </p:cBhvr>
                                      <p:to>
                                        <p:strVal val="visible"/>
                                      </p:to>
                                    </p:set>
                                    <p:anim calcmode="lin" valueType="num">
                                      <p:cBhvr additive="base">
                                        <p:cTn id="113" dur="5000" fill="hold"/>
                                        <p:tgtEl>
                                          <p:spTgt spid="41"/>
                                        </p:tgtEl>
                                        <p:attrNameLst>
                                          <p:attrName>ppt_x</p:attrName>
                                        </p:attrNameLst>
                                      </p:cBhvr>
                                      <p:tavLst>
                                        <p:tav tm="0">
                                          <p:val>
                                            <p:strVal val="1+#ppt_w/2"/>
                                          </p:val>
                                        </p:tav>
                                        <p:tav tm="100000">
                                          <p:val>
                                            <p:strVal val="#ppt_x"/>
                                          </p:val>
                                        </p:tav>
                                      </p:tavLst>
                                    </p:anim>
                                    <p:anim calcmode="lin" valueType="num">
                                      <p:cBhvr additive="base">
                                        <p:cTn id="114" dur="50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8" presetClass="entr" presetSubtype="16" fill="hold" grpId="0" nodeType="clickEffect">
                                  <p:stCondLst>
                                    <p:cond delay="0"/>
                                  </p:stCondLst>
                                  <p:childTnLst>
                                    <p:set>
                                      <p:cBhvr>
                                        <p:cTn id="118" dur="1" fill="hold">
                                          <p:stCondLst>
                                            <p:cond delay="0"/>
                                          </p:stCondLst>
                                        </p:cTn>
                                        <p:tgtEl>
                                          <p:spTgt spid="14"/>
                                        </p:tgtEl>
                                        <p:attrNameLst>
                                          <p:attrName>style.visibility</p:attrName>
                                        </p:attrNameLst>
                                      </p:cBhvr>
                                      <p:to>
                                        <p:strVal val="visible"/>
                                      </p:to>
                                    </p:set>
                                    <p:animEffect transition="in" filter="diamond(in)">
                                      <p:cBhvr>
                                        <p:cTn id="119" dur="2000"/>
                                        <p:tgtEl>
                                          <p:spTgt spid="14"/>
                                        </p:tgtEl>
                                      </p:cBhvr>
                                    </p:animEffect>
                                  </p:childTnLst>
                                </p:cTn>
                              </p:par>
                            </p:childTnLst>
                          </p:cTn>
                        </p:par>
                      </p:childTnLst>
                    </p:cTn>
                  </p:par>
                  <p:par>
                    <p:cTn id="120" fill="hold">
                      <p:stCondLst>
                        <p:cond delay="indefinite"/>
                      </p:stCondLst>
                      <p:childTnLst>
                        <p:par>
                          <p:cTn id="121" fill="hold">
                            <p:stCondLst>
                              <p:cond delay="0"/>
                            </p:stCondLst>
                            <p:childTnLst>
                              <p:par>
                                <p:cTn id="122" presetID="7" presetClass="entr" presetSubtype="1" fill="hold" nodeType="clickEffect">
                                  <p:stCondLst>
                                    <p:cond delay="0"/>
                                  </p:stCondLst>
                                  <p:childTnLst>
                                    <p:set>
                                      <p:cBhvr>
                                        <p:cTn id="123" dur="1" fill="hold">
                                          <p:stCondLst>
                                            <p:cond delay="0"/>
                                          </p:stCondLst>
                                        </p:cTn>
                                        <p:tgtEl>
                                          <p:spTgt spid="46"/>
                                        </p:tgtEl>
                                        <p:attrNameLst>
                                          <p:attrName>style.visibility</p:attrName>
                                        </p:attrNameLst>
                                      </p:cBhvr>
                                      <p:to>
                                        <p:strVal val="visible"/>
                                      </p:to>
                                    </p:set>
                                    <p:anim calcmode="lin" valueType="num">
                                      <p:cBhvr additive="base">
                                        <p:cTn id="124" dur="5000" fill="hold"/>
                                        <p:tgtEl>
                                          <p:spTgt spid="46"/>
                                        </p:tgtEl>
                                        <p:attrNameLst>
                                          <p:attrName>ppt_x</p:attrName>
                                        </p:attrNameLst>
                                      </p:cBhvr>
                                      <p:tavLst>
                                        <p:tav tm="0">
                                          <p:val>
                                            <p:strVal val="#ppt_x"/>
                                          </p:val>
                                        </p:tav>
                                        <p:tav tm="100000">
                                          <p:val>
                                            <p:strVal val="#ppt_x"/>
                                          </p:val>
                                        </p:tav>
                                      </p:tavLst>
                                    </p:anim>
                                    <p:anim calcmode="lin" valueType="num">
                                      <p:cBhvr additive="base">
                                        <p:cTn id="125" dur="5000" fill="hold"/>
                                        <p:tgtEl>
                                          <p:spTgt spid="46"/>
                                        </p:tgtEl>
                                        <p:attrNameLst>
                                          <p:attrName>ppt_y</p:attrName>
                                        </p:attrNameLst>
                                      </p:cBhvr>
                                      <p:tavLst>
                                        <p:tav tm="0">
                                          <p:val>
                                            <p:strVal val="0-#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8" presetClass="entr" presetSubtype="16" fill="hold" grpId="0" nodeType="clickEffect">
                                  <p:stCondLst>
                                    <p:cond delay="0"/>
                                  </p:stCondLst>
                                  <p:childTnLst>
                                    <p:set>
                                      <p:cBhvr>
                                        <p:cTn id="129" dur="1" fill="hold">
                                          <p:stCondLst>
                                            <p:cond delay="0"/>
                                          </p:stCondLst>
                                        </p:cTn>
                                        <p:tgtEl>
                                          <p:spTgt spid="15"/>
                                        </p:tgtEl>
                                        <p:attrNameLst>
                                          <p:attrName>style.visibility</p:attrName>
                                        </p:attrNameLst>
                                      </p:cBhvr>
                                      <p:to>
                                        <p:strVal val="visible"/>
                                      </p:to>
                                    </p:set>
                                    <p:animEffect transition="in" filter="diamond(in)">
                                      <p:cBhvr>
                                        <p:cTn id="130" dur="2000"/>
                                        <p:tgtEl>
                                          <p:spTgt spid="15"/>
                                        </p:tgtEl>
                                      </p:cBhvr>
                                    </p:animEffect>
                                  </p:childTnLst>
                                </p:cTn>
                              </p:par>
                            </p:childTnLst>
                          </p:cTn>
                        </p:par>
                      </p:childTnLst>
                    </p:cTn>
                  </p:par>
                  <p:par>
                    <p:cTn id="131" fill="hold">
                      <p:stCondLst>
                        <p:cond delay="indefinite"/>
                      </p:stCondLst>
                      <p:childTnLst>
                        <p:par>
                          <p:cTn id="132" fill="hold">
                            <p:stCondLst>
                              <p:cond delay="0"/>
                            </p:stCondLst>
                            <p:childTnLst>
                              <p:par>
                                <p:cTn id="133" presetID="7" presetClass="entr" presetSubtype="1" fill="hold" nodeType="clickEffect">
                                  <p:stCondLst>
                                    <p:cond delay="0"/>
                                  </p:stCondLst>
                                  <p:childTnLst>
                                    <p:set>
                                      <p:cBhvr>
                                        <p:cTn id="134" dur="1" fill="hold">
                                          <p:stCondLst>
                                            <p:cond delay="0"/>
                                          </p:stCondLst>
                                        </p:cTn>
                                        <p:tgtEl>
                                          <p:spTgt spid="48"/>
                                        </p:tgtEl>
                                        <p:attrNameLst>
                                          <p:attrName>style.visibility</p:attrName>
                                        </p:attrNameLst>
                                      </p:cBhvr>
                                      <p:to>
                                        <p:strVal val="visible"/>
                                      </p:to>
                                    </p:set>
                                    <p:anim calcmode="lin" valueType="num">
                                      <p:cBhvr additive="base">
                                        <p:cTn id="135" dur="5000" fill="hold"/>
                                        <p:tgtEl>
                                          <p:spTgt spid="48"/>
                                        </p:tgtEl>
                                        <p:attrNameLst>
                                          <p:attrName>ppt_x</p:attrName>
                                        </p:attrNameLst>
                                      </p:cBhvr>
                                      <p:tavLst>
                                        <p:tav tm="0">
                                          <p:val>
                                            <p:strVal val="#ppt_x"/>
                                          </p:val>
                                        </p:tav>
                                        <p:tav tm="100000">
                                          <p:val>
                                            <p:strVal val="#ppt_x"/>
                                          </p:val>
                                        </p:tav>
                                      </p:tavLst>
                                    </p:anim>
                                    <p:anim calcmode="lin" valueType="num">
                                      <p:cBhvr additive="base">
                                        <p:cTn id="136" dur="5000" fill="hold"/>
                                        <p:tgtEl>
                                          <p:spTgt spid="48"/>
                                        </p:tgtEl>
                                        <p:attrNameLst>
                                          <p:attrName>ppt_y</p:attrName>
                                        </p:attrNameLst>
                                      </p:cBhvr>
                                      <p:tavLst>
                                        <p:tav tm="0">
                                          <p:val>
                                            <p:strVal val="0-#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8" presetClass="entr" presetSubtype="16" fill="hold" grpId="0" nodeType="clickEffect">
                                  <p:stCondLst>
                                    <p:cond delay="0"/>
                                  </p:stCondLst>
                                  <p:childTnLst>
                                    <p:set>
                                      <p:cBhvr>
                                        <p:cTn id="140" dur="1" fill="hold">
                                          <p:stCondLst>
                                            <p:cond delay="0"/>
                                          </p:stCondLst>
                                        </p:cTn>
                                        <p:tgtEl>
                                          <p:spTgt spid="16"/>
                                        </p:tgtEl>
                                        <p:attrNameLst>
                                          <p:attrName>style.visibility</p:attrName>
                                        </p:attrNameLst>
                                      </p:cBhvr>
                                      <p:to>
                                        <p:strVal val="visible"/>
                                      </p:to>
                                    </p:set>
                                    <p:animEffect transition="in" filter="diamond(in)">
                                      <p:cBhvr>
                                        <p:cTn id="141" dur="2000"/>
                                        <p:tgtEl>
                                          <p:spTgt spid="16"/>
                                        </p:tgtEl>
                                      </p:cBhvr>
                                    </p:animEffect>
                                  </p:childTnLst>
                                </p:cTn>
                              </p:par>
                            </p:childTnLst>
                          </p:cTn>
                        </p:par>
                      </p:childTnLst>
                    </p:cTn>
                  </p:par>
                  <p:par>
                    <p:cTn id="142" fill="hold">
                      <p:stCondLst>
                        <p:cond delay="indefinite"/>
                      </p:stCondLst>
                      <p:childTnLst>
                        <p:par>
                          <p:cTn id="143" fill="hold">
                            <p:stCondLst>
                              <p:cond delay="0"/>
                            </p:stCondLst>
                            <p:childTnLst>
                              <p:par>
                                <p:cTn id="144" presetID="7" presetClass="entr" presetSubtype="8" fill="hold" nodeType="clickEffect">
                                  <p:stCondLst>
                                    <p:cond delay="0"/>
                                  </p:stCondLst>
                                  <p:childTnLst>
                                    <p:set>
                                      <p:cBhvr>
                                        <p:cTn id="145" dur="1" fill="hold">
                                          <p:stCondLst>
                                            <p:cond delay="0"/>
                                          </p:stCondLst>
                                        </p:cTn>
                                        <p:tgtEl>
                                          <p:spTgt spid="50"/>
                                        </p:tgtEl>
                                        <p:attrNameLst>
                                          <p:attrName>style.visibility</p:attrName>
                                        </p:attrNameLst>
                                      </p:cBhvr>
                                      <p:to>
                                        <p:strVal val="visible"/>
                                      </p:to>
                                    </p:set>
                                    <p:anim calcmode="lin" valueType="num">
                                      <p:cBhvr additive="base">
                                        <p:cTn id="146" dur="5000" fill="hold"/>
                                        <p:tgtEl>
                                          <p:spTgt spid="50"/>
                                        </p:tgtEl>
                                        <p:attrNameLst>
                                          <p:attrName>ppt_x</p:attrName>
                                        </p:attrNameLst>
                                      </p:cBhvr>
                                      <p:tavLst>
                                        <p:tav tm="0">
                                          <p:val>
                                            <p:strVal val="0-#ppt_w/2"/>
                                          </p:val>
                                        </p:tav>
                                        <p:tav tm="100000">
                                          <p:val>
                                            <p:strVal val="#ppt_x"/>
                                          </p:val>
                                        </p:tav>
                                      </p:tavLst>
                                    </p:anim>
                                    <p:anim calcmode="lin" valueType="num">
                                      <p:cBhvr additive="base">
                                        <p:cTn id="147" dur="50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8" presetClass="entr" presetSubtype="16" fill="hold" grpId="0" nodeType="clickEffect">
                                  <p:stCondLst>
                                    <p:cond delay="0"/>
                                  </p:stCondLst>
                                  <p:childTnLst>
                                    <p:set>
                                      <p:cBhvr>
                                        <p:cTn id="151" dur="1" fill="hold">
                                          <p:stCondLst>
                                            <p:cond delay="0"/>
                                          </p:stCondLst>
                                        </p:cTn>
                                        <p:tgtEl>
                                          <p:spTgt spid="17"/>
                                        </p:tgtEl>
                                        <p:attrNameLst>
                                          <p:attrName>style.visibility</p:attrName>
                                        </p:attrNameLst>
                                      </p:cBhvr>
                                      <p:to>
                                        <p:strVal val="visible"/>
                                      </p:to>
                                    </p:set>
                                    <p:animEffect transition="in" filter="diamond(in)">
                                      <p:cBhvr>
                                        <p:cTn id="152" dur="2000"/>
                                        <p:tgtEl>
                                          <p:spTgt spid="17"/>
                                        </p:tgtEl>
                                      </p:cBhvr>
                                    </p:animEffect>
                                  </p:childTnLst>
                                </p:cTn>
                              </p:par>
                            </p:childTnLst>
                          </p:cTn>
                        </p:par>
                      </p:childTnLst>
                    </p:cTn>
                  </p:par>
                  <p:par>
                    <p:cTn id="153" fill="hold">
                      <p:stCondLst>
                        <p:cond delay="indefinite"/>
                      </p:stCondLst>
                      <p:childTnLst>
                        <p:par>
                          <p:cTn id="154" fill="hold">
                            <p:stCondLst>
                              <p:cond delay="0"/>
                            </p:stCondLst>
                            <p:childTnLst>
                              <p:par>
                                <p:cTn id="155" presetID="7" presetClass="entr" presetSubtype="2" fill="hold" nodeType="clickEffect">
                                  <p:stCondLst>
                                    <p:cond delay="0"/>
                                  </p:stCondLst>
                                  <p:childTnLst>
                                    <p:set>
                                      <p:cBhvr>
                                        <p:cTn id="156" dur="1" fill="hold">
                                          <p:stCondLst>
                                            <p:cond delay="0"/>
                                          </p:stCondLst>
                                        </p:cTn>
                                        <p:tgtEl>
                                          <p:spTgt spid="52"/>
                                        </p:tgtEl>
                                        <p:attrNameLst>
                                          <p:attrName>style.visibility</p:attrName>
                                        </p:attrNameLst>
                                      </p:cBhvr>
                                      <p:to>
                                        <p:strVal val="visible"/>
                                      </p:to>
                                    </p:set>
                                    <p:anim calcmode="lin" valueType="num">
                                      <p:cBhvr additive="base">
                                        <p:cTn id="157" dur="5000" fill="hold"/>
                                        <p:tgtEl>
                                          <p:spTgt spid="52"/>
                                        </p:tgtEl>
                                        <p:attrNameLst>
                                          <p:attrName>ppt_x</p:attrName>
                                        </p:attrNameLst>
                                      </p:cBhvr>
                                      <p:tavLst>
                                        <p:tav tm="0">
                                          <p:val>
                                            <p:strVal val="1+#ppt_w/2"/>
                                          </p:val>
                                        </p:tav>
                                        <p:tav tm="100000">
                                          <p:val>
                                            <p:strVal val="#ppt_x"/>
                                          </p:val>
                                        </p:tav>
                                      </p:tavLst>
                                    </p:anim>
                                    <p:anim calcmode="lin" valueType="num">
                                      <p:cBhvr additive="base">
                                        <p:cTn id="158" dur="50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8" presetClass="entr" presetSubtype="16" fill="hold" grpId="0" nodeType="clickEffect">
                                  <p:stCondLst>
                                    <p:cond delay="0"/>
                                  </p:stCondLst>
                                  <p:childTnLst>
                                    <p:set>
                                      <p:cBhvr>
                                        <p:cTn id="162" dur="1" fill="hold">
                                          <p:stCondLst>
                                            <p:cond delay="0"/>
                                          </p:stCondLst>
                                        </p:cTn>
                                        <p:tgtEl>
                                          <p:spTgt spid="18"/>
                                        </p:tgtEl>
                                        <p:attrNameLst>
                                          <p:attrName>style.visibility</p:attrName>
                                        </p:attrNameLst>
                                      </p:cBhvr>
                                      <p:to>
                                        <p:strVal val="visible"/>
                                      </p:to>
                                    </p:set>
                                    <p:animEffect transition="in" filter="diamond(in)">
                                      <p:cBhvr>
                                        <p:cTn id="163" dur="2000"/>
                                        <p:tgtEl>
                                          <p:spTgt spid="18"/>
                                        </p:tgtEl>
                                      </p:cBhvr>
                                    </p:animEffect>
                                  </p:childTnLst>
                                </p:cTn>
                              </p:par>
                            </p:childTnLst>
                          </p:cTn>
                        </p:par>
                      </p:childTnLst>
                    </p:cTn>
                  </p:par>
                  <p:par>
                    <p:cTn id="164" fill="hold">
                      <p:stCondLst>
                        <p:cond delay="indefinite"/>
                      </p:stCondLst>
                      <p:childTnLst>
                        <p:par>
                          <p:cTn id="165" fill="hold">
                            <p:stCondLst>
                              <p:cond delay="0"/>
                            </p:stCondLst>
                            <p:childTnLst>
                              <p:par>
                                <p:cTn id="166" presetID="7" presetClass="entr" presetSubtype="2" fill="hold" nodeType="clickEffect">
                                  <p:stCondLst>
                                    <p:cond delay="0"/>
                                  </p:stCondLst>
                                  <p:childTnLst>
                                    <p:set>
                                      <p:cBhvr>
                                        <p:cTn id="167" dur="1" fill="hold">
                                          <p:stCondLst>
                                            <p:cond delay="0"/>
                                          </p:stCondLst>
                                        </p:cTn>
                                        <p:tgtEl>
                                          <p:spTgt spid="54"/>
                                        </p:tgtEl>
                                        <p:attrNameLst>
                                          <p:attrName>style.visibility</p:attrName>
                                        </p:attrNameLst>
                                      </p:cBhvr>
                                      <p:to>
                                        <p:strVal val="visible"/>
                                      </p:to>
                                    </p:set>
                                    <p:anim calcmode="lin" valueType="num">
                                      <p:cBhvr additive="base">
                                        <p:cTn id="168" dur="5000" fill="hold"/>
                                        <p:tgtEl>
                                          <p:spTgt spid="54"/>
                                        </p:tgtEl>
                                        <p:attrNameLst>
                                          <p:attrName>ppt_x</p:attrName>
                                        </p:attrNameLst>
                                      </p:cBhvr>
                                      <p:tavLst>
                                        <p:tav tm="0">
                                          <p:val>
                                            <p:strVal val="1+#ppt_w/2"/>
                                          </p:val>
                                        </p:tav>
                                        <p:tav tm="100000">
                                          <p:val>
                                            <p:strVal val="#ppt_x"/>
                                          </p:val>
                                        </p:tav>
                                      </p:tavLst>
                                    </p:anim>
                                    <p:anim calcmode="lin" valueType="num">
                                      <p:cBhvr additive="base">
                                        <p:cTn id="169" dur="50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8" presetClass="entr" presetSubtype="16" fill="hold" grpId="0" nodeType="clickEffect">
                                  <p:stCondLst>
                                    <p:cond delay="0"/>
                                  </p:stCondLst>
                                  <p:childTnLst>
                                    <p:set>
                                      <p:cBhvr>
                                        <p:cTn id="173" dur="1" fill="hold">
                                          <p:stCondLst>
                                            <p:cond delay="0"/>
                                          </p:stCondLst>
                                        </p:cTn>
                                        <p:tgtEl>
                                          <p:spTgt spid="19"/>
                                        </p:tgtEl>
                                        <p:attrNameLst>
                                          <p:attrName>style.visibility</p:attrName>
                                        </p:attrNameLst>
                                      </p:cBhvr>
                                      <p:to>
                                        <p:strVal val="visible"/>
                                      </p:to>
                                    </p:set>
                                    <p:animEffect transition="in" filter="diamond(in)">
                                      <p:cBhvr>
                                        <p:cTn id="174"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90000"/>
              </a:lnSpc>
            </a:pPr>
            <a:r>
              <a:rPr lang="ru-RU" b="1" smtClean="0"/>
              <a:t>Концепции прибыли:</a:t>
            </a:r>
          </a:p>
        </p:txBody>
      </p:sp>
      <p:sp>
        <p:nvSpPr>
          <p:cNvPr id="29698" name="Содержимое 2"/>
          <p:cNvSpPr>
            <a:spLocks noGrp="1"/>
          </p:cNvSpPr>
          <p:nvPr>
            <p:ph idx="1"/>
          </p:nvPr>
        </p:nvSpPr>
        <p:spPr>
          <a:xfrm>
            <a:off x="395288" y="981075"/>
            <a:ext cx="8291512" cy="5688013"/>
          </a:xfrm>
        </p:spPr>
        <p:txBody>
          <a:bodyPr/>
          <a:lstStyle/>
          <a:p>
            <a:endParaRPr lang="ru-RU" smtClean="0"/>
          </a:p>
        </p:txBody>
      </p:sp>
      <p:sp>
        <p:nvSpPr>
          <p:cNvPr id="4" name="Скругленный прямоугольник 3"/>
          <p:cNvSpPr/>
          <p:nvPr/>
        </p:nvSpPr>
        <p:spPr>
          <a:xfrm>
            <a:off x="971550" y="1125538"/>
            <a:ext cx="7345363" cy="52562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90000"/>
              </a:lnSpc>
              <a:spcBef>
                <a:spcPts val="0"/>
              </a:spcBef>
              <a:spcAft>
                <a:spcPts val="0"/>
              </a:spcAft>
              <a:buFontTx/>
              <a:buChar char="-"/>
              <a:defRPr/>
            </a:pPr>
            <a:r>
              <a:rPr lang="ru-RU" sz="3600" b="1" dirty="0">
                <a:solidFill>
                  <a:schemeClr val="tx1"/>
                </a:solidFill>
              </a:rPr>
              <a:t>Марксистская – </a:t>
            </a:r>
            <a:r>
              <a:rPr lang="ru-RU" sz="3600" dirty="0">
                <a:solidFill>
                  <a:schemeClr val="tx1"/>
                </a:solidFill>
              </a:rPr>
              <a:t>превращенная форма прибавочной стоимости, созданная наемными работниками и присвоенная капиталистом;</a:t>
            </a:r>
          </a:p>
          <a:p>
            <a:pPr fontAlgn="auto">
              <a:lnSpc>
                <a:spcPct val="90000"/>
              </a:lnSpc>
              <a:spcBef>
                <a:spcPts val="0"/>
              </a:spcBef>
              <a:spcAft>
                <a:spcPts val="0"/>
              </a:spcAft>
              <a:buFontTx/>
              <a:buChar char="-"/>
              <a:defRPr/>
            </a:pPr>
            <a:r>
              <a:rPr lang="ru-RU" sz="3600" b="1" dirty="0">
                <a:solidFill>
                  <a:schemeClr val="tx2"/>
                </a:solidFill>
              </a:rPr>
              <a:t>Экономическая</a:t>
            </a:r>
            <a:r>
              <a:rPr lang="ru-RU" sz="3600" b="1" dirty="0">
                <a:solidFill>
                  <a:schemeClr val="tx1"/>
                </a:solidFill>
              </a:rPr>
              <a:t> </a:t>
            </a:r>
            <a:r>
              <a:rPr lang="ru-RU" sz="3600" dirty="0">
                <a:solidFill>
                  <a:schemeClr val="tx1"/>
                </a:solidFill>
              </a:rPr>
              <a:t>– плата за капитал;</a:t>
            </a:r>
          </a:p>
          <a:p>
            <a:pPr fontAlgn="auto">
              <a:lnSpc>
                <a:spcPct val="90000"/>
              </a:lnSpc>
              <a:spcBef>
                <a:spcPts val="0"/>
              </a:spcBef>
              <a:spcAft>
                <a:spcPts val="0"/>
              </a:spcAft>
              <a:buFontTx/>
              <a:buChar char="-"/>
              <a:defRPr/>
            </a:pPr>
            <a:r>
              <a:rPr lang="ru-RU" sz="3600" b="1" dirty="0">
                <a:solidFill>
                  <a:srgbClr val="C00000"/>
                </a:solidFill>
              </a:rPr>
              <a:t>Рисковая </a:t>
            </a:r>
            <a:r>
              <a:rPr lang="ru-RU" sz="3600" dirty="0">
                <a:solidFill>
                  <a:schemeClr val="tx1"/>
                </a:solidFill>
              </a:rPr>
              <a:t>– плата за риск;</a:t>
            </a:r>
          </a:p>
          <a:p>
            <a:pPr fontAlgn="auto">
              <a:lnSpc>
                <a:spcPct val="90000"/>
              </a:lnSpc>
              <a:spcBef>
                <a:spcPts val="0"/>
              </a:spcBef>
              <a:spcAft>
                <a:spcPts val="0"/>
              </a:spcAft>
              <a:buFontTx/>
              <a:buChar char="-"/>
              <a:defRPr/>
            </a:pPr>
            <a:r>
              <a:rPr lang="ru-RU" sz="3600" b="1" dirty="0">
                <a:solidFill>
                  <a:srgbClr val="00B050"/>
                </a:solidFill>
              </a:rPr>
              <a:t>Функциональная</a:t>
            </a:r>
            <a:r>
              <a:rPr lang="ru-RU" sz="3600" b="1" dirty="0">
                <a:solidFill>
                  <a:schemeClr val="tx1"/>
                </a:solidFill>
              </a:rPr>
              <a:t> </a:t>
            </a:r>
            <a:r>
              <a:rPr lang="ru-RU" sz="3600" dirty="0">
                <a:solidFill>
                  <a:schemeClr val="tx1"/>
                </a:solidFill>
              </a:rPr>
              <a:t>– плата за организаторскую функцию.</a:t>
            </a:r>
            <a:endParaRPr lang="ru-RU"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15888"/>
            <a:ext cx="8229600" cy="563562"/>
          </a:xfrm>
        </p:spPr>
        <p:txBody>
          <a:bodyPr rtlCol="0">
            <a:normAutofit fontScale="90000"/>
          </a:bodyPr>
          <a:lstStyle/>
          <a:p>
            <a:pPr fontAlgn="auto">
              <a:spcAft>
                <a:spcPts val="0"/>
              </a:spcAft>
              <a:defRPr/>
            </a:pPr>
            <a:r>
              <a:rPr lang="ru-RU" b="1" dirty="0" smtClean="0"/>
              <a:t>Маркс о прибыли</a:t>
            </a:r>
            <a:endParaRPr lang="ru-RU" b="1" dirty="0"/>
          </a:p>
        </p:txBody>
      </p:sp>
      <p:sp>
        <p:nvSpPr>
          <p:cNvPr id="30722" name="Содержимое 2"/>
          <p:cNvSpPr>
            <a:spLocks noGrp="1"/>
          </p:cNvSpPr>
          <p:nvPr>
            <p:ph idx="1"/>
          </p:nvPr>
        </p:nvSpPr>
        <p:spPr>
          <a:xfrm>
            <a:off x="468313" y="765175"/>
            <a:ext cx="8496300" cy="5903913"/>
          </a:xfrm>
        </p:spPr>
        <p:txBody>
          <a:bodyPr/>
          <a:lstStyle/>
          <a:p>
            <a:endParaRPr lang="ru-RU" smtClean="0"/>
          </a:p>
        </p:txBody>
      </p:sp>
      <p:sp>
        <p:nvSpPr>
          <p:cNvPr id="4" name="Скругленный прямоугольник 3"/>
          <p:cNvSpPr/>
          <p:nvPr/>
        </p:nvSpPr>
        <p:spPr>
          <a:xfrm>
            <a:off x="539750" y="836613"/>
            <a:ext cx="8353425" cy="568801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200" b="1" dirty="0">
                <a:solidFill>
                  <a:schemeClr val="tx1"/>
                </a:solidFill>
              </a:rPr>
              <a:t>"Обеспечьте капиталу 10 процентов прибыли, и капитал согласен на всякое применение, при 20 процентах он становится оживлённым, при 50 процентах положительно готов сломать себе голову, при 100 процентах он попирает все человеческие законы, при 300 процентах - нет такого преступления, на которое он не рискнул бы, хотя бы под страхом виселицы".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diamond(in)">
                                      <p:cBhvr>
                                        <p:cTn id="13"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90000"/>
              </a:lnSpc>
            </a:pPr>
            <a:r>
              <a:rPr lang="ru-RU" b="1" smtClean="0"/>
              <a:t>Связь с экономической теорией</a:t>
            </a:r>
          </a:p>
        </p:txBody>
      </p:sp>
      <p:sp>
        <p:nvSpPr>
          <p:cNvPr id="31746" name="Содержимое 2"/>
          <p:cNvSpPr>
            <a:spLocks noGrp="1"/>
          </p:cNvSpPr>
          <p:nvPr>
            <p:ph idx="1"/>
          </p:nvPr>
        </p:nvSpPr>
        <p:spPr/>
        <p:txBody>
          <a:bodyPr/>
          <a:lstStyle/>
          <a:p>
            <a:endParaRPr lang="ru-RU" smtClean="0"/>
          </a:p>
        </p:txBody>
      </p:sp>
      <p:sp>
        <p:nvSpPr>
          <p:cNvPr id="4" name="Скругленный прямоугольник 3"/>
          <p:cNvSpPr/>
          <p:nvPr/>
        </p:nvSpPr>
        <p:spPr>
          <a:xfrm>
            <a:off x="179388" y="1341438"/>
            <a:ext cx="8640762" cy="51831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rgbClr val="0070C0"/>
                </a:solidFill>
              </a:rPr>
              <a:t>Нулевая</a:t>
            </a:r>
            <a:r>
              <a:rPr lang="ru-RU" sz="2800" dirty="0">
                <a:solidFill>
                  <a:schemeClr val="tx1"/>
                </a:solidFill>
              </a:rPr>
              <a:t> – </a:t>
            </a:r>
            <a:r>
              <a:rPr lang="ru-RU" sz="2800" b="1" dirty="0">
                <a:solidFill>
                  <a:schemeClr val="tx1"/>
                </a:solidFill>
              </a:rPr>
              <a:t>нормальная прибыль, средняя прибыль на капитал вне зависимости от сферы его приложения.</a:t>
            </a:r>
          </a:p>
          <a:p>
            <a:pPr fontAlgn="auto">
              <a:spcBef>
                <a:spcPts val="0"/>
              </a:spcBef>
              <a:spcAft>
                <a:spcPts val="0"/>
              </a:spcAft>
              <a:defRPr/>
            </a:pPr>
            <a:r>
              <a:rPr lang="ru-RU" sz="2800" b="1" dirty="0">
                <a:solidFill>
                  <a:srgbClr val="C00000"/>
                </a:solidFill>
              </a:rPr>
              <a:t>Венчурная</a:t>
            </a:r>
            <a:r>
              <a:rPr lang="ru-RU" sz="2800" dirty="0">
                <a:solidFill>
                  <a:schemeClr val="tx1"/>
                </a:solidFill>
              </a:rPr>
              <a:t> </a:t>
            </a:r>
            <a:r>
              <a:rPr lang="ru-RU" sz="2800" b="1" dirty="0">
                <a:solidFill>
                  <a:schemeClr val="tx1"/>
                </a:solidFill>
              </a:rPr>
              <a:t>(рисковая) – выше нормальной, но связана с новаторством и риском потерь.</a:t>
            </a:r>
          </a:p>
          <a:p>
            <a:pPr fontAlgn="auto">
              <a:spcBef>
                <a:spcPts val="0"/>
              </a:spcBef>
              <a:spcAft>
                <a:spcPts val="0"/>
              </a:spcAft>
              <a:defRPr/>
            </a:pPr>
            <a:r>
              <a:rPr lang="ru-RU" sz="2800" b="1" dirty="0">
                <a:solidFill>
                  <a:srgbClr val="002060"/>
                </a:solidFill>
              </a:rPr>
              <a:t>Бухгалтерская</a:t>
            </a:r>
            <a:r>
              <a:rPr lang="ru-RU" sz="2800" dirty="0">
                <a:solidFill>
                  <a:schemeClr val="tx1"/>
                </a:solidFill>
              </a:rPr>
              <a:t> – </a:t>
            </a:r>
            <a:r>
              <a:rPr lang="ru-RU" sz="2800" b="1" dirty="0">
                <a:solidFill>
                  <a:schemeClr val="tx1"/>
                </a:solidFill>
              </a:rPr>
              <a:t>разница между валовым (общим) доходом и внешними (бухгалтерскими)  издержками.</a:t>
            </a:r>
          </a:p>
          <a:p>
            <a:pPr fontAlgn="auto">
              <a:spcBef>
                <a:spcPts val="0"/>
              </a:spcBef>
              <a:spcAft>
                <a:spcPts val="0"/>
              </a:spcAft>
              <a:defRPr/>
            </a:pPr>
            <a:r>
              <a:rPr lang="ru-RU" sz="2800" b="1" dirty="0">
                <a:solidFill>
                  <a:srgbClr val="00B050"/>
                </a:solidFill>
              </a:rPr>
              <a:t>Экономическая</a:t>
            </a:r>
            <a:r>
              <a:rPr lang="ru-RU" sz="2800" dirty="0">
                <a:solidFill>
                  <a:schemeClr val="tx1"/>
                </a:solidFill>
              </a:rPr>
              <a:t> – </a:t>
            </a:r>
            <a:r>
              <a:rPr lang="ru-RU" sz="2800" b="1" dirty="0">
                <a:solidFill>
                  <a:schemeClr val="tx1"/>
                </a:solidFill>
              </a:rPr>
              <a:t>разница между общим доходом и суммой явных и неявных издержек</a:t>
            </a:r>
            <a:r>
              <a:rPr lang="ru-RU" sz="2800" dirty="0">
                <a:solidFill>
                  <a:schemeClr val="tx1"/>
                </a:solidFill>
              </a:rPr>
              <a:t>. </a:t>
            </a:r>
            <a:endParaRPr lang="ru-RU"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79388" y="0"/>
            <a:ext cx="8785225" cy="765175"/>
          </a:xfrm>
        </p:spPr>
        <p:txBody>
          <a:bodyPr rtlCol="0">
            <a:normAutofit fontScale="90000"/>
          </a:bodyPr>
          <a:lstStyle/>
          <a:p>
            <a:pPr fontAlgn="auto">
              <a:spcAft>
                <a:spcPts val="0"/>
              </a:spcAft>
              <a:defRPr/>
            </a:pPr>
            <a:r>
              <a:rPr lang="ru-RU" sz="3600" b="1" dirty="0" smtClean="0">
                <a:solidFill>
                  <a:srgbClr val="FF0000"/>
                </a:solidFill>
              </a:rPr>
              <a:t/>
            </a:r>
            <a:br>
              <a:rPr lang="ru-RU" sz="3600" b="1" dirty="0" smtClean="0">
                <a:solidFill>
                  <a:srgbClr val="FF0000"/>
                </a:solidFill>
              </a:rPr>
            </a:br>
            <a:r>
              <a:rPr lang="ru-RU" sz="3200" b="1" dirty="0" smtClean="0">
                <a:solidFill>
                  <a:srgbClr val="FF0000"/>
                </a:solidFill>
              </a:rPr>
              <a:t/>
            </a:r>
            <a:br>
              <a:rPr lang="ru-RU" sz="3200" b="1" dirty="0" smtClean="0">
                <a:solidFill>
                  <a:srgbClr val="FF0000"/>
                </a:solidFill>
              </a:rPr>
            </a:br>
            <a:endParaRPr lang="ru-RU" sz="3600" dirty="0" smtClean="0">
              <a:solidFill>
                <a:srgbClr val="FF0000"/>
              </a:solidFill>
            </a:endParaRPr>
          </a:p>
        </p:txBody>
      </p:sp>
      <p:sp>
        <p:nvSpPr>
          <p:cNvPr id="32770" name="Содержимое 4"/>
          <p:cNvSpPr>
            <a:spLocks noGrp="1"/>
          </p:cNvSpPr>
          <p:nvPr>
            <p:ph idx="1"/>
          </p:nvPr>
        </p:nvSpPr>
        <p:spPr>
          <a:xfrm>
            <a:off x="323850" y="333375"/>
            <a:ext cx="8640763" cy="6264275"/>
          </a:xfrm>
        </p:spPr>
        <p:txBody>
          <a:bodyPr/>
          <a:lstStyle/>
          <a:p>
            <a:endParaRPr lang="ru-RU" smtClean="0"/>
          </a:p>
        </p:txBody>
      </p:sp>
      <p:sp>
        <p:nvSpPr>
          <p:cNvPr id="4" name="Скругленный прямоугольник 3"/>
          <p:cNvSpPr/>
          <p:nvPr/>
        </p:nvSpPr>
        <p:spPr>
          <a:xfrm>
            <a:off x="179388" y="0"/>
            <a:ext cx="8785225" cy="15573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000" b="1" i="1" dirty="0">
                <a:solidFill>
                  <a:schemeClr val="tx1"/>
                </a:solidFill>
              </a:rPr>
              <a:t>Прибыль </a:t>
            </a:r>
            <a:r>
              <a:rPr lang="ru-RU" sz="2000" b="1" dirty="0">
                <a:solidFill>
                  <a:schemeClr val="tx1"/>
                </a:solidFill>
              </a:rPr>
              <a:t>– это превышение доходов над расходами. С экономической точки зрения прибыль – это разность между денежными поступлениями и денежными выплатами. С хозяйственной точки зрения прибыль </a:t>
            </a:r>
            <a:r>
              <a:rPr lang="ru-RU" sz="2000" b="1" i="1" dirty="0">
                <a:solidFill>
                  <a:schemeClr val="tx1"/>
                </a:solidFill>
              </a:rPr>
              <a:t>– </a:t>
            </a:r>
            <a:r>
              <a:rPr lang="ru-RU" sz="2000" b="1" dirty="0">
                <a:solidFill>
                  <a:schemeClr val="tx1"/>
                </a:solidFill>
              </a:rPr>
              <a:t>это разность между имущественным состоянием предприятия на конец и начало отчетного периода</a:t>
            </a:r>
            <a:endParaRPr lang="ru-RU" sz="2000" b="1" dirty="0">
              <a:solidFill>
                <a:schemeClr val="tx1"/>
              </a:solidFill>
            </a:endParaRPr>
          </a:p>
        </p:txBody>
      </p:sp>
      <p:sp>
        <p:nvSpPr>
          <p:cNvPr id="5" name="Выноска со стрелкой вправо 4"/>
          <p:cNvSpPr/>
          <p:nvPr/>
        </p:nvSpPr>
        <p:spPr>
          <a:xfrm>
            <a:off x="179512" y="1772816"/>
            <a:ext cx="1152128" cy="4464496"/>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ru-RU" sz="2800" b="1" dirty="0">
                <a:solidFill>
                  <a:schemeClr val="tx1"/>
                </a:solidFill>
              </a:rPr>
              <a:t>Значение прибыли</a:t>
            </a:r>
            <a:endParaRPr lang="ru-RU" sz="2800" b="1" dirty="0">
              <a:solidFill>
                <a:schemeClr val="tx1"/>
              </a:solidFill>
            </a:endParaRPr>
          </a:p>
        </p:txBody>
      </p:sp>
      <p:sp>
        <p:nvSpPr>
          <p:cNvPr id="6" name="Скругленный прямоугольник 5"/>
          <p:cNvSpPr/>
          <p:nvPr/>
        </p:nvSpPr>
        <p:spPr>
          <a:xfrm>
            <a:off x="1763713" y="1628775"/>
            <a:ext cx="7056437" cy="6477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является главной целью предпринимательской деятельности</a:t>
            </a:r>
            <a:endParaRPr lang="ru-RU" sz="2400" b="1" dirty="0">
              <a:solidFill>
                <a:schemeClr val="tx1"/>
              </a:solidFill>
            </a:endParaRPr>
          </a:p>
        </p:txBody>
      </p:sp>
      <p:sp>
        <p:nvSpPr>
          <p:cNvPr id="7" name="Скругленный прямоугольник 6"/>
          <p:cNvSpPr/>
          <p:nvPr/>
        </p:nvSpPr>
        <p:spPr>
          <a:xfrm>
            <a:off x="1692275" y="2349500"/>
            <a:ext cx="7272338" cy="79216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является критерием эффективности конкретной производственной (операционной) деятельности</a:t>
            </a:r>
            <a:endParaRPr lang="ru-RU" sz="2400" b="1" dirty="0">
              <a:solidFill>
                <a:schemeClr val="tx1"/>
              </a:solidFill>
            </a:endParaRPr>
          </a:p>
        </p:txBody>
      </p:sp>
      <p:sp>
        <p:nvSpPr>
          <p:cNvPr id="8" name="Скругленный прямоугольник 7"/>
          <p:cNvSpPr/>
          <p:nvPr/>
        </p:nvSpPr>
        <p:spPr>
          <a:xfrm>
            <a:off x="1763713" y="3213100"/>
            <a:ext cx="7199312" cy="863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является основным внутренним источником  финансовых ресурсов предприятия</a:t>
            </a:r>
            <a:endParaRPr lang="ru-RU" sz="3200" b="1" dirty="0">
              <a:solidFill>
                <a:schemeClr val="tx1"/>
              </a:solidFill>
            </a:endParaRPr>
          </a:p>
        </p:txBody>
      </p:sp>
      <p:sp>
        <p:nvSpPr>
          <p:cNvPr id="10" name="Левая фигурная скобка 9"/>
          <p:cNvSpPr/>
          <p:nvPr/>
        </p:nvSpPr>
        <p:spPr>
          <a:xfrm>
            <a:off x="1403350" y="1628775"/>
            <a:ext cx="288925" cy="4824413"/>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11" name="Скругленный прямоугольник 10"/>
          <p:cNvSpPr/>
          <p:nvPr/>
        </p:nvSpPr>
        <p:spPr>
          <a:xfrm>
            <a:off x="1692275" y="4149725"/>
            <a:ext cx="7270750" cy="7921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является основным защитным механизмом предприятие от угрозы банкротства</a:t>
            </a:r>
            <a:endParaRPr lang="ru-RU" sz="2400" b="1" dirty="0">
              <a:solidFill>
                <a:schemeClr val="tx1"/>
              </a:solidFill>
            </a:endParaRPr>
          </a:p>
        </p:txBody>
      </p:sp>
      <p:sp>
        <p:nvSpPr>
          <p:cNvPr id="13" name="Скругленный прямоугольник 12"/>
          <p:cNvSpPr/>
          <p:nvPr/>
        </p:nvSpPr>
        <p:spPr>
          <a:xfrm>
            <a:off x="1692275" y="5013325"/>
            <a:ext cx="7270750" cy="7191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является главным источником возрастания рыночной стоимости предприятия</a:t>
            </a:r>
            <a:endParaRPr lang="ru-RU" sz="2400" b="1" dirty="0">
              <a:solidFill>
                <a:schemeClr val="tx1"/>
              </a:solidFill>
            </a:endParaRPr>
          </a:p>
        </p:txBody>
      </p:sp>
      <p:sp>
        <p:nvSpPr>
          <p:cNvPr id="14" name="Скругленный прямоугольник 13"/>
          <p:cNvSpPr/>
          <p:nvPr/>
        </p:nvSpPr>
        <p:spPr>
          <a:xfrm>
            <a:off x="1763713" y="5805488"/>
            <a:ext cx="7272337" cy="7191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создает базу экономического развития государства в целом</a:t>
            </a:r>
            <a:endParaRPr lang="ru-RU"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0" fill="hold"/>
                                        <p:tgtEl>
                                          <p:spTgt spid="5"/>
                                        </p:tgtEl>
                                        <p:attrNameLst>
                                          <p:attrName>ppt_x</p:attrName>
                                        </p:attrNameLst>
                                      </p:cBhvr>
                                      <p:tavLst>
                                        <p:tav tm="0">
                                          <p:val>
                                            <p:strVal val="0-#ppt_w/2"/>
                                          </p:val>
                                        </p:tav>
                                        <p:tav tm="100000">
                                          <p:val>
                                            <p:strVal val="#ppt_x"/>
                                          </p:val>
                                        </p:tav>
                                      </p:tavLst>
                                    </p:anim>
                                    <p:anim calcmode="lin" valueType="num">
                                      <p:cBhvr additive="base">
                                        <p:cTn id="14" dur="5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0" fill="hold"/>
                                        <p:tgtEl>
                                          <p:spTgt spid="10"/>
                                        </p:tgtEl>
                                        <p:attrNameLst>
                                          <p:attrName>ppt_x</p:attrName>
                                        </p:attrNameLst>
                                      </p:cBhvr>
                                      <p:tavLst>
                                        <p:tav tm="0">
                                          <p:val>
                                            <p:strVal val="0-#ppt_w/2"/>
                                          </p:val>
                                        </p:tav>
                                        <p:tav tm="100000">
                                          <p:val>
                                            <p:strVal val="#ppt_x"/>
                                          </p:val>
                                        </p:tav>
                                      </p:tavLst>
                                    </p:anim>
                                    <p:anim calcmode="lin" valueType="num">
                                      <p:cBhvr additive="base">
                                        <p:cTn id="20" dur="5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0" fill="hold"/>
                                        <p:tgtEl>
                                          <p:spTgt spid="6"/>
                                        </p:tgtEl>
                                        <p:attrNameLst>
                                          <p:attrName>ppt_x</p:attrName>
                                        </p:attrNameLst>
                                      </p:cBhvr>
                                      <p:tavLst>
                                        <p:tav tm="0">
                                          <p:val>
                                            <p:strVal val="#ppt_x"/>
                                          </p:val>
                                        </p:tav>
                                        <p:tav tm="100000">
                                          <p:val>
                                            <p:strVal val="#ppt_x"/>
                                          </p:val>
                                        </p:tav>
                                      </p:tavLst>
                                    </p:anim>
                                    <p:anim calcmode="lin" valueType="num">
                                      <p:cBhvr additive="base">
                                        <p:cTn id="26"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0" fill="hold"/>
                                        <p:tgtEl>
                                          <p:spTgt spid="7"/>
                                        </p:tgtEl>
                                        <p:attrNameLst>
                                          <p:attrName>ppt_x</p:attrName>
                                        </p:attrNameLst>
                                      </p:cBhvr>
                                      <p:tavLst>
                                        <p:tav tm="0">
                                          <p:val>
                                            <p:strVal val="#ppt_x"/>
                                          </p:val>
                                        </p:tav>
                                        <p:tav tm="100000">
                                          <p:val>
                                            <p:strVal val="#ppt_x"/>
                                          </p:val>
                                        </p:tav>
                                      </p:tavLst>
                                    </p:anim>
                                    <p:anim calcmode="lin" valueType="num">
                                      <p:cBhvr additive="base">
                                        <p:cTn id="32"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0" fill="hold"/>
                                        <p:tgtEl>
                                          <p:spTgt spid="8"/>
                                        </p:tgtEl>
                                        <p:attrNameLst>
                                          <p:attrName>ppt_x</p:attrName>
                                        </p:attrNameLst>
                                      </p:cBhvr>
                                      <p:tavLst>
                                        <p:tav tm="0">
                                          <p:val>
                                            <p:strVal val="#ppt_x"/>
                                          </p:val>
                                        </p:tav>
                                        <p:tav tm="100000">
                                          <p:val>
                                            <p:strVal val="#ppt_x"/>
                                          </p:val>
                                        </p:tav>
                                      </p:tavLst>
                                    </p:anim>
                                    <p:anim calcmode="lin" valueType="num">
                                      <p:cBhvr additive="base">
                                        <p:cTn id="3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0" fill="hold"/>
                                        <p:tgtEl>
                                          <p:spTgt spid="11"/>
                                        </p:tgtEl>
                                        <p:attrNameLst>
                                          <p:attrName>ppt_x</p:attrName>
                                        </p:attrNameLst>
                                      </p:cBhvr>
                                      <p:tavLst>
                                        <p:tav tm="0">
                                          <p:val>
                                            <p:strVal val="#ppt_x"/>
                                          </p:val>
                                        </p:tav>
                                        <p:tav tm="100000">
                                          <p:val>
                                            <p:strVal val="#ppt_x"/>
                                          </p:val>
                                        </p:tav>
                                      </p:tavLst>
                                    </p:anim>
                                    <p:anim calcmode="lin" valueType="num">
                                      <p:cBhvr additive="base">
                                        <p:cTn id="44"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0" fill="hold"/>
                                        <p:tgtEl>
                                          <p:spTgt spid="13"/>
                                        </p:tgtEl>
                                        <p:attrNameLst>
                                          <p:attrName>ppt_x</p:attrName>
                                        </p:attrNameLst>
                                      </p:cBhvr>
                                      <p:tavLst>
                                        <p:tav tm="0">
                                          <p:val>
                                            <p:strVal val="#ppt_x"/>
                                          </p:val>
                                        </p:tav>
                                        <p:tav tm="100000">
                                          <p:val>
                                            <p:strVal val="#ppt_x"/>
                                          </p:val>
                                        </p:tav>
                                      </p:tavLst>
                                    </p:anim>
                                    <p:anim calcmode="lin" valueType="num">
                                      <p:cBhvr additive="base">
                                        <p:cTn id="50"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0" fill="hold"/>
                                        <p:tgtEl>
                                          <p:spTgt spid="14"/>
                                        </p:tgtEl>
                                        <p:attrNameLst>
                                          <p:attrName>ppt_x</p:attrName>
                                        </p:attrNameLst>
                                      </p:cBhvr>
                                      <p:tavLst>
                                        <p:tav tm="0">
                                          <p:val>
                                            <p:strVal val="#ppt_x"/>
                                          </p:val>
                                        </p:tav>
                                        <p:tav tm="100000">
                                          <p:val>
                                            <p:strVal val="#ppt_x"/>
                                          </p:val>
                                        </p:tav>
                                      </p:tavLst>
                                    </p:anim>
                                    <p:anim calcmode="lin" valueType="num">
                                      <p:cBhvr additive="base">
                                        <p:cTn id="56"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1"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858962"/>
          </a:xfrm>
        </p:spPr>
        <p:txBody>
          <a:bodyPr rtlCol="0">
            <a:normAutofit fontScale="90000"/>
          </a:bodyPr>
          <a:lstStyle/>
          <a:p>
            <a:pPr fontAlgn="auto">
              <a:spcAft>
                <a:spcPts val="0"/>
              </a:spcAft>
              <a:defRPr/>
            </a:pPr>
            <a:r>
              <a:rPr lang="ru-RU" b="1" dirty="0" smtClean="0"/>
              <a:t>Кафедра экономической безопасности</a:t>
            </a:r>
            <a:br>
              <a:rPr lang="ru-RU" b="1" dirty="0" smtClean="0"/>
            </a:br>
            <a:endParaRPr lang="ru-RU" dirty="0"/>
          </a:p>
        </p:txBody>
      </p:sp>
      <p:sp>
        <p:nvSpPr>
          <p:cNvPr id="3" name="Содержимое 2"/>
          <p:cNvSpPr>
            <a:spLocks noGrp="1"/>
          </p:cNvSpPr>
          <p:nvPr>
            <p:ph idx="1"/>
          </p:nvPr>
        </p:nvSpPr>
        <p:spPr/>
        <p:txBody>
          <a:bodyPr/>
          <a:lstStyle/>
          <a:p>
            <a:pPr algn="ctr">
              <a:buFontTx/>
              <a:buNone/>
            </a:pPr>
            <a:endParaRPr lang="ru-RU" sz="4400" b="1" smtClean="0"/>
          </a:p>
          <a:p>
            <a:pPr algn="ctr">
              <a:buFontTx/>
              <a:buNone/>
            </a:pPr>
            <a:r>
              <a:rPr lang="ru-RU" b="1" i="1" smtClean="0"/>
              <a:t>Лекции по учебной дисциплине «Финансы и финансовый рынок»</a:t>
            </a:r>
          </a:p>
          <a:p>
            <a:pPr algn="ctr">
              <a:buFontTx/>
              <a:buNone/>
            </a:pPr>
            <a:endParaRPr lang="ru-RU" b="1" i="1" smtClean="0"/>
          </a:p>
          <a:p>
            <a:pPr algn="ctr">
              <a:buFontTx/>
              <a:buNone/>
            </a:pPr>
            <a:endParaRPr lang="ru-RU" b="1"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179388" y="115888"/>
            <a:ext cx="8964612" cy="433387"/>
          </a:xfrm>
        </p:spPr>
        <p:txBody>
          <a:bodyPr/>
          <a:lstStyle/>
          <a:p>
            <a:r>
              <a:rPr lang="ru-RU" sz="2800" b="1" smtClean="0">
                <a:latin typeface="Verdana" pitchFamily="34" charset="0"/>
              </a:rPr>
              <a:t>Виды прибыли</a:t>
            </a:r>
            <a:endParaRPr lang="ru-RU" sz="2800" smtClean="0"/>
          </a:p>
        </p:txBody>
      </p:sp>
      <p:sp>
        <p:nvSpPr>
          <p:cNvPr id="3" name="Стрелка вправо 2"/>
          <p:cNvSpPr/>
          <p:nvPr/>
        </p:nvSpPr>
        <p:spPr>
          <a:xfrm>
            <a:off x="179388" y="765175"/>
            <a:ext cx="3024187" cy="1008063"/>
          </a:xfrm>
          <a:prstGeom prst="rightArrow">
            <a:avLst/>
          </a:prstGeom>
          <a:solidFill>
            <a:schemeClr val="accent3">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ru-RU" sz="2000" b="1" dirty="0" err="1">
                <a:solidFill>
                  <a:schemeClr val="tx1"/>
                </a:solidFill>
              </a:rPr>
              <a:t>Балансовая,валовая</a:t>
            </a:r>
            <a:endParaRPr lang="ru-RU" sz="2000" b="1" dirty="0">
              <a:solidFill>
                <a:schemeClr val="tx1"/>
              </a:solidFill>
            </a:endParaRPr>
          </a:p>
        </p:txBody>
      </p:sp>
      <p:sp>
        <p:nvSpPr>
          <p:cNvPr id="4" name="Скругленный прямоугольник 3"/>
          <p:cNvSpPr/>
          <p:nvPr/>
        </p:nvSpPr>
        <p:spPr>
          <a:xfrm>
            <a:off x="3276600" y="620713"/>
            <a:ext cx="5759450" cy="1800225"/>
          </a:xfrm>
          <a:prstGeom prst="roundRect">
            <a:avLst/>
          </a:prstGeom>
          <a:solidFill>
            <a:schemeClr val="accent3">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прибыль от реализации товаров (работ, услуг), иных ценностей (включая основные средства), ценных бумаг, имущественных прав и доходов от </a:t>
            </a:r>
            <a:r>
              <a:rPr lang="ru-RU" sz="2000" b="1" dirty="0" err="1">
                <a:solidFill>
                  <a:schemeClr val="tx1"/>
                </a:solidFill>
              </a:rPr>
              <a:t>внереализационных</a:t>
            </a:r>
            <a:r>
              <a:rPr lang="ru-RU" sz="2000" b="1" dirty="0">
                <a:solidFill>
                  <a:schemeClr val="tx1"/>
                </a:solidFill>
              </a:rPr>
              <a:t> операций, уменьшенных на сумму расходов по этим операциям</a:t>
            </a:r>
            <a:endParaRPr lang="ru-RU" sz="2000" b="1" dirty="0">
              <a:solidFill>
                <a:schemeClr val="tx1"/>
              </a:solidFill>
            </a:endParaRPr>
          </a:p>
        </p:txBody>
      </p:sp>
      <p:sp>
        <p:nvSpPr>
          <p:cNvPr id="5" name="Стрелка вправо 4"/>
          <p:cNvSpPr/>
          <p:nvPr/>
        </p:nvSpPr>
        <p:spPr>
          <a:xfrm>
            <a:off x="250825" y="2420938"/>
            <a:ext cx="3313113" cy="1295400"/>
          </a:xfrm>
          <a:prstGeom prst="rightArrow">
            <a:avLst/>
          </a:prstGeom>
          <a:solidFill>
            <a:schemeClr val="accent6">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прибыль от реализации продукции</a:t>
            </a:r>
            <a:endParaRPr lang="ru-RU" sz="2000" b="1" dirty="0">
              <a:solidFill>
                <a:schemeClr val="tx1"/>
              </a:solidFill>
            </a:endParaRPr>
          </a:p>
        </p:txBody>
      </p:sp>
      <p:sp>
        <p:nvSpPr>
          <p:cNvPr id="6" name="Скругленный прямоугольник 5"/>
          <p:cNvSpPr/>
          <p:nvPr/>
        </p:nvSpPr>
        <p:spPr>
          <a:xfrm>
            <a:off x="3635375" y="2492375"/>
            <a:ext cx="5111750" cy="1223963"/>
          </a:xfrm>
          <a:prstGeom prst="roundRect">
            <a:avLst/>
          </a:prstGeom>
          <a:solidFill>
            <a:schemeClr val="accent6">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ru-RU" sz="2800" b="1">
              <a:solidFill>
                <a:srgbClr val="000000"/>
              </a:solidFill>
              <a:latin typeface="Arial" charset="0"/>
              <a:cs typeface="Times New Roman" pitchFamily="18" charset="0"/>
            </a:endParaRPr>
          </a:p>
          <a:p>
            <a:endParaRPr lang="ru-RU" sz="2800" b="1">
              <a:solidFill>
                <a:srgbClr val="000000"/>
              </a:solidFill>
              <a:latin typeface="Arial" charset="0"/>
              <a:cs typeface="Times New Roman" pitchFamily="18" charset="0"/>
            </a:endParaRPr>
          </a:p>
          <a:p>
            <a:endParaRPr lang="ru-RU" sz="2800" b="1">
              <a:solidFill>
                <a:srgbClr val="000000"/>
              </a:solidFill>
              <a:latin typeface="Arial" charset="0"/>
              <a:cs typeface="Times New Roman" pitchFamily="18" charset="0"/>
            </a:endParaRPr>
          </a:p>
          <a:p>
            <a:endParaRPr lang="ru-RU" sz="2800" b="1">
              <a:solidFill>
                <a:srgbClr val="000000"/>
              </a:solidFill>
              <a:latin typeface="Arial" charset="0"/>
              <a:cs typeface="Times New Roman" pitchFamily="18" charset="0"/>
            </a:endParaRPr>
          </a:p>
          <a:p>
            <a:r>
              <a:rPr lang="ru-RU" sz="2000" b="1">
                <a:solidFill>
                  <a:srgbClr val="000000"/>
                </a:solidFill>
                <a:latin typeface="Arial" charset="0"/>
                <a:cs typeface="Times New Roman" pitchFamily="18" charset="0"/>
              </a:rPr>
              <a:t>Пр = В – НДС – А – Ср</a:t>
            </a:r>
            <a:r>
              <a:rPr lang="ru-RU" sz="2800" b="1">
                <a:solidFill>
                  <a:srgbClr val="000000"/>
                </a:solidFill>
                <a:latin typeface="Arial" charset="0"/>
                <a:cs typeface="Times New Roman" pitchFamily="18" charset="0"/>
              </a:rPr>
              <a:t>, </a:t>
            </a:r>
            <a:r>
              <a:rPr lang="ru-RU" b="1">
                <a:solidFill>
                  <a:srgbClr val="000000"/>
                </a:solidFill>
                <a:latin typeface="Arial" charset="0"/>
                <a:cs typeface="Times New Roman" pitchFamily="18" charset="0"/>
              </a:rPr>
              <a:t>где</a:t>
            </a:r>
          </a:p>
          <a:p>
            <a:r>
              <a:rPr lang="ru-RU" b="1">
                <a:solidFill>
                  <a:srgbClr val="000000"/>
                </a:solidFill>
                <a:latin typeface="Arial" charset="0"/>
                <a:cs typeface="Times New Roman" pitchFamily="18" charset="0"/>
              </a:rPr>
              <a:t>В – выручка от реализаци продукции,</a:t>
            </a:r>
          </a:p>
          <a:p>
            <a:r>
              <a:rPr lang="ru-RU" b="1">
                <a:solidFill>
                  <a:srgbClr val="000000"/>
                </a:solidFill>
                <a:latin typeface="Arial" charset="0"/>
                <a:cs typeface="Times New Roman" pitchFamily="18" charset="0"/>
              </a:rPr>
              <a:t> А – акцизы, </a:t>
            </a:r>
          </a:p>
          <a:p>
            <a:r>
              <a:rPr lang="ru-RU" b="1">
                <a:solidFill>
                  <a:srgbClr val="000000"/>
                </a:solidFill>
                <a:latin typeface="Arial" charset="0"/>
                <a:cs typeface="Times New Roman" pitchFamily="18" charset="0"/>
              </a:rPr>
              <a:t>Ср - себестоимость</a:t>
            </a:r>
          </a:p>
          <a:p>
            <a:endParaRPr lang="ru-RU" sz="2400" b="1">
              <a:solidFill>
                <a:srgbClr val="000000"/>
              </a:solidFill>
              <a:latin typeface="Arial" charset="0"/>
              <a:cs typeface="Times New Roman" pitchFamily="18" charset="0"/>
            </a:endParaRPr>
          </a:p>
          <a:p>
            <a:endParaRPr lang="ru-RU" sz="6600" b="1">
              <a:solidFill>
                <a:schemeClr val="tx1"/>
              </a:solidFill>
              <a:latin typeface="Arial" charset="0"/>
              <a:cs typeface="Arial" charset="0"/>
            </a:endParaRPr>
          </a:p>
          <a:p>
            <a:endParaRPr lang="ru-RU" sz="2400" b="1">
              <a:solidFill>
                <a:schemeClr val="tx1"/>
              </a:solidFill>
              <a:cs typeface="Arial" charset="0"/>
            </a:endParaRPr>
          </a:p>
        </p:txBody>
      </p:sp>
      <p:sp>
        <p:nvSpPr>
          <p:cNvPr id="7" name="Стрелка вправо 6"/>
          <p:cNvSpPr/>
          <p:nvPr/>
        </p:nvSpPr>
        <p:spPr>
          <a:xfrm>
            <a:off x="179388" y="3933825"/>
            <a:ext cx="3384550" cy="1223963"/>
          </a:xfrm>
          <a:prstGeom prst="rightArrow">
            <a:avLst/>
          </a:prstGeom>
          <a:solidFill>
            <a:schemeClr val="accent3">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Прибыль  от реализации </a:t>
            </a:r>
            <a:r>
              <a:rPr lang="ru-RU" sz="2000" b="1" dirty="0" err="1">
                <a:solidFill>
                  <a:schemeClr val="tx1"/>
                </a:solidFill>
              </a:rPr>
              <a:t>осн</a:t>
            </a:r>
            <a:r>
              <a:rPr lang="ru-RU" sz="2000" b="1" dirty="0">
                <a:solidFill>
                  <a:schemeClr val="tx1"/>
                </a:solidFill>
              </a:rPr>
              <a:t>. ср. и </a:t>
            </a:r>
            <a:r>
              <a:rPr lang="ru-RU" sz="2000" b="1" dirty="0" err="1">
                <a:solidFill>
                  <a:schemeClr val="tx1"/>
                </a:solidFill>
              </a:rPr>
              <a:t>немат</a:t>
            </a:r>
            <a:r>
              <a:rPr lang="ru-RU" sz="2000" b="1" dirty="0">
                <a:solidFill>
                  <a:schemeClr val="tx1"/>
                </a:solidFill>
              </a:rPr>
              <a:t>. активов</a:t>
            </a:r>
            <a:endParaRPr lang="ru-RU" sz="2000" b="1" dirty="0">
              <a:solidFill>
                <a:schemeClr val="tx1"/>
              </a:solidFill>
            </a:endParaRPr>
          </a:p>
        </p:txBody>
      </p:sp>
      <p:sp>
        <p:nvSpPr>
          <p:cNvPr id="8" name="Скругленный прямоугольник 7"/>
          <p:cNvSpPr/>
          <p:nvPr/>
        </p:nvSpPr>
        <p:spPr>
          <a:xfrm>
            <a:off x="3708400" y="3789363"/>
            <a:ext cx="5184775" cy="1152525"/>
          </a:xfrm>
          <a:prstGeom prst="roundRect">
            <a:avLst/>
          </a:prstGeom>
          <a:solidFill>
            <a:schemeClr val="accent3">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ru-RU" sz="2400" b="1">
              <a:solidFill>
                <a:srgbClr val="000000"/>
              </a:solidFill>
              <a:latin typeface="Arial" charset="0"/>
              <a:cs typeface="Times New Roman" pitchFamily="18" charset="0"/>
            </a:endParaRPr>
          </a:p>
          <a:p>
            <a:r>
              <a:rPr lang="ru-RU" sz="2400" b="1">
                <a:solidFill>
                  <a:srgbClr val="000000"/>
                </a:solidFill>
                <a:latin typeface="Arial" charset="0"/>
                <a:cs typeface="Times New Roman" pitchFamily="18" charset="0"/>
              </a:rPr>
              <a:t>П = В </a:t>
            </a:r>
            <a:r>
              <a:rPr lang="ru-RU" sz="1200" b="1">
                <a:solidFill>
                  <a:srgbClr val="000000"/>
                </a:solidFill>
                <a:latin typeface="Arial" charset="0"/>
                <a:cs typeface="Times New Roman" pitchFamily="18" charset="0"/>
              </a:rPr>
              <a:t> </a:t>
            </a:r>
            <a:r>
              <a:rPr lang="ru-RU" sz="2400" b="1">
                <a:solidFill>
                  <a:srgbClr val="000000"/>
                </a:solidFill>
                <a:latin typeface="Arial" charset="0"/>
                <a:cs typeface="Times New Roman" pitchFamily="18" charset="0"/>
              </a:rPr>
              <a:t>– З </a:t>
            </a:r>
            <a:r>
              <a:rPr lang="ru-RU" sz="2000" b="1">
                <a:solidFill>
                  <a:srgbClr val="000000"/>
                </a:solidFill>
                <a:latin typeface="Arial" charset="0"/>
                <a:cs typeface="Times New Roman" pitchFamily="18" charset="0"/>
              </a:rPr>
              <a:t>– Н, </a:t>
            </a:r>
            <a:r>
              <a:rPr lang="ru-RU" b="1">
                <a:solidFill>
                  <a:srgbClr val="000000"/>
                </a:solidFill>
                <a:latin typeface="Arial" charset="0"/>
                <a:cs typeface="Times New Roman" pitchFamily="18" charset="0"/>
              </a:rPr>
              <a:t>где</a:t>
            </a:r>
          </a:p>
          <a:p>
            <a:r>
              <a:rPr lang="ru-RU" sz="1600" b="1">
                <a:solidFill>
                  <a:srgbClr val="000000"/>
                </a:solidFill>
                <a:latin typeface="Arial" charset="0"/>
                <a:cs typeface="Times New Roman" pitchFamily="18" charset="0"/>
              </a:rPr>
              <a:t>П</a:t>
            </a:r>
            <a:r>
              <a:rPr lang="ru-RU" sz="2000" b="1">
                <a:solidFill>
                  <a:srgbClr val="000000"/>
                </a:solidFill>
                <a:latin typeface="Arial" charset="0"/>
                <a:cs typeface="Times New Roman" pitchFamily="18" charset="0"/>
              </a:rPr>
              <a:t>- </a:t>
            </a:r>
            <a:r>
              <a:rPr lang="ru-RU" sz="1600" b="1">
                <a:solidFill>
                  <a:srgbClr val="000000"/>
                </a:solidFill>
                <a:latin typeface="Arial" charset="0"/>
                <a:cs typeface="Times New Roman" pitchFamily="18" charset="0"/>
              </a:rPr>
              <a:t>прибыль от реализ. осн. ср. и немат. актив.</a:t>
            </a:r>
          </a:p>
          <a:p>
            <a:r>
              <a:rPr lang="ru-RU" sz="1600" b="1">
                <a:solidFill>
                  <a:srgbClr val="000000"/>
                </a:solidFill>
                <a:latin typeface="Arial" charset="0"/>
                <a:cs typeface="Times New Roman" pitchFamily="18" charset="0"/>
              </a:rPr>
              <a:t>В – выручка от реализ. осн. ср. и немат. актив.</a:t>
            </a:r>
          </a:p>
          <a:p>
            <a:r>
              <a:rPr lang="ru-RU" sz="1600" b="1">
                <a:solidFill>
                  <a:srgbClr val="000000"/>
                </a:solidFill>
                <a:latin typeface="Arial" charset="0"/>
                <a:cs typeface="Times New Roman" pitchFamily="18" charset="0"/>
              </a:rPr>
              <a:t>Н – налоги и сборы</a:t>
            </a:r>
            <a:endParaRPr lang="ru-RU" sz="2000" b="1">
              <a:solidFill>
                <a:srgbClr val="000000"/>
              </a:solidFill>
              <a:latin typeface="Arial" charset="0"/>
              <a:cs typeface="Times New Roman" pitchFamily="18" charset="0"/>
            </a:endParaRPr>
          </a:p>
          <a:p>
            <a:endParaRPr lang="ru-RU" sz="2200" b="1">
              <a:solidFill>
                <a:schemeClr val="tx1"/>
              </a:solidFill>
              <a:cs typeface="Arial" charset="0"/>
            </a:endParaRPr>
          </a:p>
        </p:txBody>
      </p:sp>
      <p:sp>
        <p:nvSpPr>
          <p:cNvPr id="9" name="Стрелка вправо 8"/>
          <p:cNvSpPr/>
          <p:nvPr/>
        </p:nvSpPr>
        <p:spPr>
          <a:xfrm>
            <a:off x="179388" y="5373688"/>
            <a:ext cx="3313112" cy="1079500"/>
          </a:xfrm>
          <a:prstGeom prst="rightArrow">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     прибыль </a:t>
            </a:r>
            <a:r>
              <a:rPr lang="ru-RU" sz="2000" b="1" dirty="0" err="1">
                <a:solidFill>
                  <a:schemeClr val="tx1"/>
                </a:solidFill>
              </a:rPr>
              <a:t>внереализационная</a:t>
            </a:r>
            <a:endParaRPr lang="ru-RU" sz="2000" b="1" dirty="0">
              <a:solidFill>
                <a:schemeClr val="tx1"/>
              </a:solidFill>
            </a:endParaRPr>
          </a:p>
        </p:txBody>
      </p:sp>
      <p:sp>
        <p:nvSpPr>
          <p:cNvPr id="10" name="Скругленный прямоугольник 9"/>
          <p:cNvSpPr/>
          <p:nvPr/>
        </p:nvSpPr>
        <p:spPr>
          <a:xfrm>
            <a:off x="3851275" y="5013325"/>
            <a:ext cx="4968875" cy="1439863"/>
          </a:xfrm>
          <a:prstGeom prst="round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ru-RU" sz="2400" b="1">
              <a:solidFill>
                <a:srgbClr val="000000"/>
              </a:solidFill>
              <a:latin typeface="Arial" charset="0"/>
              <a:cs typeface="Times New Roman" pitchFamily="18" charset="0"/>
            </a:endParaRPr>
          </a:p>
          <a:p>
            <a:endParaRPr lang="ru-RU" sz="2000" b="1">
              <a:solidFill>
                <a:srgbClr val="000000"/>
              </a:solidFill>
              <a:latin typeface="Arial" charset="0"/>
              <a:cs typeface="Times New Roman" pitchFamily="18" charset="0"/>
            </a:endParaRPr>
          </a:p>
          <a:p>
            <a:r>
              <a:rPr lang="ru-RU" sz="2000" b="1">
                <a:solidFill>
                  <a:srgbClr val="000000"/>
                </a:solidFill>
                <a:latin typeface="Arial" charset="0"/>
                <a:cs typeface="Times New Roman" pitchFamily="18" charset="0"/>
              </a:rPr>
              <a:t>П</a:t>
            </a:r>
            <a:r>
              <a:rPr lang="ru-RU" sz="1600" b="1">
                <a:solidFill>
                  <a:srgbClr val="000000"/>
                </a:solidFill>
                <a:latin typeface="Arial" charset="0"/>
                <a:cs typeface="Times New Roman" pitchFamily="18" charset="0"/>
              </a:rPr>
              <a:t>внр</a:t>
            </a:r>
            <a:r>
              <a:rPr lang="ru-RU" sz="2400" b="1">
                <a:solidFill>
                  <a:srgbClr val="000000"/>
                </a:solidFill>
                <a:latin typeface="Arial" charset="0"/>
                <a:cs typeface="Times New Roman" pitchFamily="18" charset="0"/>
              </a:rPr>
              <a:t> = </a:t>
            </a:r>
            <a:r>
              <a:rPr lang="ru-RU" sz="2000" b="1">
                <a:solidFill>
                  <a:srgbClr val="000000"/>
                </a:solidFill>
                <a:latin typeface="Arial" charset="0"/>
                <a:cs typeface="Times New Roman" pitchFamily="18" charset="0"/>
              </a:rPr>
              <a:t>В</a:t>
            </a:r>
            <a:r>
              <a:rPr lang="ru-RU" sz="1600" b="1">
                <a:solidFill>
                  <a:srgbClr val="000000"/>
                </a:solidFill>
                <a:latin typeface="Arial" charset="0"/>
                <a:cs typeface="Times New Roman" pitchFamily="18" charset="0"/>
              </a:rPr>
              <a:t>внр</a:t>
            </a:r>
            <a:r>
              <a:rPr lang="ru-RU" sz="2400" b="1">
                <a:solidFill>
                  <a:srgbClr val="000000"/>
                </a:solidFill>
                <a:latin typeface="Arial" charset="0"/>
                <a:cs typeface="Times New Roman" pitchFamily="18" charset="0"/>
              </a:rPr>
              <a:t> </a:t>
            </a:r>
            <a:r>
              <a:rPr lang="ru-RU" sz="1200" b="1">
                <a:solidFill>
                  <a:srgbClr val="000000"/>
                </a:solidFill>
                <a:latin typeface="Arial" charset="0"/>
                <a:cs typeface="Times New Roman" pitchFamily="18" charset="0"/>
              </a:rPr>
              <a:t> </a:t>
            </a:r>
            <a:r>
              <a:rPr lang="ru-RU" sz="2400" b="1">
                <a:solidFill>
                  <a:srgbClr val="000000"/>
                </a:solidFill>
                <a:latin typeface="Arial" charset="0"/>
                <a:cs typeface="Times New Roman" pitchFamily="18" charset="0"/>
              </a:rPr>
              <a:t>– </a:t>
            </a:r>
            <a:r>
              <a:rPr lang="ru-RU" sz="2000" b="1">
                <a:solidFill>
                  <a:srgbClr val="000000"/>
                </a:solidFill>
                <a:latin typeface="Arial" charset="0"/>
                <a:cs typeface="Times New Roman" pitchFamily="18" charset="0"/>
              </a:rPr>
              <a:t>Р</a:t>
            </a:r>
            <a:r>
              <a:rPr lang="ru-RU" sz="2400" b="1">
                <a:solidFill>
                  <a:srgbClr val="000000"/>
                </a:solidFill>
                <a:latin typeface="Arial" charset="0"/>
                <a:cs typeface="Times New Roman" pitchFamily="18" charset="0"/>
              </a:rPr>
              <a:t> </a:t>
            </a:r>
            <a:r>
              <a:rPr lang="ru-RU" sz="1600" b="1">
                <a:solidFill>
                  <a:srgbClr val="000000"/>
                </a:solidFill>
                <a:latin typeface="Arial" charset="0"/>
                <a:cs typeface="Times New Roman" pitchFamily="18" charset="0"/>
              </a:rPr>
              <a:t>внр</a:t>
            </a:r>
            <a:r>
              <a:rPr lang="ru-RU" sz="2000" b="1">
                <a:solidFill>
                  <a:srgbClr val="000000"/>
                </a:solidFill>
                <a:latin typeface="Arial" charset="0"/>
                <a:cs typeface="Times New Roman" pitchFamily="18" charset="0"/>
              </a:rPr>
              <a:t>,   </a:t>
            </a:r>
            <a:r>
              <a:rPr lang="ru-RU" b="1">
                <a:solidFill>
                  <a:srgbClr val="000000"/>
                </a:solidFill>
                <a:latin typeface="Arial" charset="0"/>
                <a:cs typeface="Times New Roman" pitchFamily="18" charset="0"/>
              </a:rPr>
              <a:t>где</a:t>
            </a:r>
          </a:p>
          <a:p>
            <a:r>
              <a:rPr lang="ru-RU" sz="2000" b="1">
                <a:solidFill>
                  <a:srgbClr val="000000"/>
                </a:solidFill>
                <a:latin typeface="Arial" charset="0"/>
                <a:cs typeface="Times New Roman" pitchFamily="18" charset="0"/>
              </a:rPr>
              <a:t>П</a:t>
            </a:r>
            <a:r>
              <a:rPr lang="ru-RU" sz="1600" b="1">
                <a:solidFill>
                  <a:srgbClr val="000000"/>
                </a:solidFill>
                <a:latin typeface="Arial" charset="0"/>
                <a:cs typeface="Times New Roman" pitchFamily="18" charset="0"/>
              </a:rPr>
              <a:t>внр – прибыль внереализационная</a:t>
            </a:r>
          </a:p>
          <a:p>
            <a:r>
              <a:rPr lang="ru-RU" sz="2000" b="1">
                <a:solidFill>
                  <a:srgbClr val="000000"/>
                </a:solidFill>
                <a:latin typeface="Arial" charset="0"/>
                <a:cs typeface="Times New Roman" pitchFamily="18" charset="0"/>
              </a:rPr>
              <a:t>В</a:t>
            </a:r>
            <a:r>
              <a:rPr lang="ru-RU" sz="1600" b="1">
                <a:solidFill>
                  <a:srgbClr val="000000"/>
                </a:solidFill>
                <a:latin typeface="Arial" charset="0"/>
                <a:cs typeface="Times New Roman" pitchFamily="18" charset="0"/>
              </a:rPr>
              <a:t>внр – выручка внереализационная</a:t>
            </a:r>
          </a:p>
          <a:p>
            <a:r>
              <a:rPr lang="ru-RU" b="1">
                <a:solidFill>
                  <a:srgbClr val="000000"/>
                </a:solidFill>
                <a:latin typeface="Arial" charset="0"/>
                <a:cs typeface="Times New Roman" pitchFamily="18" charset="0"/>
              </a:rPr>
              <a:t>Р </a:t>
            </a:r>
            <a:r>
              <a:rPr lang="ru-RU" sz="1600" b="1">
                <a:solidFill>
                  <a:srgbClr val="000000"/>
                </a:solidFill>
                <a:latin typeface="Arial" charset="0"/>
                <a:cs typeface="Times New Roman" pitchFamily="18" charset="0"/>
              </a:rPr>
              <a:t>– расходы внереализационные</a:t>
            </a:r>
          </a:p>
          <a:p>
            <a:endParaRPr lang="ru-RU" b="1">
              <a:solidFill>
                <a:srgbClr val="000000"/>
              </a:solidFill>
              <a:latin typeface="Arial" charset="0"/>
              <a:cs typeface="Times New Roman" pitchFamily="18" charset="0"/>
            </a:endParaRPr>
          </a:p>
          <a:p>
            <a:endParaRPr lang="ru-RU" sz="2400" b="1">
              <a:solidFill>
                <a:srgbClr val="000000"/>
              </a:solidFill>
              <a:latin typeface="Arial" charset="0"/>
              <a:cs typeface="Times New Roman" pitchFamily="18" charset="0"/>
            </a:endParaRPr>
          </a:p>
        </p:txBody>
      </p:sp>
      <p:sp>
        <p:nvSpPr>
          <p:cNvPr id="15" name="Скругленный прямоугольник 14"/>
          <p:cNvSpPr/>
          <p:nvPr/>
        </p:nvSpPr>
        <p:spPr>
          <a:xfrm>
            <a:off x="1619250" y="6597650"/>
            <a:ext cx="6913563" cy="2603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rPr>
              <a:t>Какой смысл считать по каждому виду прибыли? </a:t>
            </a:r>
            <a:endParaRPr lang="ru-RU"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amond(in)">
                                      <p:cBhvr>
                                        <p:cTn id="7" dur="2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2000"/>
                                        <p:tgtEl>
                                          <p:spTgt spid="3"/>
                                        </p:tgtEl>
                                      </p:cBhvr>
                                    </p:animEffect>
                                  </p:childTnLst>
                                </p:cTn>
                              </p:par>
                            </p:childTnLst>
                          </p:cTn>
                        </p:par>
                        <p:par>
                          <p:cTn id="13" fill="hold">
                            <p:stCondLst>
                              <p:cond delay="2000"/>
                            </p:stCondLst>
                            <p:childTnLst>
                              <p:par>
                                <p:cTn id="14" presetID="8" presetClass="entr" presetSubtype="16"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amond(in)">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2000"/>
                                        <p:tgtEl>
                                          <p:spTgt spid="5"/>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amond(in)">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2000"/>
                                        <p:tgtEl>
                                          <p:spTgt spid="7"/>
                                        </p:tgtEl>
                                      </p:cBhvr>
                                    </p:animEffect>
                                  </p:childTnLst>
                                </p:cTn>
                              </p:par>
                            </p:childTnLst>
                          </p:cTn>
                        </p:par>
                        <p:par>
                          <p:cTn id="31" fill="hold">
                            <p:stCondLst>
                              <p:cond delay="2000"/>
                            </p:stCondLst>
                            <p:childTnLst>
                              <p:par>
                                <p:cTn id="32" presetID="8" presetClass="entr" presetSubtype="16"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diamond(in)">
                                      <p:cBhvr>
                                        <p:cTn id="34" dur="2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2000"/>
                                        <p:tgtEl>
                                          <p:spTgt spid="9"/>
                                        </p:tgtEl>
                                      </p:cBhvr>
                                    </p:animEffect>
                                  </p:childTnLst>
                                </p:cTn>
                              </p:par>
                            </p:childTnLst>
                          </p:cTn>
                        </p:par>
                        <p:par>
                          <p:cTn id="40" fill="hold">
                            <p:stCondLst>
                              <p:cond delay="2000"/>
                            </p:stCondLst>
                            <p:childTnLst>
                              <p:par>
                                <p:cTn id="41" presetID="8"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diamond(in)">
                                      <p:cBhvr>
                                        <p:cTn id="4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3" grpId="0" animBg="1"/>
      <p:bldP spid="4" grpId="0" animBg="1"/>
      <p:bldP spid="5" grpId="0" animBg="1"/>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1975"/>
          </a:xfrm>
        </p:spPr>
        <p:txBody>
          <a:bodyPr rtlCol="0">
            <a:normAutofit fontScale="90000"/>
          </a:bodyPr>
          <a:lstStyle/>
          <a:p>
            <a:pPr fontAlgn="auto">
              <a:spcAft>
                <a:spcPts val="0"/>
              </a:spcAft>
              <a:defRPr/>
            </a:pPr>
            <a:r>
              <a:rPr lang="ru-RU" b="1" dirty="0" smtClean="0"/>
              <a:t>Учредительская прибыль</a:t>
            </a:r>
            <a:endParaRPr lang="ru-RU" b="1" dirty="0"/>
          </a:p>
        </p:txBody>
      </p:sp>
      <p:sp>
        <p:nvSpPr>
          <p:cNvPr id="3" name="Скругленный прямоугольник 2"/>
          <p:cNvSpPr/>
          <p:nvPr/>
        </p:nvSpPr>
        <p:spPr>
          <a:xfrm>
            <a:off x="468313" y="1268413"/>
            <a:ext cx="8207375" cy="532923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600" b="1" dirty="0">
                <a:solidFill>
                  <a:schemeClr val="tx1"/>
                </a:solidFill>
              </a:rPr>
              <a:t>Разница между собранным денежным капиталом в результате продажи акций и фактически примененным для организации акционерного общества и налаживания бизнеса.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7875"/>
          </a:xfrm>
        </p:spPr>
        <p:txBody>
          <a:bodyPr/>
          <a:lstStyle/>
          <a:p>
            <a:r>
              <a:rPr lang="ru-RU" sz="3200" b="1" smtClean="0"/>
              <a:t>Механизм образования учредительской прибыли</a:t>
            </a:r>
          </a:p>
        </p:txBody>
      </p:sp>
      <p:sp>
        <p:nvSpPr>
          <p:cNvPr id="3" name="Скругленный прямоугольник 2"/>
          <p:cNvSpPr/>
          <p:nvPr/>
        </p:nvSpPr>
        <p:spPr>
          <a:xfrm>
            <a:off x="250825" y="1268413"/>
            <a:ext cx="8569325" cy="532923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200" b="1" dirty="0">
                <a:solidFill>
                  <a:schemeClr val="tx1"/>
                </a:solidFill>
              </a:rPr>
              <a:t>Для организации производства требуется 10.000.000 $.</a:t>
            </a:r>
          </a:p>
          <a:p>
            <a:pPr fontAlgn="auto">
              <a:spcBef>
                <a:spcPts val="0"/>
              </a:spcBef>
              <a:spcAft>
                <a:spcPts val="0"/>
              </a:spcAft>
              <a:defRPr/>
            </a:pPr>
            <a:r>
              <a:rPr lang="ru-RU" sz="3200" b="1" dirty="0">
                <a:solidFill>
                  <a:schemeClr val="tx1"/>
                </a:solidFill>
              </a:rPr>
              <a:t>Предприниматель организует АО </a:t>
            </a:r>
          </a:p>
          <a:p>
            <a:pPr fontAlgn="auto">
              <a:spcBef>
                <a:spcPts val="0"/>
              </a:spcBef>
              <a:spcAft>
                <a:spcPts val="0"/>
              </a:spcAft>
              <a:defRPr/>
            </a:pPr>
            <a:r>
              <a:rPr lang="ru-RU" sz="3200" b="1" dirty="0">
                <a:solidFill>
                  <a:schemeClr val="tx1"/>
                </a:solidFill>
              </a:rPr>
              <a:t>и выпускает 15 тыс. акций номиналом </a:t>
            </a:r>
          </a:p>
          <a:p>
            <a:pPr fontAlgn="auto">
              <a:spcBef>
                <a:spcPts val="0"/>
              </a:spcBef>
              <a:spcAft>
                <a:spcPts val="0"/>
              </a:spcAft>
              <a:defRPr/>
            </a:pPr>
            <a:r>
              <a:rPr lang="ru-RU" sz="3200" b="1" dirty="0">
                <a:solidFill>
                  <a:schemeClr val="tx1"/>
                </a:solidFill>
              </a:rPr>
              <a:t>по 1000$, собирая первоначальный </a:t>
            </a:r>
          </a:p>
          <a:p>
            <a:pPr fontAlgn="auto">
              <a:spcBef>
                <a:spcPts val="0"/>
              </a:spcBef>
              <a:spcAft>
                <a:spcPts val="0"/>
              </a:spcAft>
              <a:defRPr/>
            </a:pPr>
            <a:r>
              <a:rPr lang="ru-RU" sz="3200" b="1" dirty="0">
                <a:solidFill>
                  <a:schemeClr val="tx1"/>
                </a:solidFill>
              </a:rPr>
              <a:t>капитал 15.000.000 $.</a:t>
            </a:r>
          </a:p>
          <a:p>
            <a:pPr fontAlgn="auto">
              <a:spcBef>
                <a:spcPts val="0"/>
              </a:spcBef>
              <a:spcAft>
                <a:spcPts val="0"/>
              </a:spcAft>
              <a:defRPr/>
            </a:pPr>
            <a:r>
              <a:rPr lang="ru-RU" sz="3200" b="1" dirty="0">
                <a:solidFill>
                  <a:schemeClr val="tx1"/>
                </a:solidFill>
              </a:rPr>
              <a:t>10 </a:t>
            </a:r>
            <a:r>
              <a:rPr lang="ru-RU" sz="3200" b="1" dirty="0" err="1">
                <a:solidFill>
                  <a:schemeClr val="tx1"/>
                </a:solidFill>
              </a:rPr>
              <a:t>млн.$</a:t>
            </a:r>
            <a:r>
              <a:rPr lang="ru-RU" sz="3200" b="1" dirty="0">
                <a:solidFill>
                  <a:schemeClr val="tx1"/>
                </a:solidFill>
              </a:rPr>
              <a:t> пускает в дело, а 5 млн. $ оставляет себе, как предпринимательский доход (</a:t>
            </a:r>
            <a:r>
              <a:rPr lang="ru-RU" sz="3200" b="1">
                <a:solidFill>
                  <a:schemeClr val="tx1"/>
                </a:solidFill>
              </a:rPr>
              <a:t>прибыль учредителя)</a:t>
            </a:r>
            <a:endParaRPr lang="ru-RU"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1975"/>
          </a:xfrm>
        </p:spPr>
        <p:txBody>
          <a:bodyPr rtlCol="0">
            <a:normAutofit fontScale="90000"/>
          </a:bodyPr>
          <a:lstStyle/>
          <a:p>
            <a:pPr fontAlgn="auto">
              <a:spcAft>
                <a:spcPts val="0"/>
              </a:spcAft>
              <a:defRPr/>
            </a:pPr>
            <a:r>
              <a:rPr lang="ru-RU" b="1" dirty="0" smtClean="0"/>
              <a:t>Задание на самоподготовку</a:t>
            </a:r>
            <a:endParaRPr lang="ru-RU" b="1" dirty="0"/>
          </a:p>
        </p:txBody>
      </p:sp>
      <p:sp>
        <p:nvSpPr>
          <p:cNvPr id="3" name="Скругленный прямоугольник 2"/>
          <p:cNvSpPr/>
          <p:nvPr/>
        </p:nvSpPr>
        <p:spPr>
          <a:xfrm>
            <a:off x="323850" y="908050"/>
            <a:ext cx="8569325" cy="5689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a:solidFill>
                  <a:schemeClr val="tx1"/>
                </a:solidFill>
              </a:rPr>
              <a:t>Найти и записать в конспект определения следующих видов прибыли и из каких источников они формируются:</a:t>
            </a:r>
          </a:p>
          <a:p>
            <a:pPr fontAlgn="auto">
              <a:spcBef>
                <a:spcPts val="0"/>
              </a:spcBef>
              <a:spcAft>
                <a:spcPts val="0"/>
              </a:spcAft>
              <a:defRPr/>
            </a:pPr>
            <a:r>
              <a:rPr lang="ru-RU" sz="2800" b="1" dirty="0">
                <a:solidFill>
                  <a:schemeClr val="tx1"/>
                </a:solidFill>
              </a:rPr>
              <a:t>1.</a:t>
            </a:r>
            <a:r>
              <a:rPr lang="ru-RU" sz="2800" dirty="0"/>
              <a:t> </a:t>
            </a:r>
            <a:r>
              <a:rPr lang="ru-RU" sz="2800" b="1" dirty="0">
                <a:solidFill>
                  <a:schemeClr val="tx1"/>
                </a:solidFill>
              </a:rPr>
              <a:t>балансовая (валовая) прибыль;</a:t>
            </a:r>
          </a:p>
          <a:p>
            <a:pPr fontAlgn="auto">
              <a:spcBef>
                <a:spcPts val="0"/>
              </a:spcBef>
              <a:spcAft>
                <a:spcPts val="0"/>
              </a:spcAft>
              <a:defRPr/>
            </a:pPr>
            <a:r>
              <a:rPr lang="ru-RU" sz="2800" b="1" dirty="0">
                <a:solidFill>
                  <a:schemeClr val="tx1"/>
                </a:solidFill>
              </a:rPr>
              <a:t>2. прибыль от реализации продукции;</a:t>
            </a:r>
          </a:p>
          <a:p>
            <a:pPr fontAlgn="auto">
              <a:spcBef>
                <a:spcPts val="0"/>
              </a:spcBef>
              <a:spcAft>
                <a:spcPts val="0"/>
              </a:spcAft>
              <a:defRPr/>
            </a:pPr>
            <a:r>
              <a:rPr lang="ru-RU" sz="2800" b="1" dirty="0">
                <a:solidFill>
                  <a:schemeClr val="tx1"/>
                </a:solidFill>
              </a:rPr>
              <a:t>3. прибыль от </a:t>
            </a:r>
            <a:r>
              <a:rPr lang="ru-RU" sz="2800" b="1" dirty="0" err="1">
                <a:solidFill>
                  <a:schemeClr val="tx1"/>
                </a:solidFill>
              </a:rPr>
              <a:t>внереализационных</a:t>
            </a:r>
            <a:r>
              <a:rPr lang="ru-RU" sz="2800" b="1" dirty="0">
                <a:solidFill>
                  <a:schemeClr val="tx1"/>
                </a:solidFill>
              </a:rPr>
              <a:t> операций;</a:t>
            </a:r>
          </a:p>
          <a:p>
            <a:pPr fontAlgn="auto">
              <a:spcBef>
                <a:spcPts val="0"/>
              </a:spcBef>
              <a:spcAft>
                <a:spcPts val="0"/>
              </a:spcAft>
              <a:defRPr/>
            </a:pPr>
            <a:r>
              <a:rPr lang="ru-RU" sz="2800" b="1" dirty="0">
                <a:solidFill>
                  <a:schemeClr val="tx1"/>
                </a:solidFill>
              </a:rPr>
              <a:t>4. прибыль налогооблагаемая;</a:t>
            </a:r>
          </a:p>
          <a:p>
            <a:pPr fontAlgn="auto">
              <a:spcBef>
                <a:spcPts val="0"/>
              </a:spcBef>
              <a:spcAft>
                <a:spcPts val="0"/>
              </a:spcAft>
              <a:defRPr/>
            </a:pPr>
            <a:r>
              <a:rPr lang="ru-RU" sz="2800" b="1" dirty="0">
                <a:solidFill>
                  <a:schemeClr val="tx1"/>
                </a:solidFill>
              </a:rPr>
              <a:t>5. прибыль </a:t>
            </a:r>
            <a:r>
              <a:rPr lang="ru-RU" sz="2800" b="1" dirty="0" err="1">
                <a:solidFill>
                  <a:schemeClr val="tx1"/>
                </a:solidFill>
              </a:rPr>
              <a:t>льготируемая</a:t>
            </a:r>
            <a:r>
              <a:rPr lang="ru-RU" sz="2800" b="1" dirty="0">
                <a:solidFill>
                  <a:schemeClr val="tx1"/>
                </a:solidFill>
              </a:rPr>
              <a:t>;</a:t>
            </a:r>
          </a:p>
          <a:p>
            <a:pPr fontAlgn="auto">
              <a:spcBef>
                <a:spcPts val="0"/>
              </a:spcBef>
              <a:spcAft>
                <a:spcPts val="0"/>
              </a:spcAft>
              <a:defRPr/>
            </a:pPr>
            <a:r>
              <a:rPr lang="ru-RU" sz="2800" b="1" dirty="0">
                <a:solidFill>
                  <a:schemeClr val="tx1"/>
                </a:solidFill>
              </a:rPr>
              <a:t>6. прибыль по изделию;</a:t>
            </a:r>
          </a:p>
          <a:p>
            <a:pPr fontAlgn="auto">
              <a:spcBef>
                <a:spcPts val="0"/>
              </a:spcBef>
              <a:spcAft>
                <a:spcPts val="0"/>
              </a:spcAft>
              <a:defRPr/>
            </a:pPr>
            <a:r>
              <a:rPr lang="ru-RU" sz="2800" b="1" dirty="0">
                <a:solidFill>
                  <a:schemeClr val="tx1"/>
                </a:solidFill>
              </a:rPr>
              <a:t>7. прибыль, остающаяся в распоряжении предприятия;</a:t>
            </a:r>
          </a:p>
          <a:p>
            <a:pPr fontAlgn="auto">
              <a:spcBef>
                <a:spcPts val="0"/>
              </a:spcBef>
              <a:spcAft>
                <a:spcPts val="0"/>
              </a:spcAft>
              <a:defRPr/>
            </a:pPr>
            <a:r>
              <a:rPr lang="ru-RU" sz="2800" b="1" dirty="0">
                <a:solidFill>
                  <a:schemeClr val="tx1"/>
                </a:solidFill>
              </a:rPr>
              <a:t>8. </a:t>
            </a:r>
            <a:r>
              <a:rPr lang="ru-RU" sz="2800" b="1">
                <a:solidFill>
                  <a:schemeClr val="tx1"/>
                </a:solidFill>
              </a:rPr>
              <a:t>прибыль чистая</a:t>
            </a:r>
            <a:endParaRPr lang="ru-RU"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913"/>
            <a:ext cx="8229600" cy="503237"/>
          </a:xfrm>
        </p:spPr>
        <p:txBody>
          <a:bodyPr rtlCol="0">
            <a:normAutofit fontScale="90000"/>
          </a:bodyPr>
          <a:lstStyle/>
          <a:p>
            <a:pPr fontAlgn="auto">
              <a:spcAft>
                <a:spcPts val="0"/>
              </a:spcAft>
              <a:defRPr/>
            </a:pPr>
            <a:r>
              <a:rPr lang="ru-RU" sz="4000" b="1" dirty="0" smtClean="0"/>
              <a:t>Рентабельность </a:t>
            </a:r>
            <a:endParaRPr lang="ru-RU" sz="4000" b="1" dirty="0"/>
          </a:p>
        </p:txBody>
      </p:sp>
      <p:sp>
        <p:nvSpPr>
          <p:cNvPr id="3" name="Скругленный прямоугольник 2"/>
          <p:cNvSpPr/>
          <p:nvPr/>
        </p:nvSpPr>
        <p:spPr>
          <a:xfrm>
            <a:off x="179388" y="692150"/>
            <a:ext cx="8496300" cy="18732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Сумма прибыли выражает количественную сторону финансового результата деятельности предприятия (организации). Однако она не всегда даёт возможность объективной оценки работы предприятия или разных предприятий в одно и то же время. </a:t>
            </a:r>
          </a:p>
        </p:txBody>
      </p:sp>
      <p:sp>
        <p:nvSpPr>
          <p:cNvPr id="4" name="Скругленный прямоугольник 3"/>
          <p:cNvSpPr/>
          <p:nvPr/>
        </p:nvSpPr>
        <p:spPr>
          <a:xfrm>
            <a:off x="250825" y="2708275"/>
            <a:ext cx="8497888" cy="187325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Для объективной оценки деятельности предприятий используется относительный показатель </a:t>
            </a:r>
            <a:r>
              <a:rPr lang="ru-RU" sz="2400" b="1" i="1" dirty="0">
                <a:solidFill>
                  <a:schemeClr val="tx1"/>
                </a:solidFill>
              </a:rPr>
              <a:t>– </a:t>
            </a:r>
            <a:r>
              <a:rPr lang="ru-RU" sz="2400" b="1" dirty="0">
                <a:solidFill>
                  <a:srgbClr val="C00000"/>
                </a:solidFill>
              </a:rPr>
              <a:t>рентабельность. </a:t>
            </a:r>
            <a:r>
              <a:rPr lang="ru-RU" sz="2400" b="1" dirty="0">
                <a:solidFill>
                  <a:schemeClr val="tx1"/>
                </a:solidFill>
              </a:rPr>
              <a:t>Она характеризует эффективность, определяемую как отношение прибыли к одному из показателей функционирования предприятий. </a:t>
            </a:r>
          </a:p>
        </p:txBody>
      </p:sp>
      <p:sp>
        <p:nvSpPr>
          <p:cNvPr id="5" name="Скругленный прямоугольник 4"/>
          <p:cNvSpPr/>
          <p:nvPr/>
        </p:nvSpPr>
        <p:spPr>
          <a:xfrm>
            <a:off x="179388" y="4724400"/>
            <a:ext cx="8640762" cy="19446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Ими могут быть: издержки производства, основные и оборотные средства, фонд заработной платы, ресурсы предприятий. Выбор относительного показателя зависит от того, какая сторона финансово–хозяйственной деятельности изучается. Уровень рентабельности исчисляется в процентах.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0" fill="hold"/>
                                        <p:tgtEl>
                                          <p:spTgt spid="5"/>
                                        </p:tgtEl>
                                        <p:attrNameLst>
                                          <p:attrName>ppt_x</p:attrName>
                                        </p:attrNameLst>
                                      </p:cBhvr>
                                      <p:tavLst>
                                        <p:tav tm="0">
                                          <p:val>
                                            <p:strVal val="#ppt_x"/>
                                          </p:val>
                                        </p:tav>
                                        <p:tav tm="100000">
                                          <p:val>
                                            <p:strVal val="#ppt_x"/>
                                          </p:val>
                                        </p:tav>
                                      </p:tavLst>
                                    </p:anim>
                                    <p:anim calcmode="lin" valueType="num">
                                      <p:cBhvr additive="base">
                                        <p:cTn id="25"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88913"/>
            <a:ext cx="8229600" cy="561975"/>
          </a:xfrm>
        </p:spPr>
        <p:txBody>
          <a:bodyPr rtlCol="0">
            <a:normAutofit fontScale="90000"/>
          </a:bodyPr>
          <a:lstStyle/>
          <a:p>
            <a:pPr fontAlgn="auto">
              <a:spcAft>
                <a:spcPts val="0"/>
              </a:spcAft>
              <a:defRPr/>
            </a:pPr>
            <a:r>
              <a:rPr lang="ru-RU" b="1" dirty="0" smtClean="0"/>
              <a:t>Виды рентабельности 1</a:t>
            </a:r>
            <a:endParaRPr lang="ru-RU" b="1" dirty="0"/>
          </a:p>
        </p:txBody>
      </p:sp>
      <p:sp>
        <p:nvSpPr>
          <p:cNvPr id="3" name="Скругленный прямоугольник 2"/>
          <p:cNvSpPr/>
          <p:nvPr/>
        </p:nvSpPr>
        <p:spPr>
          <a:xfrm>
            <a:off x="179388" y="981075"/>
            <a:ext cx="2808287" cy="1295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Рентабельность</a:t>
            </a:r>
          </a:p>
          <a:p>
            <a:pPr fontAlgn="auto">
              <a:spcBef>
                <a:spcPts val="0"/>
              </a:spcBef>
              <a:spcAft>
                <a:spcPts val="0"/>
              </a:spcAft>
              <a:defRPr/>
            </a:pPr>
            <a:r>
              <a:rPr lang="ru-RU" sz="2000" b="1" dirty="0">
                <a:solidFill>
                  <a:schemeClr val="tx1"/>
                </a:solidFill>
              </a:rPr>
              <a:t>всей реализованной</a:t>
            </a:r>
          </a:p>
          <a:p>
            <a:pPr fontAlgn="auto">
              <a:spcBef>
                <a:spcPts val="0"/>
              </a:spcBef>
              <a:spcAft>
                <a:spcPts val="0"/>
              </a:spcAft>
              <a:defRPr/>
            </a:pPr>
            <a:r>
              <a:rPr lang="ru-RU" sz="2000" b="1" dirty="0">
                <a:solidFill>
                  <a:schemeClr val="tx1"/>
                </a:solidFill>
              </a:rPr>
              <a:t>продукции</a:t>
            </a:r>
            <a:endParaRPr lang="ru-RU" sz="2000" b="1" dirty="0">
              <a:solidFill>
                <a:schemeClr val="tx1"/>
              </a:solidFill>
            </a:endParaRPr>
          </a:p>
        </p:txBody>
      </p:sp>
      <p:sp>
        <p:nvSpPr>
          <p:cNvPr id="4" name="Скругленный прямоугольник 3"/>
          <p:cNvSpPr/>
          <p:nvPr/>
        </p:nvSpPr>
        <p:spPr>
          <a:xfrm>
            <a:off x="3995738" y="1844675"/>
            <a:ext cx="2376487" cy="8636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Затраты на производство и реализацию</a:t>
            </a:r>
            <a:endParaRPr lang="ru-RU" sz="2000" b="1" dirty="0">
              <a:solidFill>
                <a:schemeClr val="tx1"/>
              </a:solidFill>
            </a:endParaRPr>
          </a:p>
        </p:txBody>
      </p:sp>
      <p:sp>
        <p:nvSpPr>
          <p:cNvPr id="5" name="Скругленный прямоугольник 4"/>
          <p:cNvSpPr/>
          <p:nvPr/>
        </p:nvSpPr>
        <p:spPr>
          <a:xfrm>
            <a:off x="3924300" y="836613"/>
            <a:ext cx="2376488" cy="72072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Прибыль от реализации</a:t>
            </a:r>
            <a:endParaRPr lang="ru-RU" sz="2000" b="1" dirty="0">
              <a:solidFill>
                <a:schemeClr val="tx1"/>
              </a:solidFill>
            </a:endParaRPr>
          </a:p>
        </p:txBody>
      </p:sp>
      <p:sp>
        <p:nvSpPr>
          <p:cNvPr id="6" name="Скругленный прямоугольник 5"/>
          <p:cNvSpPr/>
          <p:nvPr/>
        </p:nvSpPr>
        <p:spPr>
          <a:xfrm>
            <a:off x="7308850" y="1268413"/>
            <a:ext cx="1295400" cy="720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a:solidFill>
                  <a:schemeClr val="tx1"/>
                </a:solidFill>
              </a:rPr>
              <a:t>100%</a:t>
            </a:r>
            <a:endParaRPr lang="ru-RU" sz="3200" b="1" dirty="0">
              <a:solidFill>
                <a:schemeClr val="tx1"/>
              </a:solidFill>
            </a:endParaRPr>
          </a:p>
        </p:txBody>
      </p:sp>
      <p:sp>
        <p:nvSpPr>
          <p:cNvPr id="7" name="Равно 6"/>
          <p:cNvSpPr/>
          <p:nvPr/>
        </p:nvSpPr>
        <p:spPr>
          <a:xfrm>
            <a:off x="2987675" y="1341438"/>
            <a:ext cx="914400" cy="6477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8" name="Умножение 7"/>
          <p:cNvSpPr/>
          <p:nvPr/>
        </p:nvSpPr>
        <p:spPr>
          <a:xfrm>
            <a:off x="6443663" y="1412875"/>
            <a:ext cx="914400" cy="50323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13" name="Прямая соединительная линия 12"/>
          <p:cNvCxnSpPr/>
          <p:nvPr/>
        </p:nvCxnSpPr>
        <p:spPr>
          <a:xfrm>
            <a:off x="3995738" y="1700213"/>
            <a:ext cx="22320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a:off x="179388" y="3789363"/>
            <a:ext cx="2952750" cy="1295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Рентабельность одного</a:t>
            </a:r>
          </a:p>
          <a:p>
            <a:pPr fontAlgn="auto">
              <a:spcBef>
                <a:spcPts val="0"/>
              </a:spcBef>
              <a:spcAft>
                <a:spcPts val="0"/>
              </a:spcAft>
              <a:defRPr/>
            </a:pPr>
            <a:r>
              <a:rPr lang="ru-RU" sz="2000" b="1" dirty="0">
                <a:solidFill>
                  <a:schemeClr val="tx1"/>
                </a:solidFill>
              </a:rPr>
              <a:t>вида реализованной</a:t>
            </a:r>
          </a:p>
          <a:p>
            <a:pPr fontAlgn="auto">
              <a:spcBef>
                <a:spcPts val="0"/>
              </a:spcBef>
              <a:spcAft>
                <a:spcPts val="0"/>
              </a:spcAft>
              <a:defRPr/>
            </a:pPr>
            <a:r>
              <a:rPr lang="ru-RU" sz="2000" b="1" dirty="0">
                <a:solidFill>
                  <a:schemeClr val="tx1"/>
                </a:solidFill>
              </a:rPr>
              <a:t>продукции</a:t>
            </a:r>
            <a:endParaRPr lang="ru-RU" sz="2000" b="1" dirty="0">
              <a:solidFill>
                <a:schemeClr val="tx1"/>
              </a:solidFill>
            </a:endParaRPr>
          </a:p>
        </p:txBody>
      </p:sp>
      <p:sp>
        <p:nvSpPr>
          <p:cNvPr id="15" name="Равно 14"/>
          <p:cNvSpPr/>
          <p:nvPr/>
        </p:nvSpPr>
        <p:spPr>
          <a:xfrm>
            <a:off x="3203575" y="4221163"/>
            <a:ext cx="914400" cy="6477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16" name="Скругленный прямоугольник 15"/>
          <p:cNvSpPr/>
          <p:nvPr/>
        </p:nvSpPr>
        <p:spPr>
          <a:xfrm>
            <a:off x="4140200" y="3429000"/>
            <a:ext cx="2376488" cy="93662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Прибыль от реализации этого</a:t>
            </a:r>
          </a:p>
          <a:p>
            <a:pPr fontAlgn="auto">
              <a:spcBef>
                <a:spcPts val="0"/>
              </a:spcBef>
              <a:spcAft>
                <a:spcPts val="0"/>
              </a:spcAft>
              <a:defRPr/>
            </a:pPr>
            <a:r>
              <a:rPr lang="ru-RU" sz="2000" b="1" dirty="0">
                <a:solidFill>
                  <a:schemeClr val="tx1"/>
                </a:solidFill>
              </a:rPr>
              <a:t>вида продукции</a:t>
            </a:r>
            <a:endParaRPr lang="ru-RU" sz="2000" b="1" dirty="0">
              <a:solidFill>
                <a:schemeClr val="tx1"/>
              </a:solidFill>
            </a:endParaRPr>
          </a:p>
        </p:txBody>
      </p:sp>
      <p:sp>
        <p:nvSpPr>
          <p:cNvPr id="17" name="Скругленный прямоугольник 16"/>
          <p:cNvSpPr/>
          <p:nvPr/>
        </p:nvSpPr>
        <p:spPr>
          <a:xfrm>
            <a:off x="4140200" y="4652963"/>
            <a:ext cx="2376488" cy="115252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Затраты на производство и реализацию этого вида продукции</a:t>
            </a:r>
            <a:endParaRPr lang="ru-RU" sz="2000" b="1" dirty="0">
              <a:solidFill>
                <a:schemeClr val="tx1"/>
              </a:solidFill>
            </a:endParaRPr>
          </a:p>
        </p:txBody>
      </p:sp>
      <p:cxnSp>
        <p:nvCxnSpPr>
          <p:cNvPr id="18" name="Прямая соединительная линия 17"/>
          <p:cNvCxnSpPr/>
          <p:nvPr/>
        </p:nvCxnSpPr>
        <p:spPr>
          <a:xfrm>
            <a:off x="4140200" y="4508500"/>
            <a:ext cx="22320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Умножение 18"/>
          <p:cNvSpPr/>
          <p:nvPr/>
        </p:nvSpPr>
        <p:spPr>
          <a:xfrm>
            <a:off x="6443663" y="4221163"/>
            <a:ext cx="914400" cy="50323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Скругленный прямоугольник 19"/>
          <p:cNvSpPr/>
          <p:nvPr/>
        </p:nvSpPr>
        <p:spPr>
          <a:xfrm>
            <a:off x="7380288" y="4076700"/>
            <a:ext cx="1295400" cy="720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a:solidFill>
                  <a:schemeClr val="tx1"/>
                </a:solidFill>
              </a:rPr>
              <a:t>100%</a:t>
            </a:r>
            <a:endParaRPr lang="ru-RU"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0-#ppt_w/2"/>
                                          </p:val>
                                        </p:tav>
                                        <p:tav tm="100000">
                                          <p:val>
                                            <p:strVal val="#ppt_x"/>
                                          </p:val>
                                        </p:tav>
                                      </p:tavLst>
                                    </p:anim>
                                    <p:anim calcmode="lin" valueType="num">
                                      <p:cBhvr additive="base">
                                        <p:cTn id="14" dur="5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0" fill="hold"/>
                                        <p:tgtEl>
                                          <p:spTgt spid="7"/>
                                        </p:tgtEl>
                                        <p:attrNameLst>
                                          <p:attrName>ppt_x</p:attrName>
                                        </p:attrNameLst>
                                      </p:cBhvr>
                                      <p:tavLst>
                                        <p:tav tm="0">
                                          <p:val>
                                            <p:strVal val="#ppt_x"/>
                                          </p:val>
                                        </p:tav>
                                        <p:tav tm="100000">
                                          <p:val>
                                            <p:strVal val="#ppt_x"/>
                                          </p:val>
                                        </p:tav>
                                      </p:tavLst>
                                    </p:anim>
                                    <p:anim calcmode="lin" valueType="num">
                                      <p:cBhvr additive="base">
                                        <p:cTn id="20" dur="5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0" fill="hold"/>
                                        <p:tgtEl>
                                          <p:spTgt spid="13"/>
                                        </p:tgtEl>
                                        <p:attrNameLst>
                                          <p:attrName>ppt_x</p:attrName>
                                        </p:attrNameLst>
                                      </p:cBhvr>
                                      <p:tavLst>
                                        <p:tav tm="0">
                                          <p:val>
                                            <p:strVal val="1+#ppt_w/2"/>
                                          </p:val>
                                        </p:tav>
                                        <p:tav tm="100000">
                                          <p:val>
                                            <p:strVal val="#ppt_x"/>
                                          </p:val>
                                        </p:tav>
                                      </p:tavLst>
                                    </p:anim>
                                    <p:anim calcmode="lin" valueType="num">
                                      <p:cBhvr additive="base">
                                        <p:cTn id="26" dur="5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1"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0" fill="hold"/>
                                        <p:tgtEl>
                                          <p:spTgt spid="5"/>
                                        </p:tgtEl>
                                        <p:attrNameLst>
                                          <p:attrName>ppt_x</p:attrName>
                                        </p:attrNameLst>
                                      </p:cBhvr>
                                      <p:tavLst>
                                        <p:tav tm="0">
                                          <p:val>
                                            <p:strVal val="#ppt_x"/>
                                          </p:val>
                                        </p:tav>
                                        <p:tav tm="100000">
                                          <p:val>
                                            <p:strVal val="#ppt_x"/>
                                          </p:val>
                                        </p:tav>
                                      </p:tavLst>
                                    </p:anim>
                                    <p:anim calcmode="lin" valueType="num">
                                      <p:cBhvr additive="base">
                                        <p:cTn id="32" dur="5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0" fill="hold"/>
                                        <p:tgtEl>
                                          <p:spTgt spid="4"/>
                                        </p:tgtEl>
                                        <p:attrNameLst>
                                          <p:attrName>ppt_x</p:attrName>
                                        </p:attrNameLst>
                                      </p:cBhvr>
                                      <p:tavLst>
                                        <p:tav tm="0">
                                          <p:val>
                                            <p:strVal val="#ppt_x"/>
                                          </p:val>
                                        </p:tav>
                                        <p:tav tm="100000">
                                          <p:val>
                                            <p:strVal val="#ppt_x"/>
                                          </p:val>
                                        </p:tav>
                                      </p:tavLst>
                                    </p:anim>
                                    <p:anim calcmode="lin" valueType="num">
                                      <p:cBhvr additive="base">
                                        <p:cTn id="3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0" fill="hold"/>
                                        <p:tgtEl>
                                          <p:spTgt spid="8"/>
                                        </p:tgtEl>
                                        <p:attrNameLst>
                                          <p:attrName>ppt_x</p:attrName>
                                        </p:attrNameLst>
                                      </p:cBhvr>
                                      <p:tavLst>
                                        <p:tav tm="0">
                                          <p:val>
                                            <p:strVal val="#ppt_x"/>
                                          </p:val>
                                        </p:tav>
                                        <p:tav tm="100000">
                                          <p:val>
                                            <p:strVal val="#ppt_x"/>
                                          </p:val>
                                        </p:tav>
                                      </p:tavLst>
                                    </p:anim>
                                    <p:anim calcmode="lin" valueType="num">
                                      <p:cBhvr additive="base">
                                        <p:cTn id="44" dur="5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2"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0" fill="hold"/>
                                        <p:tgtEl>
                                          <p:spTgt spid="6"/>
                                        </p:tgtEl>
                                        <p:attrNameLst>
                                          <p:attrName>ppt_x</p:attrName>
                                        </p:attrNameLst>
                                      </p:cBhvr>
                                      <p:tavLst>
                                        <p:tav tm="0">
                                          <p:val>
                                            <p:strVal val="1+#ppt_w/2"/>
                                          </p:val>
                                        </p:tav>
                                        <p:tav tm="100000">
                                          <p:val>
                                            <p:strVal val="#ppt_x"/>
                                          </p:val>
                                        </p:tav>
                                      </p:tavLst>
                                    </p:anim>
                                    <p:anim calcmode="lin" valueType="num">
                                      <p:cBhvr additive="base">
                                        <p:cTn id="50" dur="5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8"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0" fill="hold"/>
                                        <p:tgtEl>
                                          <p:spTgt spid="14"/>
                                        </p:tgtEl>
                                        <p:attrNameLst>
                                          <p:attrName>ppt_x</p:attrName>
                                        </p:attrNameLst>
                                      </p:cBhvr>
                                      <p:tavLst>
                                        <p:tav tm="0">
                                          <p:val>
                                            <p:strVal val="0-#ppt_w/2"/>
                                          </p:val>
                                        </p:tav>
                                        <p:tav tm="100000">
                                          <p:val>
                                            <p:strVal val="#ppt_x"/>
                                          </p:val>
                                        </p:tav>
                                      </p:tavLst>
                                    </p:anim>
                                    <p:anim calcmode="lin" valueType="num">
                                      <p:cBhvr additive="base">
                                        <p:cTn id="56" dur="5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0" fill="hold"/>
                                        <p:tgtEl>
                                          <p:spTgt spid="15"/>
                                        </p:tgtEl>
                                        <p:attrNameLst>
                                          <p:attrName>ppt_x</p:attrName>
                                        </p:attrNameLst>
                                      </p:cBhvr>
                                      <p:tavLst>
                                        <p:tav tm="0">
                                          <p:val>
                                            <p:strVal val="#ppt_x"/>
                                          </p:val>
                                        </p:tav>
                                        <p:tav tm="100000">
                                          <p:val>
                                            <p:strVal val="#ppt_x"/>
                                          </p:val>
                                        </p:tav>
                                      </p:tavLst>
                                    </p:anim>
                                    <p:anim calcmode="lin" valueType="num">
                                      <p:cBhvr additive="base">
                                        <p:cTn id="62"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2"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0" fill="hold"/>
                                        <p:tgtEl>
                                          <p:spTgt spid="18"/>
                                        </p:tgtEl>
                                        <p:attrNameLst>
                                          <p:attrName>ppt_x</p:attrName>
                                        </p:attrNameLst>
                                      </p:cBhvr>
                                      <p:tavLst>
                                        <p:tav tm="0">
                                          <p:val>
                                            <p:strVal val="1+#ppt_w/2"/>
                                          </p:val>
                                        </p:tav>
                                        <p:tav tm="100000">
                                          <p:val>
                                            <p:strVal val="#ppt_x"/>
                                          </p:val>
                                        </p:tav>
                                      </p:tavLst>
                                    </p:anim>
                                    <p:anim calcmode="lin" valueType="num">
                                      <p:cBhvr additive="base">
                                        <p:cTn id="68" dur="5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7" presetClass="entr" presetSubtype="2"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0" fill="hold"/>
                                        <p:tgtEl>
                                          <p:spTgt spid="16"/>
                                        </p:tgtEl>
                                        <p:attrNameLst>
                                          <p:attrName>ppt_x</p:attrName>
                                        </p:attrNameLst>
                                      </p:cBhvr>
                                      <p:tavLst>
                                        <p:tav tm="0">
                                          <p:val>
                                            <p:strVal val="1+#ppt_w/2"/>
                                          </p:val>
                                        </p:tav>
                                        <p:tav tm="100000">
                                          <p:val>
                                            <p:strVal val="#ppt_x"/>
                                          </p:val>
                                        </p:tav>
                                      </p:tavLst>
                                    </p:anim>
                                    <p:anim calcmode="lin" valueType="num">
                                      <p:cBhvr additive="base">
                                        <p:cTn id="74" dur="5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7" presetClass="entr" presetSubtype="2"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0" fill="hold"/>
                                        <p:tgtEl>
                                          <p:spTgt spid="17"/>
                                        </p:tgtEl>
                                        <p:attrNameLst>
                                          <p:attrName>ppt_x</p:attrName>
                                        </p:attrNameLst>
                                      </p:cBhvr>
                                      <p:tavLst>
                                        <p:tav tm="0">
                                          <p:val>
                                            <p:strVal val="1+#ppt_w/2"/>
                                          </p:val>
                                        </p:tav>
                                        <p:tav tm="100000">
                                          <p:val>
                                            <p:strVal val="#ppt_x"/>
                                          </p:val>
                                        </p:tav>
                                      </p:tavLst>
                                    </p:anim>
                                    <p:anim calcmode="lin" valueType="num">
                                      <p:cBhvr additive="base">
                                        <p:cTn id="80" dur="5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7" presetClass="entr" presetSubtype="2"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0" fill="hold"/>
                                        <p:tgtEl>
                                          <p:spTgt spid="19"/>
                                        </p:tgtEl>
                                        <p:attrNameLst>
                                          <p:attrName>ppt_x</p:attrName>
                                        </p:attrNameLst>
                                      </p:cBhvr>
                                      <p:tavLst>
                                        <p:tav tm="0">
                                          <p:val>
                                            <p:strVal val="1+#ppt_w/2"/>
                                          </p:val>
                                        </p:tav>
                                        <p:tav tm="100000">
                                          <p:val>
                                            <p:strVal val="#ppt_x"/>
                                          </p:val>
                                        </p:tav>
                                      </p:tavLst>
                                    </p:anim>
                                    <p:anim calcmode="lin" valueType="num">
                                      <p:cBhvr additive="base">
                                        <p:cTn id="86" dur="5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7" presetClass="entr" presetSubtype="2"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0" fill="hold"/>
                                        <p:tgtEl>
                                          <p:spTgt spid="20"/>
                                        </p:tgtEl>
                                        <p:attrNameLst>
                                          <p:attrName>ppt_x</p:attrName>
                                        </p:attrNameLst>
                                      </p:cBhvr>
                                      <p:tavLst>
                                        <p:tav tm="0">
                                          <p:val>
                                            <p:strVal val="1+#ppt_w/2"/>
                                          </p:val>
                                        </p:tav>
                                        <p:tav tm="100000">
                                          <p:val>
                                            <p:strVal val="#ppt_x"/>
                                          </p:val>
                                        </p:tav>
                                      </p:tavLst>
                                    </p:anim>
                                    <p:anim calcmode="lin" valueType="num">
                                      <p:cBhvr additive="base">
                                        <p:cTn id="92" dur="5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14" grpId="0" animBg="1"/>
      <p:bldP spid="15" grpId="0" animBg="1"/>
      <p:bldP spid="16" grpId="0" animBg="1"/>
      <p:bldP spid="17" grpId="0" animBg="1"/>
      <p:bldP spid="19"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88913"/>
            <a:ext cx="8229600" cy="561975"/>
          </a:xfrm>
        </p:spPr>
        <p:txBody>
          <a:bodyPr rtlCol="0">
            <a:normAutofit fontScale="90000"/>
          </a:bodyPr>
          <a:lstStyle/>
          <a:p>
            <a:pPr fontAlgn="auto">
              <a:spcAft>
                <a:spcPts val="0"/>
              </a:spcAft>
              <a:defRPr/>
            </a:pPr>
            <a:r>
              <a:rPr lang="ru-RU" b="1" dirty="0" smtClean="0"/>
              <a:t>Виды рентабельности 2</a:t>
            </a:r>
            <a:endParaRPr lang="ru-RU" b="1" dirty="0"/>
          </a:p>
        </p:txBody>
      </p:sp>
      <p:sp>
        <p:nvSpPr>
          <p:cNvPr id="3" name="Скругленный прямоугольник 2"/>
          <p:cNvSpPr/>
          <p:nvPr/>
        </p:nvSpPr>
        <p:spPr>
          <a:xfrm>
            <a:off x="179388" y="1125538"/>
            <a:ext cx="2808287" cy="8636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Рентабельность</a:t>
            </a:r>
          </a:p>
          <a:p>
            <a:pPr fontAlgn="auto">
              <a:spcBef>
                <a:spcPts val="0"/>
              </a:spcBef>
              <a:spcAft>
                <a:spcPts val="0"/>
              </a:spcAft>
              <a:defRPr/>
            </a:pPr>
            <a:r>
              <a:rPr lang="ru-RU" sz="2000" b="1" dirty="0">
                <a:solidFill>
                  <a:schemeClr val="tx1"/>
                </a:solidFill>
              </a:rPr>
              <a:t>продаж </a:t>
            </a:r>
          </a:p>
        </p:txBody>
      </p:sp>
      <p:sp>
        <p:nvSpPr>
          <p:cNvPr id="4" name="Скругленный прямоугольник 3"/>
          <p:cNvSpPr/>
          <p:nvPr/>
        </p:nvSpPr>
        <p:spPr>
          <a:xfrm>
            <a:off x="3995738" y="1844675"/>
            <a:ext cx="2376487" cy="6477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Выручка от реализации</a:t>
            </a:r>
            <a:endParaRPr lang="ru-RU" sz="2000" b="1" dirty="0">
              <a:solidFill>
                <a:schemeClr val="tx1"/>
              </a:solidFill>
            </a:endParaRPr>
          </a:p>
        </p:txBody>
      </p:sp>
      <p:sp>
        <p:nvSpPr>
          <p:cNvPr id="5" name="Скругленный прямоугольник 4"/>
          <p:cNvSpPr/>
          <p:nvPr/>
        </p:nvSpPr>
        <p:spPr>
          <a:xfrm>
            <a:off x="3924300" y="908050"/>
            <a:ext cx="2376488" cy="6492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Прибыль от реализации</a:t>
            </a:r>
            <a:endParaRPr lang="ru-RU" sz="2000" b="1" dirty="0">
              <a:solidFill>
                <a:schemeClr val="tx1"/>
              </a:solidFill>
            </a:endParaRPr>
          </a:p>
        </p:txBody>
      </p:sp>
      <p:sp>
        <p:nvSpPr>
          <p:cNvPr id="6" name="Скругленный прямоугольник 5"/>
          <p:cNvSpPr/>
          <p:nvPr/>
        </p:nvSpPr>
        <p:spPr>
          <a:xfrm>
            <a:off x="7308850" y="1268413"/>
            <a:ext cx="1295400" cy="720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a:solidFill>
                  <a:schemeClr val="tx1"/>
                </a:solidFill>
              </a:rPr>
              <a:t>100%</a:t>
            </a:r>
            <a:endParaRPr lang="ru-RU" sz="3200" b="1" dirty="0">
              <a:solidFill>
                <a:schemeClr val="tx1"/>
              </a:solidFill>
            </a:endParaRPr>
          </a:p>
        </p:txBody>
      </p:sp>
      <p:sp>
        <p:nvSpPr>
          <p:cNvPr id="7" name="Равно 6"/>
          <p:cNvSpPr/>
          <p:nvPr/>
        </p:nvSpPr>
        <p:spPr>
          <a:xfrm>
            <a:off x="2987675" y="1341438"/>
            <a:ext cx="914400" cy="6477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8" name="Умножение 7"/>
          <p:cNvSpPr/>
          <p:nvPr/>
        </p:nvSpPr>
        <p:spPr>
          <a:xfrm>
            <a:off x="6443663" y="1412875"/>
            <a:ext cx="914400" cy="50323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13" name="Прямая соединительная линия 12"/>
          <p:cNvCxnSpPr/>
          <p:nvPr/>
        </p:nvCxnSpPr>
        <p:spPr>
          <a:xfrm>
            <a:off x="3995738" y="1700213"/>
            <a:ext cx="22320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a:off x="179388" y="3789363"/>
            <a:ext cx="2952750" cy="1295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Рентабельность</a:t>
            </a:r>
          </a:p>
          <a:p>
            <a:pPr fontAlgn="auto">
              <a:spcBef>
                <a:spcPts val="0"/>
              </a:spcBef>
              <a:spcAft>
                <a:spcPts val="0"/>
              </a:spcAft>
              <a:defRPr/>
            </a:pPr>
            <a:r>
              <a:rPr lang="ru-RU" sz="2000" b="1" dirty="0">
                <a:solidFill>
                  <a:schemeClr val="tx1"/>
                </a:solidFill>
              </a:rPr>
              <a:t>активов </a:t>
            </a:r>
            <a:endParaRPr lang="ru-RU" sz="2000" b="1" dirty="0">
              <a:solidFill>
                <a:schemeClr val="tx1"/>
              </a:solidFill>
            </a:endParaRPr>
          </a:p>
        </p:txBody>
      </p:sp>
      <p:sp>
        <p:nvSpPr>
          <p:cNvPr id="15" name="Равно 14"/>
          <p:cNvSpPr/>
          <p:nvPr/>
        </p:nvSpPr>
        <p:spPr>
          <a:xfrm>
            <a:off x="3203575" y="4221163"/>
            <a:ext cx="914400" cy="6477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16" name="Скругленный прямоугольник 15"/>
          <p:cNvSpPr/>
          <p:nvPr/>
        </p:nvSpPr>
        <p:spPr>
          <a:xfrm>
            <a:off x="4140200" y="3141663"/>
            <a:ext cx="2087563" cy="122396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Общая чистая прибыль</a:t>
            </a:r>
            <a:endParaRPr lang="ru-RU" sz="2000" b="1" dirty="0">
              <a:solidFill>
                <a:schemeClr val="tx1"/>
              </a:solidFill>
            </a:endParaRPr>
          </a:p>
        </p:txBody>
      </p:sp>
      <p:sp>
        <p:nvSpPr>
          <p:cNvPr id="17" name="Скругленный прямоугольник 16"/>
          <p:cNvSpPr/>
          <p:nvPr/>
        </p:nvSpPr>
        <p:spPr>
          <a:xfrm>
            <a:off x="4140200" y="4724400"/>
            <a:ext cx="2087563" cy="12969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000" b="1" dirty="0">
                <a:solidFill>
                  <a:schemeClr val="tx1"/>
                </a:solidFill>
              </a:rPr>
              <a:t>Среднегодовая стоимость всех активов </a:t>
            </a:r>
            <a:endParaRPr lang="ru-RU" sz="2000" b="1" dirty="0">
              <a:solidFill>
                <a:schemeClr val="tx1"/>
              </a:solidFill>
            </a:endParaRPr>
          </a:p>
        </p:txBody>
      </p:sp>
      <p:cxnSp>
        <p:nvCxnSpPr>
          <p:cNvPr id="18" name="Прямая соединительная линия 17"/>
          <p:cNvCxnSpPr/>
          <p:nvPr/>
        </p:nvCxnSpPr>
        <p:spPr>
          <a:xfrm>
            <a:off x="4140200" y="4508500"/>
            <a:ext cx="22320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Умножение 18"/>
          <p:cNvSpPr/>
          <p:nvPr/>
        </p:nvSpPr>
        <p:spPr>
          <a:xfrm>
            <a:off x="6443663" y="4221163"/>
            <a:ext cx="914400" cy="50323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Скругленный прямоугольник 19"/>
          <p:cNvSpPr/>
          <p:nvPr/>
        </p:nvSpPr>
        <p:spPr>
          <a:xfrm>
            <a:off x="7380288" y="4076700"/>
            <a:ext cx="1295400" cy="720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a:solidFill>
                  <a:schemeClr val="tx1"/>
                </a:solidFill>
              </a:rPr>
              <a:t>100%</a:t>
            </a:r>
            <a:endParaRPr lang="ru-RU"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0-#ppt_w/2"/>
                                          </p:val>
                                        </p:tav>
                                        <p:tav tm="100000">
                                          <p:val>
                                            <p:strVal val="#ppt_x"/>
                                          </p:val>
                                        </p:tav>
                                      </p:tavLst>
                                    </p:anim>
                                    <p:anim calcmode="lin" valueType="num">
                                      <p:cBhvr additive="base">
                                        <p:cTn id="14" dur="5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0" fill="hold"/>
                                        <p:tgtEl>
                                          <p:spTgt spid="7"/>
                                        </p:tgtEl>
                                        <p:attrNameLst>
                                          <p:attrName>ppt_x</p:attrName>
                                        </p:attrNameLst>
                                      </p:cBhvr>
                                      <p:tavLst>
                                        <p:tav tm="0">
                                          <p:val>
                                            <p:strVal val="#ppt_x"/>
                                          </p:val>
                                        </p:tav>
                                        <p:tav tm="100000">
                                          <p:val>
                                            <p:strVal val="#ppt_x"/>
                                          </p:val>
                                        </p:tav>
                                      </p:tavLst>
                                    </p:anim>
                                    <p:anim calcmode="lin" valueType="num">
                                      <p:cBhvr additive="base">
                                        <p:cTn id="20" dur="5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0" fill="hold"/>
                                        <p:tgtEl>
                                          <p:spTgt spid="13"/>
                                        </p:tgtEl>
                                        <p:attrNameLst>
                                          <p:attrName>ppt_x</p:attrName>
                                        </p:attrNameLst>
                                      </p:cBhvr>
                                      <p:tavLst>
                                        <p:tav tm="0">
                                          <p:val>
                                            <p:strVal val="1+#ppt_w/2"/>
                                          </p:val>
                                        </p:tav>
                                        <p:tav tm="100000">
                                          <p:val>
                                            <p:strVal val="#ppt_x"/>
                                          </p:val>
                                        </p:tav>
                                      </p:tavLst>
                                    </p:anim>
                                    <p:anim calcmode="lin" valueType="num">
                                      <p:cBhvr additive="base">
                                        <p:cTn id="26" dur="5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1"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0" fill="hold"/>
                                        <p:tgtEl>
                                          <p:spTgt spid="5"/>
                                        </p:tgtEl>
                                        <p:attrNameLst>
                                          <p:attrName>ppt_x</p:attrName>
                                        </p:attrNameLst>
                                      </p:cBhvr>
                                      <p:tavLst>
                                        <p:tav tm="0">
                                          <p:val>
                                            <p:strVal val="#ppt_x"/>
                                          </p:val>
                                        </p:tav>
                                        <p:tav tm="100000">
                                          <p:val>
                                            <p:strVal val="#ppt_x"/>
                                          </p:val>
                                        </p:tav>
                                      </p:tavLst>
                                    </p:anim>
                                    <p:anim calcmode="lin" valueType="num">
                                      <p:cBhvr additive="base">
                                        <p:cTn id="32" dur="5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0" fill="hold"/>
                                        <p:tgtEl>
                                          <p:spTgt spid="4"/>
                                        </p:tgtEl>
                                        <p:attrNameLst>
                                          <p:attrName>ppt_x</p:attrName>
                                        </p:attrNameLst>
                                      </p:cBhvr>
                                      <p:tavLst>
                                        <p:tav tm="0">
                                          <p:val>
                                            <p:strVal val="#ppt_x"/>
                                          </p:val>
                                        </p:tav>
                                        <p:tav tm="100000">
                                          <p:val>
                                            <p:strVal val="#ppt_x"/>
                                          </p:val>
                                        </p:tav>
                                      </p:tavLst>
                                    </p:anim>
                                    <p:anim calcmode="lin" valueType="num">
                                      <p:cBhvr additive="base">
                                        <p:cTn id="3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0" fill="hold"/>
                                        <p:tgtEl>
                                          <p:spTgt spid="8"/>
                                        </p:tgtEl>
                                        <p:attrNameLst>
                                          <p:attrName>ppt_x</p:attrName>
                                        </p:attrNameLst>
                                      </p:cBhvr>
                                      <p:tavLst>
                                        <p:tav tm="0">
                                          <p:val>
                                            <p:strVal val="#ppt_x"/>
                                          </p:val>
                                        </p:tav>
                                        <p:tav tm="100000">
                                          <p:val>
                                            <p:strVal val="#ppt_x"/>
                                          </p:val>
                                        </p:tav>
                                      </p:tavLst>
                                    </p:anim>
                                    <p:anim calcmode="lin" valueType="num">
                                      <p:cBhvr additive="base">
                                        <p:cTn id="44" dur="5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2"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0" fill="hold"/>
                                        <p:tgtEl>
                                          <p:spTgt spid="6"/>
                                        </p:tgtEl>
                                        <p:attrNameLst>
                                          <p:attrName>ppt_x</p:attrName>
                                        </p:attrNameLst>
                                      </p:cBhvr>
                                      <p:tavLst>
                                        <p:tav tm="0">
                                          <p:val>
                                            <p:strVal val="1+#ppt_w/2"/>
                                          </p:val>
                                        </p:tav>
                                        <p:tav tm="100000">
                                          <p:val>
                                            <p:strVal val="#ppt_x"/>
                                          </p:val>
                                        </p:tav>
                                      </p:tavLst>
                                    </p:anim>
                                    <p:anim calcmode="lin" valueType="num">
                                      <p:cBhvr additive="base">
                                        <p:cTn id="50" dur="5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8"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0" fill="hold"/>
                                        <p:tgtEl>
                                          <p:spTgt spid="14"/>
                                        </p:tgtEl>
                                        <p:attrNameLst>
                                          <p:attrName>ppt_x</p:attrName>
                                        </p:attrNameLst>
                                      </p:cBhvr>
                                      <p:tavLst>
                                        <p:tav tm="0">
                                          <p:val>
                                            <p:strVal val="0-#ppt_w/2"/>
                                          </p:val>
                                        </p:tav>
                                        <p:tav tm="100000">
                                          <p:val>
                                            <p:strVal val="#ppt_x"/>
                                          </p:val>
                                        </p:tav>
                                      </p:tavLst>
                                    </p:anim>
                                    <p:anim calcmode="lin" valueType="num">
                                      <p:cBhvr additive="base">
                                        <p:cTn id="56" dur="5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0" fill="hold"/>
                                        <p:tgtEl>
                                          <p:spTgt spid="15"/>
                                        </p:tgtEl>
                                        <p:attrNameLst>
                                          <p:attrName>ppt_x</p:attrName>
                                        </p:attrNameLst>
                                      </p:cBhvr>
                                      <p:tavLst>
                                        <p:tav tm="0">
                                          <p:val>
                                            <p:strVal val="#ppt_x"/>
                                          </p:val>
                                        </p:tav>
                                        <p:tav tm="100000">
                                          <p:val>
                                            <p:strVal val="#ppt_x"/>
                                          </p:val>
                                        </p:tav>
                                      </p:tavLst>
                                    </p:anim>
                                    <p:anim calcmode="lin" valueType="num">
                                      <p:cBhvr additive="base">
                                        <p:cTn id="62"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2"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0" fill="hold"/>
                                        <p:tgtEl>
                                          <p:spTgt spid="18"/>
                                        </p:tgtEl>
                                        <p:attrNameLst>
                                          <p:attrName>ppt_x</p:attrName>
                                        </p:attrNameLst>
                                      </p:cBhvr>
                                      <p:tavLst>
                                        <p:tav tm="0">
                                          <p:val>
                                            <p:strVal val="1+#ppt_w/2"/>
                                          </p:val>
                                        </p:tav>
                                        <p:tav tm="100000">
                                          <p:val>
                                            <p:strVal val="#ppt_x"/>
                                          </p:val>
                                        </p:tav>
                                      </p:tavLst>
                                    </p:anim>
                                    <p:anim calcmode="lin" valueType="num">
                                      <p:cBhvr additive="base">
                                        <p:cTn id="68" dur="5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7" presetClass="entr" presetSubtype="2"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0" fill="hold"/>
                                        <p:tgtEl>
                                          <p:spTgt spid="16"/>
                                        </p:tgtEl>
                                        <p:attrNameLst>
                                          <p:attrName>ppt_x</p:attrName>
                                        </p:attrNameLst>
                                      </p:cBhvr>
                                      <p:tavLst>
                                        <p:tav tm="0">
                                          <p:val>
                                            <p:strVal val="1+#ppt_w/2"/>
                                          </p:val>
                                        </p:tav>
                                        <p:tav tm="100000">
                                          <p:val>
                                            <p:strVal val="#ppt_x"/>
                                          </p:val>
                                        </p:tav>
                                      </p:tavLst>
                                    </p:anim>
                                    <p:anim calcmode="lin" valueType="num">
                                      <p:cBhvr additive="base">
                                        <p:cTn id="74" dur="5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7" presetClass="entr" presetSubtype="2"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0" fill="hold"/>
                                        <p:tgtEl>
                                          <p:spTgt spid="17"/>
                                        </p:tgtEl>
                                        <p:attrNameLst>
                                          <p:attrName>ppt_x</p:attrName>
                                        </p:attrNameLst>
                                      </p:cBhvr>
                                      <p:tavLst>
                                        <p:tav tm="0">
                                          <p:val>
                                            <p:strVal val="1+#ppt_w/2"/>
                                          </p:val>
                                        </p:tav>
                                        <p:tav tm="100000">
                                          <p:val>
                                            <p:strVal val="#ppt_x"/>
                                          </p:val>
                                        </p:tav>
                                      </p:tavLst>
                                    </p:anim>
                                    <p:anim calcmode="lin" valueType="num">
                                      <p:cBhvr additive="base">
                                        <p:cTn id="80" dur="5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7" presetClass="entr" presetSubtype="2"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0" fill="hold"/>
                                        <p:tgtEl>
                                          <p:spTgt spid="19"/>
                                        </p:tgtEl>
                                        <p:attrNameLst>
                                          <p:attrName>ppt_x</p:attrName>
                                        </p:attrNameLst>
                                      </p:cBhvr>
                                      <p:tavLst>
                                        <p:tav tm="0">
                                          <p:val>
                                            <p:strVal val="1+#ppt_w/2"/>
                                          </p:val>
                                        </p:tav>
                                        <p:tav tm="100000">
                                          <p:val>
                                            <p:strVal val="#ppt_x"/>
                                          </p:val>
                                        </p:tav>
                                      </p:tavLst>
                                    </p:anim>
                                    <p:anim calcmode="lin" valueType="num">
                                      <p:cBhvr additive="base">
                                        <p:cTn id="86" dur="5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7" presetClass="entr" presetSubtype="2"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0" fill="hold"/>
                                        <p:tgtEl>
                                          <p:spTgt spid="20"/>
                                        </p:tgtEl>
                                        <p:attrNameLst>
                                          <p:attrName>ppt_x</p:attrName>
                                        </p:attrNameLst>
                                      </p:cBhvr>
                                      <p:tavLst>
                                        <p:tav tm="0">
                                          <p:val>
                                            <p:strVal val="1+#ppt_w/2"/>
                                          </p:val>
                                        </p:tav>
                                        <p:tav tm="100000">
                                          <p:val>
                                            <p:strVal val="#ppt_x"/>
                                          </p:val>
                                        </p:tav>
                                      </p:tavLst>
                                    </p:anim>
                                    <p:anim calcmode="lin" valueType="num">
                                      <p:cBhvr additive="base">
                                        <p:cTn id="92" dur="5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14" grpId="0" animBg="1"/>
      <p:bldP spid="15" grpId="0" animBg="1"/>
      <p:bldP spid="16" grpId="0" animBg="1"/>
      <p:bldP spid="17" grpId="0" animBg="1"/>
      <p:bldP spid="19"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a:lstStyle/>
          <a:p>
            <a:pPr>
              <a:buFont typeface="Arial" charset="0"/>
              <a:buNone/>
            </a:pPr>
            <a:endParaRPr lang="ru-RU" b="1" smtClean="0"/>
          </a:p>
          <a:p>
            <a:pPr algn="ctr">
              <a:buFont typeface="Arial" charset="0"/>
              <a:buNone/>
            </a:pPr>
            <a:r>
              <a:rPr lang="ru-RU" sz="3600" b="1" smtClean="0">
                <a:solidFill>
                  <a:srgbClr val="FF0000"/>
                </a:solidFill>
              </a:rPr>
              <a:t>3</a:t>
            </a:r>
            <a:r>
              <a:rPr lang="ru-RU" b="1" smtClean="0">
                <a:solidFill>
                  <a:srgbClr val="FF0000"/>
                </a:solidFill>
              </a:rPr>
              <a:t>.</a:t>
            </a:r>
            <a:r>
              <a:rPr lang="ru-RU" sz="3600" b="1" smtClean="0">
                <a:solidFill>
                  <a:srgbClr val="FF0000"/>
                </a:solidFill>
              </a:rPr>
              <a:t> Цели, методы и содержание анализа финансовых результатов деятельности организации. </a:t>
            </a:r>
            <a:endParaRPr lang="ru-RU" sz="3600" b="1" smtClean="0">
              <a:solidFill>
                <a:srgbClr val="FF0000"/>
              </a:solidFill>
              <a:cs typeface="Times New Roman" pitchFamily="18" charset="0"/>
            </a:endParaRPr>
          </a:p>
          <a:p>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p:txBody>
          <a:bodyPr/>
          <a:lstStyle/>
          <a:p>
            <a:endParaRPr lang="ru-RU" smtClean="0"/>
          </a:p>
        </p:txBody>
      </p:sp>
      <p:sp>
        <p:nvSpPr>
          <p:cNvPr id="41986" name="Содержимое 2"/>
          <p:cNvSpPr>
            <a:spLocks noGrp="1"/>
          </p:cNvSpPr>
          <p:nvPr>
            <p:ph idx="1"/>
          </p:nvPr>
        </p:nvSpPr>
        <p:spPr/>
        <p:txBody>
          <a:bodyPr/>
          <a:lstStyle/>
          <a:p>
            <a:endParaRPr lang="ru-RU" smtClean="0"/>
          </a:p>
        </p:txBody>
      </p:sp>
      <p:sp>
        <p:nvSpPr>
          <p:cNvPr id="4" name="Скругленный прямоугольник 3"/>
          <p:cNvSpPr/>
          <p:nvPr/>
        </p:nvSpPr>
        <p:spPr>
          <a:xfrm>
            <a:off x="395288" y="404813"/>
            <a:ext cx="8497887" cy="22320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200" b="1" dirty="0">
                <a:solidFill>
                  <a:schemeClr val="tx1"/>
                </a:solidFill>
              </a:rPr>
              <a:t>Анализ финансовых результатов предприятия подразделяется на  внешний и внутренний. Каждый из этих видов анализа имеет свои цели.</a:t>
            </a:r>
            <a:r>
              <a:rPr lang="ru-RU" sz="3200" dirty="0"/>
              <a:t> </a:t>
            </a:r>
          </a:p>
          <a:p>
            <a:pPr algn="ctr" fontAlgn="auto">
              <a:spcBef>
                <a:spcPts val="0"/>
              </a:spcBef>
              <a:spcAft>
                <a:spcPts val="0"/>
              </a:spcAft>
              <a:defRPr/>
            </a:pPr>
            <a:endParaRPr lang="ru-RU" sz="2400" b="1" dirty="0">
              <a:solidFill>
                <a:schemeClr val="tx1"/>
              </a:solidFill>
            </a:endParaRPr>
          </a:p>
        </p:txBody>
      </p:sp>
      <p:sp>
        <p:nvSpPr>
          <p:cNvPr id="5" name="Скругленный прямоугольник 4"/>
          <p:cNvSpPr/>
          <p:nvPr/>
        </p:nvSpPr>
        <p:spPr>
          <a:xfrm>
            <a:off x="250825" y="2781300"/>
            <a:ext cx="8497888" cy="374332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chemeClr val="tx1"/>
                </a:solidFill>
              </a:rPr>
              <a:t>Финансовый анализ, основывающийся на данных только бухгалтерской отчетности, приобретает характер внешнего анализа, проводимого за пределами предприятия его заинтересованными контрагентами, собственниками или государственными органами. Этот анализ не позволяет раскрыть всех секретов фирмы.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5888"/>
            <a:ext cx="8229600" cy="865187"/>
          </a:xfrm>
        </p:spPr>
        <p:txBody>
          <a:bodyPr/>
          <a:lstStyle/>
          <a:p>
            <a:r>
              <a:rPr lang="ru-RU" sz="3200" b="1" smtClean="0"/>
              <a:t>Основные черты внешнего анализа финансовых результатов</a:t>
            </a:r>
          </a:p>
        </p:txBody>
      </p:sp>
      <p:sp>
        <p:nvSpPr>
          <p:cNvPr id="43010" name="Содержимое 2"/>
          <p:cNvSpPr>
            <a:spLocks noGrp="1"/>
          </p:cNvSpPr>
          <p:nvPr>
            <p:ph idx="1"/>
          </p:nvPr>
        </p:nvSpPr>
        <p:spPr>
          <a:xfrm>
            <a:off x="250825" y="981075"/>
            <a:ext cx="8713788" cy="5761038"/>
          </a:xfrm>
        </p:spPr>
        <p:txBody>
          <a:bodyPr/>
          <a:lstStyle/>
          <a:p>
            <a:endParaRPr lang="ru-RU" smtClean="0"/>
          </a:p>
        </p:txBody>
      </p:sp>
      <p:sp>
        <p:nvSpPr>
          <p:cNvPr id="4" name="Скругленный прямоугольник 3"/>
          <p:cNvSpPr/>
          <p:nvPr/>
        </p:nvSpPr>
        <p:spPr>
          <a:xfrm>
            <a:off x="323850" y="1052513"/>
            <a:ext cx="8208963" cy="143986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chemeClr val="tx1"/>
                </a:solidFill>
              </a:rPr>
              <a:t>Множественность субъектов анализа, пользователей информации о деятельности предприяти</a:t>
            </a:r>
            <a:r>
              <a:rPr lang="ru-RU" sz="2400" b="1" dirty="0">
                <a:solidFill>
                  <a:schemeClr val="tx1"/>
                </a:solidFill>
              </a:rPr>
              <a:t>я</a:t>
            </a:r>
            <a:endParaRPr lang="ru-RU" sz="2400" b="1" dirty="0">
              <a:solidFill>
                <a:schemeClr val="tx1"/>
              </a:solidFill>
            </a:endParaRPr>
          </a:p>
        </p:txBody>
      </p:sp>
      <p:sp>
        <p:nvSpPr>
          <p:cNvPr id="6" name="Скругленный прямоугольник 5"/>
          <p:cNvSpPr/>
          <p:nvPr/>
        </p:nvSpPr>
        <p:spPr>
          <a:xfrm>
            <a:off x="250825" y="2708275"/>
            <a:ext cx="8208963" cy="100806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chemeClr val="tx1"/>
                </a:solidFill>
              </a:rPr>
              <a:t>Наличие типовых методик анализа, стандартов учета и отчетности</a:t>
            </a:r>
            <a:endParaRPr lang="ru-RU" sz="2800" b="1" dirty="0">
              <a:solidFill>
                <a:schemeClr val="tx1"/>
              </a:solidFill>
            </a:endParaRPr>
          </a:p>
        </p:txBody>
      </p:sp>
      <p:sp>
        <p:nvSpPr>
          <p:cNvPr id="7" name="Скругленный прямоугольник 6"/>
          <p:cNvSpPr/>
          <p:nvPr/>
        </p:nvSpPr>
        <p:spPr>
          <a:xfrm>
            <a:off x="323850" y="3933825"/>
            <a:ext cx="8208963" cy="93503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chemeClr val="tx1"/>
                </a:solidFill>
              </a:rPr>
              <a:t>Ориентация анализа только на публичную, внешнюю отчетность предприятия</a:t>
            </a:r>
            <a:endParaRPr lang="ru-RU" sz="2800" b="1" dirty="0">
              <a:solidFill>
                <a:schemeClr val="tx1"/>
              </a:solidFill>
            </a:endParaRPr>
          </a:p>
        </p:txBody>
      </p:sp>
      <p:sp>
        <p:nvSpPr>
          <p:cNvPr id="8" name="Скругленный прямоугольник 7"/>
          <p:cNvSpPr/>
          <p:nvPr/>
        </p:nvSpPr>
        <p:spPr>
          <a:xfrm>
            <a:off x="323850" y="5084763"/>
            <a:ext cx="8208963" cy="115252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chemeClr val="tx1"/>
                </a:solidFill>
              </a:rPr>
              <a:t>Ограниченность задач анализа как следствие предыдущего фактора</a:t>
            </a:r>
            <a:endParaRPr lang="ru-RU"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additive="base">
                                        <p:cTn id="28" dur="5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28625" y="0"/>
            <a:ext cx="8358188" cy="2349500"/>
          </a:xfrm>
        </p:spPr>
        <p:txBody>
          <a:bodyPr/>
          <a:lstStyle/>
          <a:p>
            <a:r>
              <a:rPr lang="ru-RU" sz="4800" b="1" smtClean="0"/>
              <a:t/>
            </a:r>
            <a:br>
              <a:rPr lang="ru-RU" sz="4800" b="1" smtClean="0"/>
            </a:br>
            <a:r>
              <a:rPr lang="ru-RU" sz="4800" b="1" smtClean="0"/>
              <a:t/>
            </a:r>
            <a:br>
              <a:rPr lang="ru-RU" sz="4800" b="1" smtClean="0"/>
            </a:br>
            <a:r>
              <a:rPr lang="ru-RU" sz="4800" b="1" smtClean="0"/>
              <a:t/>
            </a:r>
            <a:br>
              <a:rPr lang="ru-RU" sz="4800" b="1" smtClean="0"/>
            </a:br>
            <a:r>
              <a:rPr lang="ru-RU" sz="4800" b="1" smtClean="0"/>
              <a:t/>
            </a:r>
            <a:br>
              <a:rPr lang="ru-RU" sz="4800" b="1" smtClean="0"/>
            </a:br>
            <a:r>
              <a:rPr lang="ru-RU" sz="4800" b="1" smtClean="0"/>
              <a:t>Тема 5</a:t>
            </a:r>
            <a:br>
              <a:rPr lang="ru-RU" sz="4800" b="1" smtClean="0"/>
            </a:br>
            <a:r>
              <a:rPr lang="ru-RU" sz="4800" b="1" smtClean="0"/>
              <a:t> </a:t>
            </a:r>
            <a:br>
              <a:rPr lang="ru-RU" sz="4800" b="1" smtClean="0"/>
            </a:br>
            <a:endParaRPr lang="ru-RU" sz="6000" smtClean="0"/>
          </a:p>
        </p:txBody>
      </p:sp>
      <p:sp>
        <p:nvSpPr>
          <p:cNvPr id="6147" name="Содержимое 2"/>
          <p:cNvSpPr>
            <a:spLocks noGrp="1"/>
          </p:cNvSpPr>
          <p:nvPr>
            <p:ph idx="1"/>
          </p:nvPr>
        </p:nvSpPr>
        <p:spPr>
          <a:xfrm>
            <a:off x="107950" y="2420938"/>
            <a:ext cx="8928100" cy="3887787"/>
          </a:xfrm>
        </p:spPr>
        <p:txBody>
          <a:bodyPr rtlCol="0">
            <a:normAutofit/>
          </a:bodyPr>
          <a:lstStyle/>
          <a:p>
            <a:pPr algn="ctr" fontAlgn="auto">
              <a:spcAft>
                <a:spcPts val="0"/>
              </a:spcAft>
              <a:buFontTx/>
              <a:buNone/>
              <a:defRPr/>
            </a:pPr>
            <a:endParaRPr lang="ru-RU" sz="4000" b="1" dirty="0" smtClean="0">
              <a:solidFill>
                <a:schemeClr val="accent4">
                  <a:lumMod val="10000"/>
                </a:schemeClr>
              </a:solidFill>
            </a:endParaRPr>
          </a:p>
          <a:p>
            <a:pPr algn="ctr" fontAlgn="auto">
              <a:spcAft>
                <a:spcPts val="0"/>
              </a:spcAft>
              <a:buFontTx/>
              <a:buNone/>
              <a:defRPr/>
            </a:pPr>
            <a:r>
              <a:rPr lang="ru-RU" sz="4000" b="1" dirty="0" smtClean="0">
                <a:solidFill>
                  <a:schemeClr val="accent4">
                    <a:lumMod val="10000"/>
                  </a:schemeClr>
                </a:solidFill>
              </a:rPr>
              <a:t> </a:t>
            </a:r>
            <a:r>
              <a:rPr lang="ru-RU" sz="4800" b="1" dirty="0" smtClean="0"/>
              <a:t>Оценка финансовых результатов деятельности организаций</a:t>
            </a:r>
          </a:p>
          <a:p>
            <a:pPr algn="ctr" fontAlgn="auto">
              <a:spcAft>
                <a:spcPts val="0"/>
              </a:spcAft>
              <a:buFontTx/>
              <a:buNone/>
              <a:defRPr/>
            </a:pPr>
            <a:r>
              <a:rPr lang="ru-RU" sz="700" dirty="0" smtClean="0">
                <a:solidFill>
                  <a:srgbClr val="000000"/>
                </a:solidFill>
              </a:rPr>
              <a:t/>
            </a:r>
            <a:br>
              <a:rPr lang="ru-RU" sz="700" dirty="0" smtClean="0">
                <a:solidFill>
                  <a:srgbClr val="000000"/>
                </a:solidFill>
              </a:rPr>
            </a:br>
            <a:endParaRPr lang="ru-RU" sz="4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amond(in)">
                                      <p:cBhvr>
                                        <p:cTn id="12" dur="20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diamond(in)">
                                      <p:cBhvr>
                                        <p:cTn id="17"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3775"/>
          </a:xfrm>
        </p:spPr>
        <p:txBody>
          <a:bodyPr rtlCol="0">
            <a:normAutofit fontScale="90000"/>
          </a:bodyPr>
          <a:lstStyle/>
          <a:p>
            <a:pPr fontAlgn="auto">
              <a:spcAft>
                <a:spcPts val="0"/>
              </a:spcAft>
              <a:defRPr/>
            </a:pPr>
            <a:r>
              <a:rPr lang="ru-RU" b="1" dirty="0" smtClean="0"/>
              <a:t>Основное содержание внешнего финансового анализа</a:t>
            </a:r>
            <a:endParaRPr lang="ru-RU" b="1" dirty="0"/>
          </a:p>
        </p:txBody>
      </p:sp>
      <p:sp>
        <p:nvSpPr>
          <p:cNvPr id="44034" name="Содержимое 2"/>
          <p:cNvSpPr>
            <a:spLocks noGrp="1"/>
          </p:cNvSpPr>
          <p:nvPr>
            <p:ph idx="1"/>
          </p:nvPr>
        </p:nvSpPr>
        <p:spPr>
          <a:xfrm>
            <a:off x="457200" y="1341438"/>
            <a:ext cx="8435975" cy="5327650"/>
          </a:xfrm>
        </p:spPr>
        <p:txBody>
          <a:bodyPr/>
          <a:lstStyle/>
          <a:p>
            <a:endParaRPr lang="ru-RU" smtClean="0"/>
          </a:p>
        </p:txBody>
      </p:sp>
      <p:sp>
        <p:nvSpPr>
          <p:cNvPr id="4" name="Скругленный прямоугольник 3"/>
          <p:cNvSpPr/>
          <p:nvPr/>
        </p:nvSpPr>
        <p:spPr>
          <a:xfrm>
            <a:off x="468313" y="1412875"/>
            <a:ext cx="7848600" cy="57626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000" b="1" dirty="0">
                <a:solidFill>
                  <a:schemeClr val="tx1"/>
                </a:solidFill>
              </a:rPr>
              <a:t>Анализ абсолютных показателей прибыли</a:t>
            </a:r>
            <a:endParaRPr lang="ru-RU" sz="3000" b="1" dirty="0">
              <a:solidFill>
                <a:schemeClr val="tx1"/>
              </a:solidFill>
            </a:endParaRPr>
          </a:p>
        </p:txBody>
      </p:sp>
      <p:sp>
        <p:nvSpPr>
          <p:cNvPr id="5" name="Скругленный прямоугольник 4"/>
          <p:cNvSpPr/>
          <p:nvPr/>
        </p:nvSpPr>
        <p:spPr>
          <a:xfrm>
            <a:off x="539750" y="2997200"/>
            <a:ext cx="7777163" cy="1295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3200" b="1" dirty="0">
              <a:solidFill>
                <a:schemeClr val="tx1"/>
              </a:solidFill>
            </a:endParaRPr>
          </a:p>
          <a:p>
            <a:pPr fontAlgn="auto">
              <a:spcBef>
                <a:spcPts val="0"/>
              </a:spcBef>
              <a:spcAft>
                <a:spcPts val="0"/>
              </a:spcAft>
              <a:defRPr/>
            </a:pPr>
            <a:r>
              <a:rPr lang="ru-RU" sz="2800" b="1" dirty="0">
                <a:solidFill>
                  <a:schemeClr val="tx1"/>
                </a:solidFill>
              </a:rPr>
              <a:t>Анализ финансового состояния, рыночной устойчивости, ликвидности баланса, платежеспособности предприятия</a:t>
            </a:r>
          </a:p>
          <a:p>
            <a:pPr fontAlgn="auto">
              <a:spcBef>
                <a:spcPts val="0"/>
              </a:spcBef>
              <a:spcAft>
                <a:spcPts val="0"/>
              </a:spcAft>
              <a:defRPr/>
            </a:pPr>
            <a:endParaRPr lang="ru-RU" sz="2800" b="1" dirty="0">
              <a:solidFill>
                <a:schemeClr val="tx1"/>
              </a:solidFill>
            </a:endParaRPr>
          </a:p>
        </p:txBody>
      </p:sp>
      <p:sp>
        <p:nvSpPr>
          <p:cNvPr id="6" name="Скругленный прямоугольник 5"/>
          <p:cNvSpPr/>
          <p:nvPr/>
        </p:nvSpPr>
        <p:spPr>
          <a:xfrm>
            <a:off x="468313" y="2060575"/>
            <a:ext cx="7848600" cy="863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000" b="1" dirty="0">
                <a:solidFill>
                  <a:schemeClr val="tx1"/>
                </a:solidFill>
              </a:rPr>
              <a:t>Анализ относительных показателей </a:t>
            </a:r>
          </a:p>
          <a:p>
            <a:pPr fontAlgn="auto">
              <a:spcBef>
                <a:spcPts val="0"/>
              </a:spcBef>
              <a:spcAft>
                <a:spcPts val="0"/>
              </a:spcAft>
              <a:defRPr/>
            </a:pPr>
            <a:r>
              <a:rPr lang="ru-RU" sz="3000" b="1" dirty="0">
                <a:solidFill>
                  <a:schemeClr val="tx1"/>
                </a:solidFill>
              </a:rPr>
              <a:t>рентабельности</a:t>
            </a:r>
            <a:endParaRPr lang="ru-RU" sz="3000" b="1" dirty="0">
              <a:solidFill>
                <a:schemeClr val="tx1"/>
              </a:solidFill>
            </a:endParaRPr>
          </a:p>
        </p:txBody>
      </p:sp>
      <p:sp>
        <p:nvSpPr>
          <p:cNvPr id="7" name="Скругленный прямоугольник 6"/>
          <p:cNvSpPr/>
          <p:nvPr/>
        </p:nvSpPr>
        <p:spPr>
          <a:xfrm>
            <a:off x="539750" y="4365625"/>
            <a:ext cx="7848600" cy="93503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chemeClr val="tx1"/>
                </a:solidFill>
              </a:rPr>
              <a:t>Анализ эффективности использования заёмного капитала</a:t>
            </a:r>
            <a:endParaRPr lang="ru-RU" sz="2800" b="1" dirty="0">
              <a:solidFill>
                <a:schemeClr val="tx1"/>
              </a:solidFill>
            </a:endParaRPr>
          </a:p>
        </p:txBody>
      </p:sp>
      <p:sp>
        <p:nvSpPr>
          <p:cNvPr id="8" name="Скругленный прямоугольник 7"/>
          <p:cNvSpPr/>
          <p:nvPr/>
        </p:nvSpPr>
        <p:spPr>
          <a:xfrm>
            <a:off x="468313" y="5373688"/>
            <a:ext cx="7848600" cy="1295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000" b="1" dirty="0">
                <a:solidFill>
                  <a:schemeClr val="tx1"/>
                </a:solidFill>
              </a:rPr>
              <a:t>Экономическая диагностика финансового состояния предприятия и рейтинговая оценка эмитентов</a:t>
            </a:r>
            <a:endParaRPr lang="ru-RU" sz="3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amond(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amond(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0" fill="hold"/>
                                        <p:tgtEl>
                                          <p:spTgt spid="8"/>
                                        </p:tgtEl>
                                        <p:attrNameLst>
                                          <p:attrName>ppt_x</p:attrName>
                                        </p:attrNameLst>
                                      </p:cBhvr>
                                      <p:tavLst>
                                        <p:tav tm="0">
                                          <p:val>
                                            <p:strVal val="#ppt_x"/>
                                          </p:val>
                                        </p:tav>
                                        <p:tav tm="100000">
                                          <p:val>
                                            <p:strVal val="#ppt_x"/>
                                          </p:val>
                                        </p:tav>
                                      </p:tavLst>
                                    </p:anim>
                                    <p:anim calcmode="lin" valueType="num">
                                      <p:cBhvr additive="base">
                                        <p:cTn id="3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3775"/>
          </a:xfrm>
        </p:spPr>
        <p:txBody>
          <a:bodyPr/>
          <a:lstStyle/>
          <a:p>
            <a:r>
              <a:rPr lang="ru-RU" sz="3200" b="1" smtClean="0"/>
              <a:t>Основные особенности внутреннего или управленческого финансового анализа</a:t>
            </a:r>
          </a:p>
        </p:txBody>
      </p:sp>
      <p:sp>
        <p:nvSpPr>
          <p:cNvPr id="45058" name="Содержимое 2"/>
          <p:cNvSpPr>
            <a:spLocks noGrp="1"/>
          </p:cNvSpPr>
          <p:nvPr>
            <p:ph idx="1"/>
          </p:nvPr>
        </p:nvSpPr>
        <p:spPr>
          <a:xfrm>
            <a:off x="457200" y="1341438"/>
            <a:ext cx="8435975" cy="5327650"/>
          </a:xfrm>
        </p:spPr>
        <p:txBody>
          <a:bodyPr/>
          <a:lstStyle/>
          <a:p>
            <a:endParaRPr lang="ru-RU" smtClean="0"/>
          </a:p>
        </p:txBody>
      </p:sp>
      <p:sp>
        <p:nvSpPr>
          <p:cNvPr id="4" name="Скругленный прямоугольник 3"/>
          <p:cNvSpPr/>
          <p:nvPr/>
        </p:nvSpPr>
        <p:spPr>
          <a:xfrm>
            <a:off x="468313" y="1412875"/>
            <a:ext cx="8135937" cy="4318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500" b="1" dirty="0">
                <a:solidFill>
                  <a:schemeClr val="tx1"/>
                </a:solidFill>
              </a:rPr>
              <a:t>Ориентация результатов анализа на своё руководство</a:t>
            </a:r>
            <a:endParaRPr lang="ru-RU" sz="2500" b="1" dirty="0">
              <a:solidFill>
                <a:schemeClr val="tx1"/>
              </a:solidFill>
            </a:endParaRPr>
          </a:p>
        </p:txBody>
      </p:sp>
      <p:sp>
        <p:nvSpPr>
          <p:cNvPr id="5" name="Скругленный прямоугольник 4"/>
          <p:cNvSpPr/>
          <p:nvPr/>
        </p:nvSpPr>
        <p:spPr>
          <a:xfrm>
            <a:off x="468313" y="2636838"/>
            <a:ext cx="8064500" cy="57626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500" b="1" dirty="0">
                <a:solidFill>
                  <a:schemeClr val="tx1"/>
                </a:solidFill>
              </a:rPr>
              <a:t>Отсутствие регламентации анализа со стороны</a:t>
            </a:r>
            <a:endParaRPr lang="ru-RU" sz="2500" b="1" dirty="0">
              <a:solidFill>
                <a:schemeClr val="tx1"/>
              </a:solidFill>
            </a:endParaRPr>
          </a:p>
        </p:txBody>
      </p:sp>
      <p:sp>
        <p:nvSpPr>
          <p:cNvPr id="6" name="Скругленный прямоугольник 5"/>
          <p:cNvSpPr/>
          <p:nvPr/>
        </p:nvSpPr>
        <p:spPr>
          <a:xfrm>
            <a:off x="323850" y="1989138"/>
            <a:ext cx="8569325" cy="5762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500" b="1" dirty="0">
                <a:solidFill>
                  <a:schemeClr val="tx1"/>
                </a:solidFill>
              </a:rPr>
              <a:t>Использование всех источников информации для анализа</a:t>
            </a:r>
            <a:endParaRPr lang="ru-RU" sz="2500" b="1" dirty="0">
              <a:solidFill>
                <a:schemeClr val="tx1"/>
              </a:solidFill>
            </a:endParaRPr>
          </a:p>
        </p:txBody>
      </p:sp>
      <p:sp>
        <p:nvSpPr>
          <p:cNvPr id="7" name="Скругленный прямоугольник 6"/>
          <p:cNvSpPr/>
          <p:nvPr/>
        </p:nvSpPr>
        <p:spPr>
          <a:xfrm>
            <a:off x="539750" y="3429000"/>
            <a:ext cx="8208963" cy="7921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500" b="1" dirty="0">
                <a:solidFill>
                  <a:schemeClr val="tx1"/>
                </a:solidFill>
              </a:rPr>
              <a:t>Комплексность анализа, изучение всех сторон деятельности предприятия</a:t>
            </a:r>
            <a:endParaRPr lang="ru-RU" sz="2500" b="1" dirty="0">
              <a:solidFill>
                <a:schemeClr val="tx1"/>
              </a:solidFill>
            </a:endParaRPr>
          </a:p>
        </p:txBody>
      </p:sp>
      <p:sp>
        <p:nvSpPr>
          <p:cNvPr id="8" name="Скругленный прямоугольник 7"/>
          <p:cNvSpPr/>
          <p:nvPr/>
        </p:nvSpPr>
        <p:spPr>
          <a:xfrm>
            <a:off x="539750" y="4437063"/>
            <a:ext cx="8280400" cy="79216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Интеграция учета, анализа, планирования и принятия решения</a:t>
            </a:r>
            <a:endParaRPr lang="ru-RU" sz="2400" b="1" dirty="0">
              <a:solidFill>
                <a:schemeClr val="tx1"/>
              </a:solidFill>
            </a:endParaRPr>
          </a:p>
        </p:txBody>
      </p:sp>
      <p:sp>
        <p:nvSpPr>
          <p:cNvPr id="9" name="Скругленный прямоугольник 8"/>
          <p:cNvSpPr/>
          <p:nvPr/>
        </p:nvSpPr>
        <p:spPr>
          <a:xfrm>
            <a:off x="539750" y="5300663"/>
            <a:ext cx="8288338" cy="86518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800" b="1" dirty="0">
                <a:solidFill>
                  <a:schemeClr val="tx1"/>
                </a:solidFill>
              </a:rPr>
              <a:t>Максимальная закрытость результатов анализа в целях сохранения коммерческой тайны</a:t>
            </a:r>
            <a:endParaRPr lang="ru-RU"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amond(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amond(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amond(in)">
                                      <p:cBhvr>
                                        <p:cTn id="33" dur="2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0" fill="hold"/>
                                        <p:tgtEl>
                                          <p:spTgt spid="9"/>
                                        </p:tgtEl>
                                        <p:attrNameLst>
                                          <p:attrName>ppt_x</p:attrName>
                                        </p:attrNameLst>
                                      </p:cBhvr>
                                      <p:tavLst>
                                        <p:tav tm="0">
                                          <p:val>
                                            <p:strVal val="#ppt_x"/>
                                          </p:val>
                                        </p:tav>
                                        <p:tav tm="100000">
                                          <p:val>
                                            <p:strVal val="#ppt_x"/>
                                          </p:val>
                                        </p:tav>
                                      </p:tavLst>
                                    </p:anim>
                                    <p:anim calcmode="lin" valueType="num">
                                      <p:cBhvr additive="base">
                                        <p:cTn id="39"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115888"/>
            <a:ext cx="8229600" cy="649287"/>
          </a:xfrm>
        </p:spPr>
        <p:txBody>
          <a:bodyPr/>
          <a:lstStyle/>
          <a:p>
            <a:r>
              <a:rPr lang="ru-RU" sz="2400" b="1" smtClean="0"/>
              <a:t>Практика анализа финансовых результатов </a:t>
            </a:r>
            <a:br>
              <a:rPr lang="ru-RU" sz="2400" b="1" smtClean="0"/>
            </a:br>
            <a:r>
              <a:rPr lang="ru-RU" sz="2400" b="1" smtClean="0"/>
              <a:t>выработала шесть основных методов их проведения</a:t>
            </a:r>
          </a:p>
        </p:txBody>
      </p:sp>
      <p:sp>
        <p:nvSpPr>
          <p:cNvPr id="46082" name="Содержимое 2"/>
          <p:cNvSpPr>
            <a:spLocks noGrp="1"/>
          </p:cNvSpPr>
          <p:nvPr>
            <p:ph idx="1"/>
          </p:nvPr>
        </p:nvSpPr>
        <p:spPr>
          <a:xfrm>
            <a:off x="179388" y="765175"/>
            <a:ext cx="8785225" cy="5976938"/>
          </a:xfrm>
        </p:spPr>
        <p:txBody>
          <a:bodyPr/>
          <a:lstStyle/>
          <a:p>
            <a:endParaRPr lang="ru-RU" smtClean="0"/>
          </a:p>
        </p:txBody>
      </p:sp>
      <p:sp>
        <p:nvSpPr>
          <p:cNvPr id="4" name="Скругленный прямоугольник 3"/>
          <p:cNvSpPr/>
          <p:nvPr/>
        </p:nvSpPr>
        <p:spPr>
          <a:xfrm>
            <a:off x="179388" y="836613"/>
            <a:ext cx="8640762" cy="5762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b="1" dirty="0">
                <a:solidFill>
                  <a:schemeClr val="tx1"/>
                </a:solidFill>
              </a:rPr>
              <a:t>Горизонтальный анализ — сравнение каждой позиции отчетности с предыдущим периодом;</a:t>
            </a:r>
            <a:endParaRPr lang="ru-RU" b="1" dirty="0">
              <a:solidFill>
                <a:schemeClr val="tx1"/>
              </a:solidFill>
            </a:endParaRPr>
          </a:p>
        </p:txBody>
      </p:sp>
      <p:sp>
        <p:nvSpPr>
          <p:cNvPr id="5" name="Скругленный прямоугольник 4"/>
          <p:cNvSpPr/>
          <p:nvPr/>
        </p:nvSpPr>
        <p:spPr>
          <a:xfrm>
            <a:off x="179388" y="1484313"/>
            <a:ext cx="8713787" cy="79216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b="1" dirty="0">
                <a:solidFill>
                  <a:schemeClr val="tx1"/>
                </a:solidFill>
              </a:rPr>
              <a:t>Вертикальный анализ — определение структуры итоговых финансовых показателей с выявлением влияния каждой позиции отчетности на результат в целом</a:t>
            </a:r>
            <a:endParaRPr lang="ru-RU" b="1" dirty="0">
              <a:solidFill>
                <a:schemeClr val="tx1"/>
              </a:solidFill>
            </a:endParaRPr>
          </a:p>
        </p:txBody>
      </p:sp>
      <p:sp>
        <p:nvSpPr>
          <p:cNvPr id="6" name="Скругленный прямоугольник 5"/>
          <p:cNvSpPr/>
          <p:nvPr/>
        </p:nvSpPr>
        <p:spPr>
          <a:xfrm>
            <a:off x="179388" y="2349500"/>
            <a:ext cx="8713787" cy="17272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b="1" dirty="0">
                <a:solidFill>
                  <a:schemeClr val="tx1"/>
                </a:solidFill>
              </a:rPr>
              <a:t>Трендовый анализ — сравнение каждой позиции отчетности с рядом предшествующих периодов и определение тренда, т.е. основной тенденции динамики показателя, очищенной от случайных влияний и индивидуальных особенностей отдельных периодов. С помощью тренда формируют возможные значения показателей в будущем, а следовательно, ведется перспективный прогнозный анализ</a:t>
            </a:r>
            <a:endParaRPr lang="ru-RU" b="1" dirty="0">
              <a:solidFill>
                <a:schemeClr val="tx1"/>
              </a:solidFill>
            </a:endParaRPr>
          </a:p>
        </p:txBody>
      </p:sp>
      <p:sp>
        <p:nvSpPr>
          <p:cNvPr id="7" name="Скругленный прямоугольник 6"/>
          <p:cNvSpPr/>
          <p:nvPr/>
        </p:nvSpPr>
        <p:spPr>
          <a:xfrm>
            <a:off x="179388" y="4149725"/>
            <a:ext cx="8640762" cy="7921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b="1" dirty="0">
                <a:solidFill>
                  <a:schemeClr val="tx1"/>
                </a:solidFill>
              </a:rPr>
              <a:t>Анализ относительных показателей — расчет отношений между отдельными позициями отчета или позициями разных форм отчетности, определение взаимосвязей показателей</a:t>
            </a:r>
            <a:endParaRPr lang="ru-RU" b="1" dirty="0">
              <a:solidFill>
                <a:schemeClr val="tx1"/>
              </a:solidFill>
            </a:endParaRPr>
          </a:p>
        </p:txBody>
      </p:sp>
      <p:sp>
        <p:nvSpPr>
          <p:cNvPr id="8" name="Скругленный прямоугольник 7"/>
          <p:cNvSpPr/>
          <p:nvPr/>
        </p:nvSpPr>
        <p:spPr>
          <a:xfrm>
            <a:off x="250825" y="5013325"/>
            <a:ext cx="8642350" cy="71913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400" b="1" dirty="0">
                <a:solidFill>
                  <a:schemeClr val="tx1"/>
                </a:solidFill>
              </a:rPr>
              <a:t>Сравнительный анализ — это как внутрихозяйственный анализ сводных показателей отчетности по отдельным показателям фирмы, дочерних фирм, подразделений, так и межхозяйственных анализ показателей данной фирмы с показателями конкурентов, со среднеотраслевыми и средними хозяйственными данными</a:t>
            </a:r>
            <a:endParaRPr lang="ru-RU" sz="2000" b="1" dirty="0">
              <a:solidFill>
                <a:schemeClr val="tx1"/>
              </a:solidFill>
            </a:endParaRPr>
          </a:p>
        </p:txBody>
      </p:sp>
      <p:sp>
        <p:nvSpPr>
          <p:cNvPr id="9" name="Скругленный прямоугольник 8"/>
          <p:cNvSpPr/>
          <p:nvPr/>
        </p:nvSpPr>
        <p:spPr>
          <a:xfrm>
            <a:off x="250825" y="5805488"/>
            <a:ext cx="8642350" cy="86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400" b="1" dirty="0">
                <a:solidFill>
                  <a:schemeClr val="tx1"/>
                </a:solidFill>
              </a:rPr>
              <a:t>Факторный анализ — </a:t>
            </a:r>
            <a:r>
              <a:rPr lang="ru-RU" sz="1400" b="1" dirty="0" err="1">
                <a:solidFill>
                  <a:schemeClr val="tx1"/>
                </a:solidFill>
              </a:rPr>
              <a:t>анализ</a:t>
            </a:r>
            <a:r>
              <a:rPr lang="ru-RU" sz="1400" b="1" dirty="0">
                <a:solidFill>
                  <a:schemeClr val="tx1"/>
                </a:solidFill>
              </a:rPr>
              <a:t> влияния отдельных факторов на результативный показатель с помощью детерминированных или стохастических приемов исследования. Причем факторный анализ может быть как прямым, когда результативный показатель дробят на составные части, так и обратным (синтез), когда его отдельные элементы соединяют в общий результативный показатель</a:t>
            </a:r>
            <a:endParaRPr lang="ru-RU" sz="1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amond(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amond(in)">
                                      <p:cBhvr>
                                        <p:cTn id="33" dur="2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0" fill="hold"/>
                                        <p:tgtEl>
                                          <p:spTgt spid="9"/>
                                        </p:tgtEl>
                                        <p:attrNameLst>
                                          <p:attrName>ppt_x</p:attrName>
                                        </p:attrNameLst>
                                      </p:cBhvr>
                                      <p:tavLst>
                                        <p:tav tm="0">
                                          <p:val>
                                            <p:strVal val="#ppt_x"/>
                                          </p:val>
                                        </p:tav>
                                        <p:tav tm="100000">
                                          <p:val>
                                            <p:strVal val="#ppt_x"/>
                                          </p:val>
                                        </p:tav>
                                      </p:tavLst>
                                    </p:anim>
                                    <p:anim calcmode="lin" valueType="num">
                                      <p:cBhvr additive="base">
                                        <p:cTn id="39"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a:lstStyle/>
          <a:p>
            <a:endParaRPr lang="ru-RU" b="1" smtClean="0"/>
          </a:p>
          <a:p>
            <a:pPr algn="ctr">
              <a:buFont typeface="Arial" charset="0"/>
              <a:buNone/>
            </a:pPr>
            <a:r>
              <a:rPr lang="ru-RU" sz="3600" b="1" smtClean="0">
                <a:solidFill>
                  <a:srgbClr val="FF0000"/>
                </a:solidFill>
              </a:rPr>
              <a:t>4. Информационная база финансовых результатов организации.  </a:t>
            </a:r>
          </a:p>
          <a:p>
            <a:pPr>
              <a:buFont typeface="Arial" charset="0"/>
              <a:buNone/>
            </a:pP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1"/>
          <p:cNvSpPr>
            <a:spLocks noGrp="1"/>
          </p:cNvSpPr>
          <p:nvPr>
            <p:ph type="title"/>
          </p:nvPr>
        </p:nvSpPr>
        <p:spPr/>
        <p:txBody>
          <a:bodyPr/>
          <a:lstStyle/>
          <a:p>
            <a:endParaRPr lang="ru-RU" smtClean="0"/>
          </a:p>
        </p:txBody>
      </p:sp>
      <p:sp>
        <p:nvSpPr>
          <p:cNvPr id="48130" name="Содержимое 2"/>
          <p:cNvSpPr>
            <a:spLocks noGrp="1"/>
          </p:cNvSpPr>
          <p:nvPr>
            <p:ph idx="1"/>
          </p:nvPr>
        </p:nvSpPr>
        <p:spPr>
          <a:xfrm>
            <a:off x="250825" y="549275"/>
            <a:ext cx="8229600" cy="4525963"/>
          </a:xfrm>
        </p:spPr>
        <p:txBody>
          <a:bodyPr/>
          <a:lstStyle/>
          <a:p>
            <a:endParaRPr lang="ru-RU" smtClean="0"/>
          </a:p>
        </p:txBody>
      </p:sp>
      <p:sp>
        <p:nvSpPr>
          <p:cNvPr id="4" name="Скругленный прямоугольник 3"/>
          <p:cNvSpPr/>
          <p:nvPr/>
        </p:nvSpPr>
        <p:spPr>
          <a:xfrm>
            <a:off x="250825" y="188913"/>
            <a:ext cx="8497888" cy="1800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Существует многообразная экономическая информация о деятельности предприятий и множество способов анализа этой деятельности. Финансовый анализ по данным финансовой отчетности называют классическим способом анализа. </a:t>
            </a:r>
            <a:endParaRPr lang="ru-RU" sz="2400" b="1" dirty="0">
              <a:solidFill>
                <a:schemeClr val="tx1"/>
              </a:solidFill>
            </a:endParaRPr>
          </a:p>
        </p:txBody>
      </p:sp>
      <p:sp>
        <p:nvSpPr>
          <p:cNvPr id="5" name="Скругленный прямоугольник 4"/>
          <p:cNvSpPr/>
          <p:nvPr/>
        </p:nvSpPr>
        <p:spPr>
          <a:xfrm>
            <a:off x="250825" y="2060575"/>
            <a:ext cx="8569325" cy="18002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Внутрихозяйственный финансовый анализ использует в качестве источника информации и другие данные системного бухгалтерского учета, данные о технической подготовке производства, нормативную и плановую информацию и др.</a:t>
            </a:r>
          </a:p>
        </p:txBody>
      </p:sp>
      <p:sp>
        <p:nvSpPr>
          <p:cNvPr id="6" name="Скругленный прямоугольник 5"/>
          <p:cNvSpPr/>
          <p:nvPr/>
        </p:nvSpPr>
        <p:spPr>
          <a:xfrm>
            <a:off x="323850" y="3933825"/>
            <a:ext cx="8280400" cy="280828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100" b="1" dirty="0">
                <a:solidFill>
                  <a:schemeClr val="tx1"/>
                </a:solidFill>
              </a:rPr>
              <a:t>Основное содержание внутрихозяйственного финансового анализа может быть дополнено и другими аспектами, имеющими значение для оптимизации управления, например такими, как анализ эффективности авансирования капитала, анализ взаимосвязи издержек, оборота и прибыли. В системе внутрихозяйственного управленческого анализа есть возможность углубления финансового анализа за счет привлечения данных управленческого производственного учета</a:t>
            </a:r>
            <a:endParaRPr lang="ru-RU" sz="21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ppt_x"/>
                                          </p:val>
                                        </p:tav>
                                        <p:tav tm="100000">
                                          <p:val>
                                            <p:strVal val="#ppt_x"/>
                                          </p:val>
                                        </p:tav>
                                      </p:tavLst>
                                    </p:anim>
                                    <p:anim calcmode="lin" valueType="num">
                                      <p:cBhvr additive="base">
                                        <p:cTn id="1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1975"/>
          </a:xfrm>
        </p:spPr>
        <p:txBody>
          <a:bodyPr rtlCol="0">
            <a:normAutofit fontScale="90000"/>
          </a:bodyPr>
          <a:lstStyle/>
          <a:p>
            <a:pPr fontAlgn="auto">
              <a:spcAft>
                <a:spcPts val="0"/>
              </a:spcAft>
              <a:defRPr/>
            </a:pPr>
            <a:r>
              <a:rPr lang="ru-RU" b="1" dirty="0" smtClean="0">
                <a:solidFill>
                  <a:srgbClr val="000000"/>
                </a:solidFill>
                <a:cs typeface="Times New Roman" pitchFamily="18" charset="0"/>
              </a:rPr>
              <a:t/>
            </a:r>
            <a:br>
              <a:rPr lang="ru-RU" b="1" dirty="0" smtClean="0">
                <a:solidFill>
                  <a:srgbClr val="000000"/>
                </a:solidFill>
                <a:cs typeface="Times New Roman" pitchFamily="18" charset="0"/>
              </a:rPr>
            </a:br>
            <a:r>
              <a:rPr lang="ru-RU" b="1" dirty="0" smtClean="0">
                <a:solidFill>
                  <a:srgbClr val="000000"/>
                </a:solidFill>
                <a:cs typeface="Times New Roman" pitchFamily="18" charset="0"/>
              </a:rPr>
              <a:t>План лекции:</a:t>
            </a:r>
            <a:br>
              <a:rPr lang="ru-RU" b="1" dirty="0" smtClean="0">
                <a:solidFill>
                  <a:srgbClr val="000000"/>
                </a:solidFill>
                <a:cs typeface="Times New Roman" pitchFamily="18" charset="0"/>
              </a:rPr>
            </a:br>
            <a:endParaRPr lang="ru-RU" dirty="0" smtClean="0"/>
          </a:p>
        </p:txBody>
      </p:sp>
      <p:sp>
        <p:nvSpPr>
          <p:cNvPr id="17410" name="Содержимое 2"/>
          <p:cNvSpPr>
            <a:spLocks noGrp="1"/>
          </p:cNvSpPr>
          <p:nvPr>
            <p:ph idx="1"/>
          </p:nvPr>
        </p:nvSpPr>
        <p:spPr>
          <a:xfrm>
            <a:off x="107950" y="765175"/>
            <a:ext cx="8856663" cy="5903913"/>
          </a:xfrm>
        </p:spPr>
        <p:txBody>
          <a:bodyPr/>
          <a:lstStyle/>
          <a:p>
            <a:endParaRPr lang="ru-RU" smtClean="0"/>
          </a:p>
        </p:txBody>
      </p:sp>
      <p:sp>
        <p:nvSpPr>
          <p:cNvPr id="4" name="Скругленный прямоугольник 3"/>
          <p:cNvSpPr/>
          <p:nvPr/>
        </p:nvSpPr>
        <p:spPr>
          <a:xfrm>
            <a:off x="179388" y="836613"/>
            <a:ext cx="8496300" cy="863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1.</a:t>
            </a:r>
            <a:r>
              <a:rPr lang="ru-RU" sz="2400" dirty="0">
                <a:solidFill>
                  <a:schemeClr val="tx1"/>
                </a:solidFill>
              </a:rPr>
              <a:t> </a:t>
            </a:r>
            <a:r>
              <a:rPr lang="ru-RU" sz="2400" b="1" dirty="0">
                <a:solidFill>
                  <a:schemeClr val="tx1"/>
                </a:solidFill>
              </a:rPr>
              <a:t>Теоретические аспекты оценки финансовых результатов деятельности организации. </a:t>
            </a:r>
            <a:r>
              <a:rPr lang="ru-RU" sz="2400" b="1" dirty="0"/>
              <a:t> </a:t>
            </a:r>
            <a:endParaRPr lang="ru-RU" sz="2400" b="1" dirty="0">
              <a:solidFill>
                <a:schemeClr val="tx1"/>
              </a:solidFill>
            </a:endParaRPr>
          </a:p>
        </p:txBody>
      </p:sp>
      <p:sp>
        <p:nvSpPr>
          <p:cNvPr id="5" name="Скругленный прямоугольник 4"/>
          <p:cNvSpPr/>
          <p:nvPr/>
        </p:nvSpPr>
        <p:spPr>
          <a:xfrm>
            <a:off x="179388" y="1773238"/>
            <a:ext cx="8785225" cy="71913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dirty="0">
                <a:solidFill>
                  <a:schemeClr val="tx1"/>
                </a:solidFill>
              </a:rPr>
              <a:t> </a:t>
            </a:r>
            <a:r>
              <a:rPr lang="ru-RU" sz="2400" b="1" dirty="0">
                <a:solidFill>
                  <a:schemeClr val="tx1"/>
                </a:solidFill>
              </a:rPr>
              <a:t>2.</a:t>
            </a:r>
            <a:r>
              <a:rPr lang="ru-RU" sz="2800" b="1" dirty="0">
                <a:solidFill>
                  <a:schemeClr val="tx1"/>
                </a:solidFill>
              </a:rPr>
              <a:t> </a:t>
            </a:r>
            <a:r>
              <a:rPr lang="ru-RU" sz="2400" b="1" dirty="0">
                <a:solidFill>
                  <a:schemeClr val="tx1"/>
                </a:solidFill>
              </a:rPr>
              <a:t>Понятие финансового результата.  Прибыль и ее виды.</a:t>
            </a:r>
          </a:p>
        </p:txBody>
      </p:sp>
      <p:sp>
        <p:nvSpPr>
          <p:cNvPr id="6" name="Скругленный прямоугольник 5"/>
          <p:cNvSpPr/>
          <p:nvPr/>
        </p:nvSpPr>
        <p:spPr>
          <a:xfrm>
            <a:off x="179388" y="2708275"/>
            <a:ext cx="8713787" cy="72072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ru-RU" sz="2400" b="1" dirty="0">
                <a:solidFill>
                  <a:schemeClr val="tx1"/>
                </a:solidFill>
              </a:rPr>
              <a:t>3</a:t>
            </a:r>
            <a:r>
              <a:rPr lang="ru-RU" sz="2000" b="1" dirty="0">
                <a:solidFill>
                  <a:schemeClr val="tx1"/>
                </a:solidFill>
              </a:rPr>
              <a:t>.</a:t>
            </a:r>
            <a:r>
              <a:rPr lang="ru-RU" sz="2400" b="1" dirty="0">
                <a:solidFill>
                  <a:schemeClr val="tx1"/>
                </a:solidFill>
              </a:rPr>
              <a:t> </a:t>
            </a:r>
            <a:r>
              <a:rPr lang="ru-RU" sz="2400" b="1" dirty="0">
                <a:solidFill>
                  <a:schemeClr val="tx1"/>
                </a:solidFill>
              </a:rPr>
              <a:t>Цели, методы и содержание анализа финансовых результатов деятельности организации. </a:t>
            </a:r>
            <a:endParaRPr lang="ru-RU" sz="2400" b="1" dirty="0">
              <a:solidFill>
                <a:srgbClr val="000000"/>
              </a:solidFill>
              <a:cs typeface="Times New Roman" pitchFamily="18" charset="0"/>
            </a:endParaRPr>
          </a:p>
        </p:txBody>
      </p:sp>
      <p:sp>
        <p:nvSpPr>
          <p:cNvPr id="9" name="Скругленный прямоугольник 8"/>
          <p:cNvSpPr/>
          <p:nvPr/>
        </p:nvSpPr>
        <p:spPr>
          <a:xfrm>
            <a:off x="179388" y="3500438"/>
            <a:ext cx="8713787" cy="10080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400" b="1" dirty="0">
                <a:solidFill>
                  <a:schemeClr val="tx1"/>
                </a:solidFill>
              </a:rPr>
              <a:t>4. Информационная база финансовых результатов организации. </a:t>
            </a:r>
            <a:r>
              <a:rPr lang="ru-RU" sz="2400" b="1" dirty="0"/>
              <a:t> </a:t>
            </a:r>
            <a:endParaRPr lang="ru-RU"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План семинарского занятия</a:t>
            </a:r>
            <a:br>
              <a:rPr lang="ru-RU" b="1" dirty="0" smtClean="0"/>
            </a:br>
            <a:r>
              <a:rPr lang="ru-RU" b="1" dirty="0" smtClean="0"/>
              <a:t>2 часа</a:t>
            </a:r>
            <a:endParaRPr lang="ru-RU" b="1" dirty="0"/>
          </a:p>
        </p:txBody>
      </p:sp>
      <p:sp>
        <p:nvSpPr>
          <p:cNvPr id="3" name="Содержимое 2"/>
          <p:cNvSpPr>
            <a:spLocks noGrp="1"/>
          </p:cNvSpPr>
          <p:nvPr>
            <p:ph idx="1"/>
          </p:nvPr>
        </p:nvSpPr>
        <p:spPr>
          <a:xfrm>
            <a:off x="179388" y="1600200"/>
            <a:ext cx="8507412" cy="4852988"/>
          </a:xfrm>
        </p:spPr>
        <p:txBody>
          <a:bodyPr/>
          <a:lstStyle/>
          <a:p>
            <a:pPr>
              <a:buFont typeface="Arial" charset="0"/>
              <a:buNone/>
            </a:pPr>
            <a:r>
              <a:rPr lang="ru-RU" b="1" smtClean="0"/>
              <a:t>1. Факторный анализ прибыли от реализации. </a:t>
            </a:r>
          </a:p>
          <a:p>
            <a:pPr>
              <a:buFont typeface="Arial" charset="0"/>
              <a:buNone/>
            </a:pPr>
            <a:r>
              <a:rPr lang="ru-RU" b="1" smtClean="0"/>
              <a:t>2. Методика анализа финансовых результатов.</a:t>
            </a:r>
          </a:p>
          <a:p>
            <a:pPr>
              <a:buFont typeface="Arial" charset="0"/>
              <a:buNone/>
            </a:pPr>
            <a:r>
              <a:rPr lang="ru-RU" b="1" smtClean="0"/>
              <a:t>3. Основные направления максимизации финансовых результатов деятельности организации. </a:t>
            </a:r>
          </a:p>
          <a:p>
            <a:pPr>
              <a:buFont typeface="Arial" charset="0"/>
              <a:buNone/>
            </a:pPr>
            <a:r>
              <a:rPr lang="ru-RU" b="1" smtClean="0"/>
              <a:t>4.  Пути улучшения финансовых результатов деятельности предприятия и организаций Республики Беларусь.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a:lstStyle/>
          <a:p>
            <a:pPr>
              <a:buFont typeface="Arial" charset="0"/>
              <a:buNone/>
            </a:pPr>
            <a:endParaRPr lang="ru-RU" b="1" smtClean="0"/>
          </a:p>
          <a:p>
            <a:pPr>
              <a:buFont typeface="Arial" charset="0"/>
              <a:buNone/>
            </a:pPr>
            <a:endParaRPr lang="ru-RU" b="1" smtClean="0"/>
          </a:p>
          <a:p>
            <a:pPr algn="ctr">
              <a:buFont typeface="Arial" charset="0"/>
              <a:buNone/>
            </a:pPr>
            <a:r>
              <a:rPr lang="ru-RU" sz="3600" b="1" smtClean="0">
                <a:solidFill>
                  <a:srgbClr val="FF0000"/>
                </a:solidFill>
              </a:rPr>
              <a:t>1. Теоретические аспекты оценки финансовых результатов деятельности организации. </a:t>
            </a:r>
            <a:r>
              <a:rPr lang="ru-RU" b="1"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endParaRPr lang="ru-RU" smtClean="0"/>
          </a:p>
        </p:txBody>
      </p:sp>
      <p:sp>
        <p:nvSpPr>
          <p:cNvPr id="20482" name="Содержимое 2"/>
          <p:cNvSpPr>
            <a:spLocks noGrp="1"/>
          </p:cNvSpPr>
          <p:nvPr>
            <p:ph idx="1"/>
          </p:nvPr>
        </p:nvSpPr>
        <p:spPr>
          <a:xfrm>
            <a:off x="107950" y="115888"/>
            <a:ext cx="8785225" cy="6742112"/>
          </a:xfrm>
        </p:spPr>
        <p:txBody>
          <a:bodyPr/>
          <a:lstStyle/>
          <a:p>
            <a:endParaRPr lang="ru-RU" smtClean="0"/>
          </a:p>
        </p:txBody>
      </p:sp>
      <p:sp>
        <p:nvSpPr>
          <p:cNvPr id="4" name="Скругленный прямоугольник 3"/>
          <p:cNvSpPr/>
          <p:nvPr/>
        </p:nvSpPr>
        <p:spPr>
          <a:xfrm>
            <a:off x="179388" y="260350"/>
            <a:ext cx="8640762" cy="187325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300" b="1" dirty="0">
                <a:solidFill>
                  <a:schemeClr val="tx1"/>
                </a:solidFill>
              </a:rPr>
              <a:t>Результаты работы любого предприятия или фирмы может иметь много проявлений: вид и качество продукции, ее объем, престиж, место в социуме, отношение к окружающей среде и  др. В условиях рыночной экономики главную роль играет финансовый результат.</a:t>
            </a:r>
            <a:endParaRPr lang="ru-RU" sz="2300" b="1" dirty="0">
              <a:solidFill>
                <a:schemeClr val="tx1"/>
              </a:solidFill>
            </a:endParaRPr>
          </a:p>
        </p:txBody>
      </p:sp>
      <p:sp>
        <p:nvSpPr>
          <p:cNvPr id="5" name="Скругленный прямоугольник 4"/>
          <p:cNvSpPr/>
          <p:nvPr/>
        </p:nvSpPr>
        <p:spPr>
          <a:xfrm>
            <a:off x="323850" y="2205038"/>
            <a:ext cx="8496300" cy="18716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300" b="1" dirty="0">
                <a:solidFill>
                  <a:schemeClr val="tx1"/>
                </a:solidFill>
              </a:rPr>
              <a:t>Финансовый результат деятельности организации выступает одновременно и как сложная экономическая категория, и как правовой институт, поскольку установление правил и процедур формирования финансового результата возможно только посредством нормативно-правового регулирования</a:t>
            </a:r>
            <a:endParaRPr lang="ru-RU" sz="2300" b="1" dirty="0">
              <a:solidFill>
                <a:schemeClr val="tx1"/>
              </a:solidFill>
            </a:endParaRPr>
          </a:p>
        </p:txBody>
      </p:sp>
      <p:sp>
        <p:nvSpPr>
          <p:cNvPr id="6" name="Скругленный прямоугольник 5"/>
          <p:cNvSpPr/>
          <p:nvPr/>
        </p:nvSpPr>
        <p:spPr>
          <a:xfrm>
            <a:off x="179388" y="4292600"/>
            <a:ext cx="8640762" cy="23764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300" b="1" dirty="0">
                <a:solidFill>
                  <a:schemeClr val="tx1"/>
                </a:solidFill>
              </a:rPr>
              <a:t>В современных экономических условиях деятельность каждого хозяйствующего субъекта является предметом внимания обширного круга участников рыночных отношений, заинтересованных в результатах его функционирования.</a:t>
            </a:r>
            <a:r>
              <a:rPr lang="ru-RU" sz="2300" dirty="0"/>
              <a:t> </a:t>
            </a:r>
            <a:r>
              <a:rPr lang="ru-RU" sz="2300" b="1" dirty="0">
                <a:solidFill>
                  <a:schemeClr val="tx1"/>
                </a:solidFill>
              </a:rPr>
              <a:t>На основании доступной им отчетно-учетной информации указанные лица стремятся оценить финансовое положение предприятия.</a:t>
            </a:r>
            <a:endParaRPr lang="ru-RU" sz="23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0" fill="hold"/>
                                        <p:tgtEl>
                                          <p:spTgt spid="5"/>
                                        </p:tgtEl>
                                        <p:attrNameLst>
                                          <p:attrName>ppt_x</p:attrName>
                                        </p:attrNameLst>
                                      </p:cBhvr>
                                      <p:tavLst>
                                        <p:tav tm="0">
                                          <p:val>
                                            <p:strVal val="#ppt_x"/>
                                          </p:val>
                                        </p:tav>
                                        <p:tav tm="100000">
                                          <p:val>
                                            <p:strVal val="#ppt_x"/>
                                          </p:val>
                                        </p:tav>
                                      </p:tavLst>
                                    </p:anim>
                                    <p:anim calcmode="lin" valueType="num">
                                      <p:cBhvr additive="base">
                                        <p:cTn id="15"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79388" y="0"/>
            <a:ext cx="8785225" cy="765175"/>
          </a:xfrm>
        </p:spPr>
        <p:txBody>
          <a:bodyPr rtlCol="0">
            <a:normAutofit fontScale="90000"/>
          </a:bodyPr>
          <a:lstStyle/>
          <a:p>
            <a:pPr fontAlgn="auto">
              <a:spcAft>
                <a:spcPts val="0"/>
              </a:spcAft>
              <a:defRPr/>
            </a:pPr>
            <a:r>
              <a:rPr lang="ru-RU" sz="3600" b="1" dirty="0" smtClean="0">
                <a:solidFill>
                  <a:srgbClr val="FF0000"/>
                </a:solidFill>
              </a:rPr>
              <a:t/>
            </a:r>
            <a:br>
              <a:rPr lang="ru-RU" sz="3600" b="1" dirty="0" smtClean="0">
                <a:solidFill>
                  <a:srgbClr val="FF0000"/>
                </a:solidFill>
              </a:rPr>
            </a:br>
            <a:r>
              <a:rPr lang="ru-RU" sz="3200" b="1" dirty="0" smtClean="0">
                <a:solidFill>
                  <a:srgbClr val="FF0000"/>
                </a:solidFill>
              </a:rPr>
              <a:t/>
            </a:r>
            <a:br>
              <a:rPr lang="ru-RU" sz="3200" b="1" dirty="0" smtClean="0">
                <a:solidFill>
                  <a:srgbClr val="FF0000"/>
                </a:solidFill>
              </a:rPr>
            </a:br>
            <a:endParaRPr lang="ru-RU" sz="3600" dirty="0" smtClean="0">
              <a:solidFill>
                <a:srgbClr val="FF0000"/>
              </a:solidFill>
            </a:endParaRPr>
          </a:p>
        </p:txBody>
      </p:sp>
      <p:sp>
        <p:nvSpPr>
          <p:cNvPr id="2" name="Содержимое 4"/>
          <p:cNvSpPr>
            <a:spLocks noGrp="1"/>
          </p:cNvSpPr>
          <p:nvPr>
            <p:ph idx="1"/>
          </p:nvPr>
        </p:nvSpPr>
        <p:spPr>
          <a:xfrm>
            <a:off x="323850" y="333375"/>
            <a:ext cx="8640763" cy="5761038"/>
          </a:xfrm>
        </p:spPr>
        <p:txBody>
          <a:bodyPr/>
          <a:lstStyle/>
          <a:p>
            <a:endParaRPr lang="ru-RU" smtClean="0"/>
          </a:p>
        </p:txBody>
      </p:sp>
      <p:sp>
        <p:nvSpPr>
          <p:cNvPr id="4" name="Скругленный прямоугольник 3"/>
          <p:cNvSpPr/>
          <p:nvPr/>
        </p:nvSpPr>
        <p:spPr>
          <a:xfrm>
            <a:off x="250825" y="188913"/>
            <a:ext cx="8713788" cy="30956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300" b="1" dirty="0">
                <a:solidFill>
                  <a:schemeClr val="tx1"/>
                </a:solidFill>
              </a:rPr>
              <a:t>Основным инструментом для определения финансового результата является  финансовый анализ, при помощи которого можно объективно оценить внутренние и внешние отношения анализируемого объекта. Показателей для характеристики деятельности существует множество, в частности к ним относят </a:t>
            </a:r>
            <a:r>
              <a:rPr lang="ru-RU" sz="2300" b="1" dirty="0">
                <a:solidFill>
                  <a:srgbClr val="C00000"/>
                </a:solidFill>
              </a:rPr>
              <a:t>валовой доход</a:t>
            </a:r>
            <a:r>
              <a:rPr lang="ru-RU" sz="2300" b="1" dirty="0">
                <a:solidFill>
                  <a:schemeClr val="tx1"/>
                </a:solidFill>
              </a:rPr>
              <a:t>, </a:t>
            </a:r>
            <a:r>
              <a:rPr lang="ru-RU" sz="2300" b="1" dirty="0">
                <a:solidFill>
                  <a:srgbClr val="C00000"/>
                </a:solidFill>
              </a:rPr>
              <a:t>товарооборот</a:t>
            </a:r>
            <a:r>
              <a:rPr lang="ru-RU" sz="2300" b="1" dirty="0">
                <a:solidFill>
                  <a:schemeClr val="tx1"/>
                </a:solidFill>
              </a:rPr>
              <a:t>, </a:t>
            </a:r>
            <a:r>
              <a:rPr lang="ru-RU" sz="2300" b="1" dirty="0">
                <a:solidFill>
                  <a:srgbClr val="C00000"/>
                </a:solidFill>
              </a:rPr>
              <a:t>рентабельность</a:t>
            </a:r>
            <a:r>
              <a:rPr lang="ru-RU" sz="2300" b="1" dirty="0">
                <a:solidFill>
                  <a:schemeClr val="tx1"/>
                </a:solidFill>
              </a:rPr>
              <a:t>, </a:t>
            </a:r>
            <a:r>
              <a:rPr lang="ru-RU" sz="2300" b="1" dirty="0">
                <a:solidFill>
                  <a:srgbClr val="C00000"/>
                </a:solidFill>
              </a:rPr>
              <a:t>прибыль</a:t>
            </a:r>
            <a:r>
              <a:rPr lang="ru-RU" sz="2300" b="1" dirty="0">
                <a:solidFill>
                  <a:schemeClr val="tx1"/>
                </a:solidFill>
              </a:rPr>
              <a:t>, </a:t>
            </a:r>
            <a:r>
              <a:rPr lang="ru-RU" sz="2300" b="1" dirty="0">
                <a:solidFill>
                  <a:srgbClr val="C00000"/>
                </a:solidFill>
              </a:rPr>
              <a:t>издержки</a:t>
            </a:r>
            <a:r>
              <a:rPr lang="ru-RU" sz="2300" b="1" dirty="0">
                <a:solidFill>
                  <a:schemeClr val="tx1"/>
                </a:solidFill>
              </a:rPr>
              <a:t>, </a:t>
            </a:r>
            <a:r>
              <a:rPr lang="ru-RU" sz="2300" b="1" dirty="0">
                <a:solidFill>
                  <a:srgbClr val="C00000"/>
                </a:solidFill>
              </a:rPr>
              <a:t>налоги </a:t>
            </a:r>
            <a:r>
              <a:rPr lang="ru-RU" sz="2300" b="1" dirty="0">
                <a:solidFill>
                  <a:schemeClr val="tx1"/>
                </a:solidFill>
              </a:rPr>
              <a:t>и другие характеристики. Для всех видов предприятий выделены основные финансовые показатели деятельности организации:</a:t>
            </a:r>
            <a:endParaRPr lang="ru-RU" sz="2300" b="1" dirty="0">
              <a:solidFill>
                <a:schemeClr val="tx1"/>
              </a:solidFill>
            </a:endParaRPr>
          </a:p>
        </p:txBody>
      </p:sp>
      <p:sp>
        <p:nvSpPr>
          <p:cNvPr id="5" name="Выноска со стрелкой вправо 4"/>
          <p:cNvSpPr/>
          <p:nvPr/>
        </p:nvSpPr>
        <p:spPr>
          <a:xfrm>
            <a:off x="179512" y="3356992"/>
            <a:ext cx="1152128" cy="2664296"/>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ru-RU" sz="2800" b="1" dirty="0">
                <a:solidFill>
                  <a:schemeClr val="tx1"/>
                </a:solidFill>
              </a:rPr>
              <a:t>финансовый анализ</a:t>
            </a:r>
            <a:endParaRPr lang="ru-RU" sz="2800" b="1" dirty="0">
              <a:solidFill>
                <a:schemeClr val="tx1"/>
              </a:solidFill>
            </a:endParaRPr>
          </a:p>
        </p:txBody>
      </p:sp>
      <p:sp>
        <p:nvSpPr>
          <p:cNvPr id="6" name="Скругленный прямоугольник 5"/>
          <p:cNvSpPr/>
          <p:nvPr/>
        </p:nvSpPr>
        <p:spPr>
          <a:xfrm>
            <a:off x="1908175" y="3429000"/>
            <a:ext cx="6551613" cy="57626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200" b="1" dirty="0">
                <a:solidFill>
                  <a:schemeClr val="tx1"/>
                </a:solidFill>
              </a:rPr>
              <a:t>платежеспособность</a:t>
            </a:r>
            <a:endParaRPr lang="ru-RU" sz="3200" b="1" dirty="0">
              <a:solidFill>
                <a:schemeClr val="tx1"/>
              </a:solidFill>
            </a:endParaRPr>
          </a:p>
        </p:txBody>
      </p:sp>
      <p:sp>
        <p:nvSpPr>
          <p:cNvPr id="7" name="Скругленный прямоугольник 6"/>
          <p:cNvSpPr/>
          <p:nvPr/>
        </p:nvSpPr>
        <p:spPr>
          <a:xfrm>
            <a:off x="1835150" y="4221163"/>
            <a:ext cx="6553200" cy="6477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200" b="1" dirty="0">
                <a:solidFill>
                  <a:schemeClr val="tx1"/>
                </a:solidFill>
              </a:rPr>
              <a:t>эффективность</a:t>
            </a:r>
            <a:endParaRPr lang="ru-RU" sz="3200" b="1" dirty="0">
              <a:solidFill>
                <a:schemeClr val="tx1"/>
              </a:solidFill>
            </a:endParaRPr>
          </a:p>
        </p:txBody>
      </p:sp>
      <p:sp>
        <p:nvSpPr>
          <p:cNvPr id="8" name="Скругленный прямоугольник 7"/>
          <p:cNvSpPr/>
          <p:nvPr/>
        </p:nvSpPr>
        <p:spPr>
          <a:xfrm>
            <a:off x="1835150" y="5229225"/>
            <a:ext cx="6624638" cy="6477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3200" b="1" dirty="0">
                <a:solidFill>
                  <a:schemeClr val="tx1"/>
                </a:solidFill>
              </a:rPr>
              <a:t>доходность</a:t>
            </a:r>
            <a:endParaRPr lang="ru-RU" sz="3200" b="1" dirty="0">
              <a:solidFill>
                <a:schemeClr val="tx1"/>
              </a:solidFill>
            </a:endParaRPr>
          </a:p>
        </p:txBody>
      </p:sp>
      <p:sp>
        <p:nvSpPr>
          <p:cNvPr id="10" name="Левая фигурная скобка 9"/>
          <p:cNvSpPr/>
          <p:nvPr/>
        </p:nvSpPr>
        <p:spPr>
          <a:xfrm>
            <a:off x="1476375" y="3500438"/>
            <a:ext cx="287338" cy="2305050"/>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0" fill="hold"/>
                                        <p:tgtEl>
                                          <p:spTgt spid="5"/>
                                        </p:tgtEl>
                                        <p:attrNameLst>
                                          <p:attrName>ppt_x</p:attrName>
                                        </p:attrNameLst>
                                      </p:cBhvr>
                                      <p:tavLst>
                                        <p:tav tm="0">
                                          <p:val>
                                            <p:strVal val="0-#ppt_w/2"/>
                                          </p:val>
                                        </p:tav>
                                        <p:tav tm="100000">
                                          <p:val>
                                            <p:strVal val="#ppt_x"/>
                                          </p:val>
                                        </p:tav>
                                      </p:tavLst>
                                    </p:anim>
                                    <p:anim calcmode="lin" valueType="num">
                                      <p:cBhvr additive="base">
                                        <p:cTn id="14" dur="5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0" fill="hold"/>
                                        <p:tgtEl>
                                          <p:spTgt spid="10"/>
                                        </p:tgtEl>
                                        <p:attrNameLst>
                                          <p:attrName>ppt_x</p:attrName>
                                        </p:attrNameLst>
                                      </p:cBhvr>
                                      <p:tavLst>
                                        <p:tav tm="0">
                                          <p:val>
                                            <p:strVal val="0-#ppt_w/2"/>
                                          </p:val>
                                        </p:tav>
                                        <p:tav tm="100000">
                                          <p:val>
                                            <p:strVal val="#ppt_x"/>
                                          </p:val>
                                        </p:tav>
                                      </p:tavLst>
                                    </p:anim>
                                    <p:anim calcmode="lin" valueType="num">
                                      <p:cBhvr additive="base">
                                        <p:cTn id="20" dur="5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0" fill="hold"/>
                                        <p:tgtEl>
                                          <p:spTgt spid="6"/>
                                        </p:tgtEl>
                                        <p:attrNameLst>
                                          <p:attrName>ppt_x</p:attrName>
                                        </p:attrNameLst>
                                      </p:cBhvr>
                                      <p:tavLst>
                                        <p:tav tm="0">
                                          <p:val>
                                            <p:strVal val="#ppt_x"/>
                                          </p:val>
                                        </p:tav>
                                        <p:tav tm="100000">
                                          <p:val>
                                            <p:strVal val="#ppt_x"/>
                                          </p:val>
                                        </p:tav>
                                      </p:tavLst>
                                    </p:anim>
                                    <p:anim calcmode="lin" valueType="num">
                                      <p:cBhvr additive="base">
                                        <p:cTn id="26"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0" fill="hold"/>
                                        <p:tgtEl>
                                          <p:spTgt spid="7"/>
                                        </p:tgtEl>
                                        <p:attrNameLst>
                                          <p:attrName>ppt_x</p:attrName>
                                        </p:attrNameLst>
                                      </p:cBhvr>
                                      <p:tavLst>
                                        <p:tav tm="0">
                                          <p:val>
                                            <p:strVal val="#ppt_x"/>
                                          </p:val>
                                        </p:tav>
                                        <p:tav tm="100000">
                                          <p:val>
                                            <p:strVal val="#ppt_x"/>
                                          </p:val>
                                        </p:tav>
                                      </p:tavLst>
                                    </p:anim>
                                    <p:anim calcmode="lin" valueType="num">
                                      <p:cBhvr additive="base">
                                        <p:cTn id="32"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0" fill="hold"/>
                                        <p:tgtEl>
                                          <p:spTgt spid="8"/>
                                        </p:tgtEl>
                                        <p:attrNameLst>
                                          <p:attrName>ppt_x</p:attrName>
                                        </p:attrNameLst>
                                      </p:cBhvr>
                                      <p:tavLst>
                                        <p:tav tm="0">
                                          <p:val>
                                            <p:strVal val="#ppt_x"/>
                                          </p:val>
                                        </p:tav>
                                        <p:tav tm="100000">
                                          <p:val>
                                            <p:strVal val="#ppt_x"/>
                                          </p:val>
                                        </p:tav>
                                      </p:tavLst>
                                    </p:anim>
                                    <p:anim calcmode="lin" valueType="num">
                                      <p:cBhvr additive="base">
                                        <p:cTn id="3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79388" y="0"/>
            <a:ext cx="8785225" cy="765175"/>
          </a:xfrm>
        </p:spPr>
        <p:txBody>
          <a:bodyPr rtlCol="0">
            <a:normAutofit fontScale="90000"/>
          </a:bodyPr>
          <a:lstStyle/>
          <a:p>
            <a:pPr fontAlgn="auto">
              <a:spcAft>
                <a:spcPts val="0"/>
              </a:spcAft>
              <a:defRPr/>
            </a:pPr>
            <a:r>
              <a:rPr lang="ru-RU" sz="3600" b="1" dirty="0" smtClean="0">
                <a:solidFill>
                  <a:srgbClr val="FF0000"/>
                </a:solidFill>
              </a:rPr>
              <a:t/>
            </a:r>
            <a:br>
              <a:rPr lang="ru-RU" sz="3600" b="1" dirty="0" smtClean="0">
                <a:solidFill>
                  <a:srgbClr val="FF0000"/>
                </a:solidFill>
              </a:rPr>
            </a:br>
            <a:r>
              <a:rPr lang="ru-RU" sz="3200" b="1" dirty="0" smtClean="0">
                <a:solidFill>
                  <a:srgbClr val="FF0000"/>
                </a:solidFill>
              </a:rPr>
              <a:t/>
            </a:r>
            <a:br>
              <a:rPr lang="ru-RU" sz="3200" b="1" dirty="0" smtClean="0">
                <a:solidFill>
                  <a:srgbClr val="FF0000"/>
                </a:solidFill>
              </a:rPr>
            </a:br>
            <a:endParaRPr lang="ru-RU" sz="3600" dirty="0" smtClean="0">
              <a:solidFill>
                <a:srgbClr val="FF0000"/>
              </a:solidFill>
            </a:endParaRPr>
          </a:p>
        </p:txBody>
      </p:sp>
      <p:sp>
        <p:nvSpPr>
          <p:cNvPr id="22530" name="Содержимое 4"/>
          <p:cNvSpPr>
            <a:spLocks noGrp="1"/>
          </p:cNvSpPr>
          <p:nvPr>
            <p:ph idx="1"/>
          </p:nvPr>
        </p:nvSpPr>
        <p:spPr>
          <a:xfrm>
            <a:off x="323850" y="333375"/>
            <a:ext cx="8640763" cy="5761038"/>
          </a:xfrm>
        </p:spPr>
        <p:txBody>
          <a:bodyPr/>
          <a:lstStyle/>
          <a:p>
            <a:endParaRPr lang="ru-RU" smtClean="0"/>
          </a:p>
        </p:txBody>
      </p:sp>
      <p:sp>
        <p:nvSpPr>
          <p:cNvPr id="4" name="Скругленный прямоугольник 3"/>
          <p:cNvSpPr/>
          <p:nvPr/>
        </p:nvSpPr>
        <p:spPr>
          <a:xfrm>
            <a:off x="323850" y="188913"/>
            <a:ext cx="8569325" cy="302418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ru-RU" sz="2400" b="1" dirty="0">
                <a:solidFill>
                  <a:schemeClr val="tx1"/>
                </a:solidFill>
              </a:rPr>
              <a:t>Финансовый результат – главный критерий оценки деятельности для большинства предприятий. Он характеризуется обобщающими показателями эффективности текущей деятельности предприятия – объемом продаж (продукции, работ, услуг) и полученной прибылью, складывается по результатам процессов производства и реализации продукции и зависит, таким образом, от ряда объективных и субъективных факторов</a:t>
            </a:r>
            <a:endParaRPr lang="ru-RU" sz="2400" b="1" dirty="0">
              <a:solidFill>
                <a:schemeClr val="tx1"/>
              </a:solidFill>
            </a:endParaRPr>
          </a:p>
        </p:txBody>
      </p:sp>
      <p:sp>
        <p:nvSpPr>
          <p:cNvPr id="5" name="Выноска со стрелкой вправо 4"/>
          <p:cNvSpPr/>
          <p:nvPr/>
        </p:nvSpPr>
        <p:spPr>
          <a:xfrm>
            <a:off x="179512" y="3212976"/>
            <a:ext cx="1152128" cy="2880320"/>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ru-RU" sz="2800" b="1" dirty="0">
                <a:solidFill>
                  <a:schemeClr val="tx1"/>
                </a:solidFill>
              </a:rPr>
              <a:t>Финансовый результат</a:t>
            </a:r>
            <a:endParaRPr lang="ru-RU" sz="2800" b="1" dirty="0">
              <a:solidFill>
                <a:schemeClr val="tx1"/>
              </a:solidFill>
            </a:endParaRPr>
          </a:p>
        </p:txBody>
      </p:sp>
      <p:sp>
        <p:nvSpPr>
          <p:cNvPr id="6" name="Скругленный прямоугольник 5"/>
          <p:cNvSpPr/>
          <p:nvPr/>
        </p:nvSpPr>
        <p:spPr>
          <a:xfrm>
            <a:off x="1908175" y="3357563"/>
            <a:ext cx="6551613" cy="79216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300" b="1" dirty="0">
                <a:solidFill>
                  <a:schemeClr val="tx1"/>
                </a:solidFill>
              </a:rPr>
              <a:t>степени использования коммерческой организацией производственных ресурсов</a:t>
            </a:r>
            <a:endParaRPr lang="ru-RU" sz="2300" b="1" dirty="0">
              <a:solidFill>
                <a:schemeClr val="tx1"/>
              </a:solidFill>
            </a:endParaRPr>
          </a:p>
        </p:txBody>
      </p:sp>
      <p:sp>
        <p:nvSpPr>
          <p:cNvPr id="7" name="Скругленный прямоугольник 6"/>
          <p:cNvSpPr/>
          <p:nvPr/>
        </p:nvSpPr>
        <p:spPr>
          <a:xfrm>
            <a:off x="1908175" y="4292600"/>
            <a:ext cx="6551613" cy="6492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300" b="1" dirty="0">
                <a:solidFill>
                  <a:schemeClr val="tx1"/>
                </a:solidFill>
              </a:rPr>
              <a:t>соблюдения договорной и платежной дисциплины</a:t>
            </a:r>
            <a:endParaRPr lang="ru-RU" sz="2300" b="1" dirty="0">
              <a:solidFill>
                <a:schemeClr val="tx1"/>
              </a:solidFill>
            </a:endParaRPr>
          </a:p>
        </p:txBody>
      </p:sp>
      <p:sp>
        <p:nvSpPr>
          <p:cNvPr id="8" name="Скругленный прямоугольник 7"/>
          <p:cNvSpPr/>
          <p:nvPr/>
        </p:nvSpPr>
        <p:spPr>
          <a:xfrm>
            <a:off x="1763713" y="5229225"/>
            <a:ext cx="6624637" cy="6477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2300" b="1" dirty="0">
                <a:solidFill>
                  <a:schemeClr val="tx1"/>
                </a:solidFill>
              </a:rPr>
              <a:t>изменения ситуации на сырьевых, товарных и финансовых рынках </a:t>
            </a:r>
            <a:endParaRPr lang="ru-RU" sz="2300" b="1" dirty="0">
              <a:solidFill>
                <a:schemeClr val="tx1"/>
              </a:solidFill>
            </a:endParaRPr>
          </a:p>
        </p:txBody>
      </p:sp>
      <p:sp>
        <p:nvSpPr>
          <p:cNvPr id="10" name="Левая фигурная скобка 9"/>
          <p:cNvSpPr/>
          <p:nvPr/>
        </p:nvSpPr>
        <p:spPr>
          <a:xfrm>
            <a:off x="1476375" y="3357563"/>
            <a:ext cx="287338" cy="2447925"/>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0" fill="hold"/>
                                        <p:tgtEl>
                                          <p:spTgt spid="5"/>
                                        </p:tgtEl>
                                        <p:attrNameLst>
                                          <p:attrName>ppt_x</p:attrName>
                                        </p:attrNameLst>
                                      </p:cBhvr>
                                      <p:tavLst>
                                        <p:tav tm="0">
                                          <p:val>
                                            <p:strVal val="0-#ppt_w/2"/>
                                          </p:val>
                                        </p:tav>
                                        <p:tav tm="100000">
                                          <p:val>
                                            <p:strVal val="#ppt_x"/>
                                          </p:val>
                                        </p:tav>
                                      </p:tavLst>
                                    </p:anim>
                                    <p:anim calcmode="lin" valueType="num">
                                      <p:cBhvr additive="base">
                                        <p:cTn id="14" dur="5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0" fill="hold"/>
                                        <p:tgtEl>
                                          <p:spTgt spid="10"/>
                                        </p:tgtEl>
                                        <p:attrNameLst>
                                          <p:attrName>ppt_x</p:attrName>
                                        </p:attrNameLst>
                                      </p:cBhvr>
                                      <p:tavLst>
                                        <p:tav tm="0">
                                          <p:val>
                                            <p:strVal val="0-#ppt_w/2"/>
                                          </p:val>
                                        </p:tav>
                                        <p:tav tm="100000">
                                          <p:val>
                                            <p:strVal val="#ppt_x"/>
                                          </p:val>
                                        </p:tav>
                                      </p:tavLst>
                                    </p:anim>
                                    <p:anim calcmode="lin" valueType="num">
                                      <p:cBhvr additive="base">
                                        <p:cTn id="20" dur="5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0" fill="hold"/>
                                        <p:tgtEl>
                                          <p:spTgt spid="6"/>
                                        </p:tgtEl>
                                        <p:attrNameLst>
                                          <p:attrName>ppt_x</p:attrName>
                                        </p:attrNameLst>
                                      </p:cBhvr>
                                      <p:tavLst>
                                        <p:tav tm="0">
                                          <p:val>
                                            <p:strVal val="#ppt_x"/>
                                          </p:val>
                                        </p:tav>
                                        <p:tav tm="100000">
                                          <p:val>
                                            <p:strVal val="#ppt_x"/>
                                          </p:val>
                                        </p:tav>
                                      </p:tavLst>
                                    </p:anim>
                                    <p:anim calcmode="lin" valueType="num">
                                      <p:cBhvr additive="base">
                                        <p:cTn id="26"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0" fill="hold"/>
                                        <p:tgtEl>
                                          <p:spTgt spid="7"/>
                                        </p:tgtEl>
                                        <p:attrNameLst>
                                          <p:attrName>ppt_x</p:attrName>
                                        </p:attrNameLst>
                                      </p:cBhvr>
                                      <p:tavLst>
                                        <p:tav tm="0">
                                          <p:val>
                                            <p:strVal val="#ppt_x"/>
                                          </p:val>
                                        </p:tav>
                                        <p:tav tm="100000">
                                          <p:val>
                                            <p:strVal val="#ppt_x"/>
                                          </p:val>
                                        </p:tav>
                                      </p:tavLst>
                                    </p:anim>
                                    <p:anim calcmode="lin" valueType="num">
                                      <p:cBhvr additive="base">
                                        <p:cTn id="32"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0" fill="hold"/>
                                        <p:tgtEl>
                                          <p:spTgt spid="8"/>
                                        </p:tgtEl>
                                        <p:attrNameLst>
                                          <p:attrName>ppt_x</p:attrName>
                                        </p:attrNameLst>
                                      </p:cBhvr>
                                      <p:tavLst>
                                        <p:tav tm="0">
                                          <p:val>
                                            <p:strVal val="#ppt_x"/>
                                          </p:val>
                                        </p:tav>
                                        <p:tav tm="100000">
                                          <p:val>
                                            <p:strVal val="#ppt_x"/>
                                          </p:val>
                                        </p:tav>
                                      </p:tavLst>
                                    </p:anim>
                                    <p:anim calcmode="lin" valueType="num">
                                      <p:cBhvr additive="base">
                                        <p:cTn id="3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10074</TotalTime>
  <Words>1649</Words>
  <Application>Microsoft Office PowerPoint</Application>
  <PresentationFormat>Экран (4:3)</PresentationFormat>
  <Paragraphs>215</Paragraphs>
  <Slides>34</Slides>
  <Notes>0</Notes>
  <HiddenSlides>0</HiddenSlides>
  <MMClips>0</MMClips>
  <ScaleCrop>false</ScaleCrop>
  <HeadingPairs>
    <vt:vector size="8" baseType="variant">
      <vt:variant>
        <vt:lpstr>Использованные шрифты</vt:lpstr>
      </vt:variant>
      <vt:variant>
        <vt:i4>4</vt:i4>
      </vt:variant>
      <vt:variant>
        <vt:lpstr>Шаблон оформления</vt:lpstr>
      </vt:variant>
      <vt:variant>
        <vt:i4>1</vt:i4>
      </vt:variant>
      <vt:variant>
        <vt:lpstr>Внедренные серверы OLE</vt:lpstr>
      </vt:variant>
      <vt:variant>
        <vt:i4>1</vt:i4>
      </vt:variant>
      <vt:variant>
        <vt:lpstr>Заголовки слайдов</vt:lpstr>
      </vt:variant>
      <vt:variant>
        <vt:i4>34</vt:i4>
      </vt:variant>
    </vt:vector>
  </HeadingPairs>
  <TitlesOfParts>
    <vt:vector size="40" baseType="lpstr">
      <vt:lpstr>Calibri</vt:lpstr>
      <vt:lpstr>Arial</vt:lpstr>
      <vt:lpstr>Times New Roman</vt:lpstr>
      <vt:lpstr>Verdana</vt:lpstr>
      <vt:lpstr>Тема Office</vt:lpstr>
      <vt:lpstr>Image</vt:lpstr>
      <vt:lpstr>Министерства внутренних дел Республики Беларусь</vt:lpstr>
      <vt:lpstr>Кафедра экономической безопасности </vt:lpstr>
      <vt:lpstr>    Тема 5   </vt:lpstr>
      <vt:lpstr> План лекции: </vt:lpstr>
      <vt:lpstr>План семинарского занятия 2 часа</vt:lpstr>
      <vt:lpstr>Слайд 6</vt:lpstr>
      <vt:lpstr>Слайд 7</vt:lpstr>
      <vt:lpstr>  </vt:lpstr>
      <vt:lpstr>  </vt:lpstr>
      <vt:lpstr>  </vt:lpstr>
      <vt:lpstr>Слайд 11</vt:lpstr>
      <vt:lpstr>  </vt:lpstr>
      <vt:lpstr>Слайд 13</vt:lpstr>
      <vt:lpstr>Задание на самоподготовку</vt:lpstr>
      <vt:lpstr>Слайд 15</vt:lpstr>
      <vt:lpstr>Концепции прибыли:</vt:lpstr>
      <vt:lpstr>Маркс о прибыли</vt:lpstr>
      <vt:lpstr>Связь с экономической теорией</vt:lpstr>
      <vt:lpstr>  </vt:lpstr>
      <vt:lpstr>Виды прибыли</vt:lpstr>
      <vt:lpstr>Учредительская прибыль</vt:lpstr>
      <vt:lpstr>Механизм образования учредительской прибыли</vt:lpstr>
      <vt:lpstr>Задание на самоподготовку</vt:lpstr>
      <vt:lpstr>Рентабельность </vt:lpstr>
      <vt:lpstr>Виды рентабельности 1</vt:lpstr>
      <vt:lpstr>Виды рентабельности 2</vt:lpstr>
      <vt:lpstr>Слайд 27</vt:lpstr>
      <vt:lpstr>Слайд 28</vt:lpstr>
      <vt:lpstr>Основные черты внешнего анализа финансовых результатов</vt:lpstr>
      <vt:lpstr>Основное содержание внешнего финансового анализа</vt:lpstr>
      <vt:lpstr>Основные особенности внутреннего или управленческого финансового анализа</vt:lpstr>
      <vt:lpstr>Практика анализа финансовых результатов  выработала шесть основных методов их проведения</vt:lpstr>
      <vt:lpstr>Слайд 33</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Министерства внутренних дел Республики Беларусь</dc:title>
  <dc:creator>Алексей</dc:creator>
  <cp:lastModifiedBy>vad_1982</cp:lastModifiedBy>
  <cp:revision>337</cp:revision>
  <dcterms:created xsi:type="dcterms:W3CDTF">2016-07-09T12:46:01Z</dcterms:created>
  <dcterms:modified xsi:type="dcterms:W3CDTF">2018-09-28T05:46:05Z</dcterms:modified>
</cp:coreProperties>
</file>