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62" r:id="rId7"/>
    <p:sldId id="266" r:id="rId8"/>
    <p:sldId id="294" r:id="rId9"/>
    <p:sldId id="295" r:id="rId10"/>
    <p:sldId id="296" r:id="rId11"/>
    <p:sldId id="300" r:id="rId12"/>
    <p:sldId id="297" r:id="rId13"/>
    <p:sldId id="302" r:id="rId14"/>
    <p:sldId id="305" r:id="rId15"/>
    <p:sldId id="299" r:id="rId16"/>
    <p:sldId id="307" r:id="rId17"/>
    <p:sldId id="312" r:id="rId18"/>
    <p:sldId id="309" r:id="rId19"/>
    <p:sldId id="298" r:id="rId20"/>
    <p:sldId id="304" r:id="rId21"/>
    <p:sldId id="323" r:id="rId22"/>
    <p:sldId id="325" r:id="rId23"/>
    <p:sldId id="306" r:id="rId24"/>
    <p:sldId id="327" r:id="rId25"/>
    <p:sldId id="330" r:id="rId26"/>
    <p:sldId id="329" r:id="rId27"/>
    <p:sldId id="264" r:id="rId28"/>
    <p:sldId id="317" r:id="rId29"/>
    <p:sldId id="318" r:id="rId30"/>
    <p:sldId id="319" r:id="rId31"/>
    <p:sldId id="321" r:id="rId32"/>
    <p:sldId id="313" r:id="rId33"/>
    <p:sldId id="265" r:id="rId34"/>
    <p:sldId id="320" r:id="rId35"/>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15" d="100"/>
          <a:sy n="115" d="100"/>
        </p:scale>
        <p:origin x="-1500"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pPr>
              <a:defRPr/>
            </a:pPr>
            <a:fld id="{209B7BB1-2C57-4A8E-9767-57C90DBEB2B3}" type="datetimeFigureOut">
              <a:rPr lang="ru-RU"/>
              <a:pPr>
                <a:defRPr/>
              </a:pPr>
              <a:t>28.09.2018</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A92DF4E9-173A-4686-A509-DEE42702B468}"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91FAD53E-5C38-40D7-ABA6-830FE9499B77}" type="datetimeFigureOut">
              <a:rPr lang="ru-RU"/>
              <a:pPr>
                <a:defRPr/>
              </a:pPr>
              <a:t>28.09.2018</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0251C06E-794F-4A08-A74F-B60347B2811D}"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18D9EBA3-68AD-4A1D-B6F2-F2ED7AF34D0D}" type="datetimeFigureOut">
              <a:rPr lang="ru-RU"/>
              <a:pPr>
                <a:defRPr/>
              </a:pPr>
              <a:t>28.09.2018</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25FE2703-83BB-406E-BBB3-0B43A07613EB}"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757136FD-4D4D-4494-A9CF-D59581E13A67}" type="datetimeFigureOut">
              <a:rPr lang="ru-RU"/>
              <a:pPr>
                <a:defRPr/>
              </a:pPr>
              <a:t>28.09.2018</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631AF592-CD75-4A7B-BD2E-6BC80DAEDD70}"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fld id="{B875847A-09EB-45E7-8D20-BF19D96B5045}" type="datetimeFigureOut">
              <a:rPr lang="ru-RU"/>
              <a:pPr>
                <a:defRPr/>
              </a:pPr>
              <a:t>28.09.2018</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9612A947-7E9B-499B-A256-5FECE895F5F8}"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p:txBody>
          <a:bodyPr/>
          <a:lstStyle>
            <a:lvl1pPr>
              <a:defRPr/>
            </a:lvl1pPr>
          </a:lstStyle>
          <a:p>
            <a:pPr>
              <a:defRPr/>
            </a:pPr>
            <a:fld id="{993D795E-7195-4F1D-8BBF-B9E1CEC20B2C}" type="datetimeFigureOut">
              <a:rPr lang="ru-RU"/>
              <a:pPr>
                <a:defRPr/>
              </a:pPr>
              <a:t>28.09.2018</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ED42C1A4-511D-402B-BEB6-9975E30385EC}"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p:txBody>
          <a:bodyPr/>
          <a:lstStyle>
            <a:lvl1pPr>
              <a:defRPr/>
            </a:lvl1pPr>
          </a:lstStyle>
          <a:p>
            <a:pPr>
              <a:defRPr/>
            </a:pPr>
            <a:fld id="{F801AF21-AD37-4D5D-AE5F-DD1C043EFCC0}" type="datetimeFigureOut">
              <a:rPr lang="ru-RU"/>
              <a:pPr>
                <a:defRPr/>
              </a:pPr>
              <a:t>28.09.2018</a:t>
            </a:fld>
            <a:endParaRPr lang="ru-RU"/>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pPr>
              <a:defRPr/>
            </a:pPr>
            <a:fld id="{117C3436-230E-45D3-825F-3C40F89E5226}"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3"/>
          <p:cNvSpPr>
            <a:spLocks noGrp="1"/>
          </p:cNvSpPr>
          <p:nvPr>
            <p:ph type="dt" sz="half" idx="10"/>
          </p:nvPr>
        </p:nvSpPr>
        <p:spPr/>
        <p:txBody>
          <a:bodyPr/>
          <a:lstStyle>
            <a:lvl1pPr>
              <a:defRPr/>
            </a:lvl1pPr>
          </a:lstStyle>
          <a:p>
            <a:pPr>
              <a:defRPr/>
            </a:pPr>
            <a:fld id="{F6E17AF3-8B6F-4521-ABF1-77B31448EAE8}" type="datetimeFigureOut">
              <a:rPr lang="ru-RU"/>
              <a:pPr>
                <a:defRPr/>
              </a:pPr>
              <a:t>28.09.2018</a:t>
            </a:fld>
            <a:endParaRPr lang="ru-RU"/>
          </a:p>
        </p:txBody>
      </p:sp>
      <p:sp>
        <p:nvSpPr>
          <p:cNvPr id="4" name="Нижний колонтитул 4"/>
          <p:cNvSpPr>
            <a:spLocks noGrp="1"/>
          </p:cNvSpPr>
          <p:nvPr>
            <p:ph type="ftr" sz="quarter" idx="11"/>
          </p:nvPr>
        </p:nvSpPr>
        <p:spPr/>
        <p:txBody>
          <a:bodyPr/>
          <a:lstStyle>
            <a:lvl1pPr>
              <a:defRPr/>
            </a:lvl1pPr>
          </a:lstStyle>
          <a:p>
            <a:pPr>
              <a:defRPr/>
            </a:pPr>
            <a:endParaRPr lang="ru-RU"/>
          </a:p>
        </p:txBody>
      </p:sp>
      <p:sp>
        <p:nvSpPr>
          <p:cNvPr id="5" name="Номер слайда 5"/>
          <p:cNvSpPr>
            <a:spLocks noGrp="1"/>
          </p:cNvSpPr>
          <p:nvPr>
            <p:ph type="sldNum" sz="quarter" idx="12"/>
          </p:nvPr>
        </p:nvSpPr>
        <p:spPr/>
        <p:txBody>
          <a:bodyPr/>
          <a:lstStyle>
            <a:lvl1pPr>
              <a:defRPr/>
            </a:lvl1pPr>
          </a:lstStyle>
          <a:p>
            <a:pPr>
              <a:defRPr/>
            </a:pPr>
            <a:fld id="{A13341FE-B7D2-4FAF-91AF-08FA256A72FD}"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fld id="{ACA1F24F-784E-4400-A433-2151A62226AA}" type="datetimeFigureOut">
              <a:rPr lang="ru-RU"/>
              <a:pPr>
                <a:defRPr/>
              </a:pPr>
              <a:t>28.09.2018</a:t>
            </a:fld>
            <a:endParaRPr lang="ru-RU"/>
          </a:p>
        </p:txBody>
      </p:sp>
      <p:sp>
        <p:nvSpPr>
          <p:cNvPr id="3" name="Нижний колонтитул 4"/>
          <p:cNvSpPr>
            <a:spLocks noGrp="1"/>
          </p:cNvSpPr>
          <p:nvPr>
            <p:ph type="ftr" sz="quarter" idx="11"/>
          </p:nvPr>
        </p:nvSpPr>
        <p:spPr/>
        <p:txBody>
          <a:bodyPr/>
          <a:lstStyle>
            <a:lvl1pPr>
              <a:defRPr/>
            </a:lvl1pPr>
          </a:lstStyle>
          <a:p>
            <a:pPr>
              <a:defRPr/>
            </a:pPr>
            <a:endParaRPr lang="ru-RU"/>
          </a:p>
        </p:txBody>
      </p:sp>
      <p:sp>
        <p:nvSpPr>
          <p:cNvPr id="4" name="Номер слайда 5"/>
          <p:cNvSpPr>
            <a:spLocks noGrp="1"/>
          </p:cNvSpPr>
          <p:nvPr>
            <p:ph type="sldNum" sz="quarter" idx="12"/>
          </p:nvPr>
        </p:nvSpPr>
        <p:spPr/>
        <p:txBody>
          <a:bodyPr/>
          <a:lstStyle>
            <a:lvl1pPr>
              <a:defRPr/>
            </a:lvl1pPr>
          </a:lstStyle>
          <a:p>
            <a:pPr>
              <a:defRPr/>
            </a:pPr>
            <a:fld id="{F92DB026-B993-4355-A639-010F5BBE39CA}"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E7FA5ED2-6038-46DC-AE42-BC329219ECBC}" type="datetimeFigureOut">
              <a:rPr lang="ru-RU"/>
              <a:pPr>
                <a:defRPr/>
              </a:pPr>
              <a:t>28.09.2018</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97FBCF3C-EC8E-4F4B-94D6-171D7ECF3C5F}"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E60AA6C9-DE0A-4D45-8DC0-7FB0EA134BA7}" type="datetimeFigureOut">
              <a:rPr lang="ru-RU"/>
              <a:pPr>
                <a:defRPr/>
              </a:pPr>
              <a:t>28.09.2018</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5D40F813-7431-441B-8D76-6F63AD76FF09}"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338" name="Заголовок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4339" name="Текст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0EAA29EB-B48F-4124-BFD3-BA1AE32F17C0}" type="datetimeFigureOut">
              <a:rPr lang="ru-RU"/>
              <a:pPr>
                <a:defRPr/>
              </a:pPr>
              <a:t>28.09.2018</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F0A801C9-318A-43D5-AC07-E881C68459F8}"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aphicFrame>
        <p:nvGraphicFramePr>
          <p:cNvPr id="1026" name="Object 2"/>
          <p:cNvGraphicFramePr>
            <a:graphicFrameLocks noChangeAspect="1"/>
          </p:cNvGraphicFramePr>
          <p:nvPr/>
        </p:nvGraphicFramePr>
        <p:xfrm>
          <a:off x="827088" y="260350"/>
          <a:ext cx="7154862" cy="6408738"/>
        </p:xfrm>
        <a:graphic>
          <a:graphicData uri="http://schemas.openxmlformats.org/presentationml/2006/ole">
            <p:oleObj spid="_x0000_s1026" name="Image" r:id="rId3" imgW="2354784" imgH="1660952" progId="">
              <p:embed/>
            </p:oleObj>
          </a:graphicData>
        </a:graphic>
      </p:graphicFrame>
      <p:sp>
        <p:nvSpPr>
          <p:cNvPr id="18435" name="Rectangle 3"/>
          <p:cNvSpPr>
            <a:spLocks noGrp="1" noChangeArrowheads="1"/>
          </p:cNvSpPr>
          <p:nvPr>
            <p:ph type="title"/>
          </p:nvPr>
        </p:nvSpPr>
        <p:spPr>
          <a:xfrm>
            <a:off x="758825" y="5761038"/>
            <a:ext cx="7773988" cy="908050"/>
          </a:xfrm>
        </p:spPr>
        <p:txBody>
          <a:bodyPr rtlCol="0">
            <a:normAutofit fontScale="90000"/>
          </a:bodyPr>
          <a:lstStyle/>
          <a:p>
            <a:pPr fontAlgn="auto">
              <a:lnSpc>
                <a:spcPct val="90000"/>
              </a:lnSpc>
              <a:spcAft>
                <a:spcPts val="0"/>
              </a:spcAft>
              <a:defRPr/>
            </a:pPr>
            <a:r>
              <a:rPr lang="ru-RU" sz="4000" smtClean="0">
                <a:solidFill>
                  <a:schemeClr val="bg1"/>
                </a:solidFill>
              </a:rPr>
              <a:t>Министерства внутренних дел Республики Беларусь</a:t>
            </a:r>
          </a:p>
        </p:txBody>
      </p:sp>
      <p:sp>
        <p:nvSpPr>
          <p:cNvPr id="1028" name="WordArt 4"/>
          <p:cNvSpPr>
            <a:spLocks noChangeArrowheads="1" noChangeShapeType="1" noTextEdit="1"/>
          </p:cNvSpPr>
          <p:nvPr/>
        </p:nvSpPr>
        <p:spPr bwMode="auto">
          <a:xfrm>
            <a:off x="1143000" y="762000"/>
            <a:ext cx="7086600" cy="457200"/>
          </a:xfrm>
          <a:prstGeom prst="rect">
            <a:avLst/>
          </a:prstGeom>
        </p:spPr>
        <p:txBody>
          <a:bodyPr spcFirstLastPara="1" wrap="none" fromWordArt="1">
            <a:prstTxWarp prst="textArchUp">
              <a:avLst>
                <a:gd name="adj" fmla="val 10872940"/>
              </a:avLst>
            </a:prstTxWarp>
          </a:bodyPr>
          <a:lstStyle/>
          <a:p>
            <a:pPr algn="ctr"/>
            <a:r>
              <a:rPr lang="ru-RU" sz="3200" kern="10" spc="1600">
                <a:ln w="9525">
                  <a:noFill/>
                  <a:round/>
                  <a:headEnd/>
                  <a:tailEnd/>
                </a:ln>
                <a:solidFill>
                  <a:schemeClr val="bg1"/>
                </a:solidFill>
                <a:latin typeface="Times New Roman Cyr"/>
              </a:rPr>
              <a:t>Академия</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18435"/>
                                        </p:tgtEl>
                                        <p:attrNameLst>
                                          <p:attrName>style.visibility</p:attrName>
                                        </p:attrNameLst>
                                      </p:cBhvr>
                                      <p:to>
                                        <p:strVal val="visible"/>
                                      </p:to>
                                    </p:set>
                                    <p:anim calcmode="lin" valueType="num">
                                      <p:cBhvr>
                                        <p:cTn id="7" dur="500" fill="hold"/>
                                        <p:tgtEl>
                                          <p:spTgt spid="18435"/>
                                        </p:tgtEl>
                                        <p:attrNameLst>
                                          <p:attrName>ppt_w</p:attrName>
                                        </p:attrNameLst>
                                      </p:cBhvr>
                                      <p:tavLst>
                                        <p:tav tm="0">
                                          <p:val>
                                            <p:fltVal val="0"/>
                                          </p:val>
                                        </p:tav>
                                        <p:tav tm="100000">
                                          <p:val>
                                            <p:strVal val="#ppt_w"/>
                                          </p:val>
                                        </p:tav>
                                      </p:tavLst>
                                    </p:anim>
                                    <p:anim calcmode="lin" valueType="num">
                                      <p:cBhvr>
                                        <p:cTn id="8" dur="500" fill="hold"/>
                                        <p:tgtEl>
                                          <p:spTgt spid="18435"/>
                                        </p:tgtEl>
                                        <p:attrNameLst>
                                          <p:attrName>ppt_h</p:attrName>
                                        </p:attrNameLst>
                                      </p:cBhvr>
                                      <p:tavLst>
                                        <p:tav tm="0">
                                          <p:val>
                                            <p:fltVal val="0"/>
                                          </p:val>
                                        </p:tav>
                                        <p:tav tm="100000">
                                          <p:val>
                                            <p:strVal val="#ppt_h"/>
                                          </p:val>
                                        </p:tav>
                                      </p:tavLst>
                                    </p:anim>
                                    <p:animEffect transition="in" filter="fade">
                                      <p:cBhvr>
                                        <p:cTn id="9" dur="500"/>
                                        <p:tgtEl>
                                          <p:spTgt spid="184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Заголовок 1"/>
          <p:cNvSpPr>
            <a:spLocks noGrp="1"/>
          </p:cNvSpPr>
          <p:nvPr>
            <p:ph type="title"/>
          </p:nvPr>
        </p:nvSpPr>
        <p:spPr>
          <a:xfrm>
            <a:off x="179388" y="0"/>
            <a:ext cx="8785225" cy="765175"/>
          </a:xfrm>
        </p:spPr>
        <p:txBody>
          <a:bodyPr rtlCol="0">
            <a:normAutofit fontScale="90000"/>
          </a:bodyPr>
          <a:lstStyle/>
          <a:p>
            <a:pPr fontAlgn="auto">
              <a:spcAft>
                <a:spcPts val="0"/>
              </a:spcAft>
              <a:defRPr/>
            </a:pPr>
            <a:r>
              <a:rPr lang="ru-RU" sz="3600" b="1" dirty="0" smtClean="0">
                <a:solidFill>
                  <a:srgbClr val="FF0000"/>
                </a:solidFill>
              </a:rPr>
              <a:t/>
            </a:r>
            <a:br>
              <a:rPr lang="ru-RU" sz="3600" b="1" dirty="0" smtClean="0">
                <a:solidFill>
                  <a:srgbClr val="FF0000"/>
                </a:solidFill>
              </a:rPr>
            </a:br>
            <a:r>
              <a:rPr lang="ru-RU" sz="3200" b="1" dirty="0" smtClean="0">
                <a:solidFill>
                  <a:srgbClr val="FF0000"/>
                </a:solidFill>
              </a:rPr>
              <a:t/>
            </a:r>
            <a:br>
              <a:rPr lang="ru-RU" sz="3200" b="1" dirty="0" smtClean="0">
                <a:solidFill>
                  <a:srgbClr val="FF0000"/>
                </a:solidFill>
              </a:rPr>
            </a:br>
            <a:endParaRPr lang="ru-RU" sz="3600" dirty="0" smtClean="0">
              <a:solidFill>
                <a:srgbClr val="FF0000"/>
              </a:solidFill>
            </a:endParaRPr>
          </a:p>
        </p:txBody>
      </p:sp>
      <p:sp>
        <p:nvSpPr>
          <p:cNvPr id="23554" name="Содержимое 4"/>
          <p:cNvSpPr>
            <a:spLocks noGrp="1"/>
          </p:cNvSpPr>
          <p:nvPr>
            <p:ph idx="1"/>
          </p:nvPr>
        </p:nvSpPr>
        <p:spPr>
          <a:xfrm>
            <a:off x="323850" y="333375"/>
            <a:ext cx="8640763" cy="5761038"/>
          </a:xfrm>
        </p:spPr>
        <p:txBody>
          <a:bodyPr/>
          <a:lstStyle/>
          <a:p>
            <a:endParaRPr lang="ru-RU" smtClean="0"/>
          </a:p>
        </p:txBody>
      </p:sp>
      <p:sp>
        <p:nvSpPr>
          <p:cNvPr id="4" name="Скругленный прямоугольник 3"/>
          <p:cNvSpPr/>
          <p:nvPr/>
        </p:nvSpPr>
        <p:spPr>
          <a:xfrm>
            <a:off x="323850" y="188913"/>
            <a:ext cx="8569325" cy="3024187"/>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600"/>
              </a:spcAft>
              <a:defRPr/>
            </a:pPr>
            <a:endParaRPr lang="ru-RU" sz="2300" b="1" dirty="0">
              <a:solidFill>
                <a:schemeClr val="tx1"/>
              </a:solidFill>
            </a:endParaRPr>
          </a:p>
          <a:p>
            <a:pPr fontAlgn="auto">
              <a:spcBef>
                <a:spcPts val="0"/>
              </a:spcBef>
              <a:spcAft>
                <a:spcPts val="600"/>
              </a:spcAft>
              <a:defRPr/>
            </a:pPr>
            <a:r>
              <a:rPr lang="ru-RU" sz="2500" b="1" dirty="0">
                <a:solidFill>
                  <a:schemeClr val="tx1"/>
                </a:solidFill>
              </a:rPr>
              <a:t>Финансовый результат организации выражается в сумме полученных доходов или прибыли. Величина полученной в отчетном периоде прибыли определяет доходы собственников бизнеса, вознаграждении работников организации, налоговые поступления в бюджет. Финансовый результат – индикатор привлекательности коммерческой организации для партнеров по бизнесу, кредиторов, инвесторов.</a:t>
            </a:r>
          </a:p>
          <a:p>
            <a:pPr fontAlgn="auto">
              <a:spcBef>
                <a:spcPts val="0"/>
              </a:spcBef>
              <a:spcAft>
                <a:spcPts val="600"/>
              </a:spcAft>
              <a:defRPr/>
            </a:pPr>
            <a:endParaRPr lang="ru-RU" sz="2000" b="1" dirty="0">
              <a:solidFill>
                <a:schemeClr val="tx1"/>
              </a:solidFill>
            </a:endParaRPr>
          </a:p>
        </p:txBody>
      </p:sp>
      <p:sp>
        <p:nvSpPr>
          <p:cNvPr id="5" name="Выноска со стрелкой вправо 4"/>
          <p:cNvSpPr/>
          <p:nvPr/>
        </p:nvSpPr>
        <p:spPr>
          <a:xfrm>
            <a:off x="179512" y="3356992"/>
            <a:ext cx="1152128" cy="2880320"/>
          </a:xfrm>
          <a:prstGeom prst="rightArrowCallou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fontAlgn="auto">
              <a:spcBef>
                <a:spcPts val="0"/>
              </a:spcBef>
              <a:spcAft>
                <a:spcPts val="0"/>
              </a:spcAft>
              <a:defRPr/>
            </a:pPr>
            <a:r>
              <a:rPr lang="ru-RU" sz="2800" b="1" dirty="0">
                <a:solidFill>
                  <a:schemeClr val="tx1"/>
                </a:solidFill>
              </a:rPr>
              <a:t>Финансовый результат</a:t>
            </a:r>
            <a:endParaRPr lang="ru-RU" sz="2800" b="1" dirty="0">
              <a:solidFill>
                <a:schemeClr val="tx1"/>
              </a:solidFill>
            </a:endParaRPr>
          </a:p>
        </p:txBody>
      </p:sp>
      <p:sp>
        <p:nvSpPr>
          <p:cNvPr id="6" name="Скругленный прямоугольник 5"/>
          <p:cNvSpPr/>
          <p:nvPr/>
        </p:nvSpPr>
        <p:spPr>
          <a:xfrm>
            <a:off x="1908175" y="3357563"/>
            <a:ext cx="6551613" cy="576262"/>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ru-RU" sz="2000" b="1" dirty="0">
                <a:solidFill>
                  <a:schemeClr val="tx1"/>
                </a:solidFill>
              </a:rPr>
              <a:t>доход</a:t>
            </a:r>
            <a:endParaRPr lang="ru-RU" sz="2000" b="1" dirty="0">
              <a:solidFill>
                <a:schemeClr val="tx1"/>
              </a:solidFill>
            </a:endParaRPr>
          </a:p>
        </p:txBody>
      </p:sp>
      <p:sp>
        <p:nvSpPr>
          <p:cNvPr id="7" name="Скругленный прямоугольник 6"/>
          <p:cNvSpPr/>
          <p:nvPr/>
        </p:nvSpPr>
        <p:spPr>
          <a:xfrm>
            <a:off x="1908175" y="4292600"/>
            <a:ext cx="6551613" cy="649288"/>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ru-RU" sz="2400" b="1" dirty="0">
                <a:solidFill>
                  <a:schemeClr val="tx1"/>
                </a:solidFill>
              </a:rPr>
              <a:t>прибыль</a:t>
            </a:r>
            <a:endParaRPr lang="ru-RU" sz="2400" b="1" dirty="0">
              <a:solidFill>
                <a:schemeClr val="tx1"/>
              </a:solidFill>
            </a:endParaRPr>
          </a:p>
        </p:txBody>
      </p:sp>
      <p:sp>
        <p:nvSpPr>
          <p:cNvPr id="8" name="Скругленный прямоугольник 7"/>
          <p:cNvSpPr/>
          <p:nvPr/>
        </p:nvSpPr>
        <p:spPr>
          <a:xfrm>
            <a:off x="1763713" y="5229225"/>
            <a:ext cx="6624637" cy="647700"/>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ru-RU" sz="2400" b="1" dirty="0">
                <a:solidFill>
                  <a:schemeClr val="tx1"/>
                </a:solidFill>
              </a:rPr>
              <a:t>рентабельность</a:t>
            </a:r>
            <a:endParaRPr lang="ru-RU" sz="2400" b="1" dirty="0">
              <a:solidFill>
                <a:schemeClr val="tx1"/>
              </a:solidFill>
            </a:endParaRPr>
          </a:p>
        </p:txBody>
      </p:sp>
      <p:sp>
        <p:nvSpPr>
          <p:cNvPr id="10" name="Левая фигурная скобка 9"/>
          <p:cNvSpPr/>
          <p:nvPr/>
        </p:nvSpPr>
        <p:spPr>
          <a:xfrm>
            <a:off x="1476375" y="3357563"/>
            <a:ext cx="287338" cy="2447925"/>
          </a:xfrm>
          <a:prstGeom prst="leftBrace">
            <a:avLst/>
          </a:prstGeom>
          <a:ln w="76200"/>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ru-RU"/>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0" fill="hold"/>
                                        <p:tgtEl>
                                          <p:spTgt spid="4"/>
                                        </p:tgtEl>
                                        <p:attrNameLst>
                                          <p:attrName>ppt_x</p:attrName>
                                        </p:attrNameLst>
                                      </p:cBhvr>
                                      <p:tavLst>
                                        <p:tav tm="0">
                                          <p:val>
                                            <p:strVal val="#ppt_x"/>
                                          </p:val>
                                        </p:tav>
                                        <p:tav tm="100000">
                                          <p:val>
                                            <p:strVal val="#ppt_x"/>
                                          </p:val>
                                        </p:tav>
                                      </p:tavLst>
                                    </p:anim>
                                    <p:anim calcmode="lin" valueType="num">
                                      <p:cBhvr additive="base">
                                        <p:cTn id="8" dur="5000" fill="hold"/>
                                        <p:tgtEl>
                                          <p:spTgt spid="4"/>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8"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0" fill="hold"/>
                                        <p:tgtEl>
                                          <p:spTgt spid="5"/>
                                        </p:tgtEl>
                                        <p:attrNameLst>
                                          <p:attrName>ppt_x</p:attrName>
                                        </p:attrNameLst>
                                      </p:cBhvr>
                                      <p:tavLst>
                                        <p:tav tm="0">
                                          <p:val>
                                            <p:strVal val="0-#ppt_w/2"/>
                                          </p:val>
                                        </p:tav>
                                        <p:tav tm="100000">
                                          <p:val>
                                            <p:strVal val="#ppt_x"/>
                                          </p:val>
                                        </p:tav>
                                      </p:tavLst>
                                    </p:anim>
                                    <p:anim calcmode="lin" valueType="num">
                                      <p:cBhvr additive="base">
                                        <p:cTn id="14" dur="50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7" presetClass="entr" presetSubtype="8"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5000" fill="hold"/>
                                        <p:tgtEl>
                                          <p:spTgt spid="10"/>
                                        </p:tgtEl>
                                        <p:attrNameLst>
                                          <p:attrName>ppt_x</p:attrName>
                                        </p:attrNameLst>
                                      </p:cBhvr>
                                      <p:tavLst>
                                        <p:tav tm="0">
                                          <p:val>
                                            <p:strVal val="0-#ppt_w/2"/>
                                          </p:val>
                                        </p:tav>
                                        <p:tav tm="100000">
                                          <p:val>
                                            <p:strVal val="#ppt_x"/>
                                          </p:val>
                                        </p:tav>
                                      </p:tavLst>
                                    </p:anim>
                                    <p:anim calcmode="lin" valueType="num">
                                      <p:cBhvr additive="base">
                                        <p:cTn id="20" dur="50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7"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0" fill="hold"/>
                                        <p:tgtEl>
                                          <p:spTgt spid="6"/>
                                        </p:tgtEl>
                                        <p:attrNameLst>
                                          <p:attrName>ppt_x</p:attrName>
                                        </p:attrNameLst>
                                      </p:cBhvr>
                                      <p:tavLst>
                                        <p:tav tm="0">
                                          <p:val>
                                            <p:strVal val="#ppt_x"/>
                                          </p:val>
                                        </p:tav>
                                        <p:tav tm="100000">
                                          <p:val>
                                            <p:strVal val="#ppt_x"/>
                                          </p:val>
                                        </p:tav>
                                      </p:tavLst>
                                    </p:anim>
                                    <p:anim calcmode="lin" valueType="num">
                                      <p:cBhvr additive="base">
                                        <p:cTn id="26" dur="50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7" presetClass="entr" presetSubtype="4"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0" fill="hold"/>
                                        <p:tgtEl>
                                          <p:spTgt spid="7"/>
                                        </p:tgtEl>
                                        <p:attrNameLst>
                                          <p:attrName>ppt_x</p:attrName>
                                        </p:attrNameLst>
                                      </p:cBhvr>
                                      <p:tavLst>
                                        <p:tav tm="0">
                                          <p:val>
                                            <p:strVal val="#ppt_x"/>
                                          </p:val>
                                        </p:tav>
                                        <p:tav tm="100000">
                                          <p:val>
                                            <p:strVal val="#ppt_x"/>
                                          </p:val>
                                        </p:tav>
                                      </p:tavLst>
                                    </p:anim>
                                    <p:anim calcmode="lin" valueType="num">
                                      <p:cBhvr additive="base">
                                        <p:cTn id="32" dur="50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7" presetClass="entr" presetSubtype="4"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 calcmode="lin" valueType="num">
                                      <p:cBhvr additive="base">
                                        <p:cTn id="37" dur="5000" fill="hold"/>
                                        <p:tgtEl>
                                          <p:spTgt spid="8"/>
                                        </p:tgtEl>
                                        <p:attrNameLst>
                                          <p:attrName>ppt_x</p:attrName>
                                        </p:attrNameLst>
                                      </p:cBhvr>
                                      <p:tavLst>
                                        <p:tav tm="0">
                                          <p:val>
                                            <p:strVal val="#ppt_x"/>
                                          </p:val>
                                        </p:tav>
                                        <p:tav tm="100000">
                                          <p:val>
                                            <p:strVal val="#ppt_x"/>
                                          </p:val>
                                        </p:tav>
                                      </p:tavLst>
                                    </p:anim>
                                    <p:anim calcmode="lin" valueType="num">
                                      <p:cBhvr additive="base">
                                        <p:cTn id="38" dur="50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7" grpId="0" animBg="1"/>
      <p:bldP spid="8" grpId="0" animBg="1"/>
      <p:bldP spid="10"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Заголовок 1"/>
          <p:cNvSpPr>
            <a:spLocks noGrp="1"/>
          </p:cNvSpPr>
          <p:nvPr>
            <p:ph type="title"/>
          </p:nvPr>
        </p:nvSpPr>
        <p:spPr/>
        <p:txBody>
          <a:bodyPr/>
          <a:lstStyle/>
          <a:p>
            <a:endParaRPr lang="ru-RU" smtClean="0"/>
          </a:p>
        </p:txBody>
      </p:sp>
      <p:sp>
        <p:nvSpPr>
          <p:cNvPr id="3" name="Содержимое 2"/>
          <p:cNvSpPr>
            <a:spLocks noGrp="1"/>
          </p:cNvSpPr>
          <p:nvPr>
            <p:ph idx="1"/>
          </p:nvPr>
        </p:nvSpPr>
        <p:spPr/>
        <p:txBody>
          <a:bodyPr/>
          <a:lstStyle/>
          <a:p>
            <a:pPr>
              <a:buFont typeface="Arial" charset="0"/>
              <a:buNone/>
            </a:pPr>
            <a:endParaRPr lang="ru-RU" b="1" smtClean="0"/>
          </a:p>
          <a:p>
            <a:pPr algn="ctr">
              <a:buFont typeface="Arial" charset="0"/>
              <a:buNone/>
            </a:pPr>
            <a:r>
              <a:rPr lang="ru-RU" sz="3600" b="1" smtClean="0">
                <a:solidFill>
                  <a:srgbClr val="FF0000"/>
                </a:solidFill>
              </a:rPr>
              <a:t>2.</a:t>
            </a:r>
            <a:r>
              <a:rPr lang="ru-RU" sz="4000" b="1" smtClean="0">
                <a:solidFill>
                  <a:srgbClr val="FF0000"/>
                </a:solidFill>
              </a:rPr>
              <a:t> </a:t>
            </a:r>
            <a:r>
              <a:rPr lang="ru-RU" sz="3600" b="1" smtClean="0">
                <a:solidFill>
                  <a:srgbClr val="FF0000"/>
                </a:solidFill>
              </a:rPr>
              <a:t>Понятие финансового результата.  Прибыль и ее виды.</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amond(in)">
                                      <p:cBhvr>
                                        <p:cTn id="7"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Заголовок 1"/>
          <p:cNvSpPr>
            <a:spLocks noGrp="1"/>
          </p:cNvSpPr>
          <p:nvPr>
            <p:ph type="title"/>
          </p:nvPr>
        </p:nvSpPr>
        <p:spPr>
          <a:xfrm>
            <a:off x="179388" y="0"/>
            <a:ext cx="8785225" cy="765175"/>
          </a:xfrm>
        </p:spPr>
        <p:txBody>
          <a:bodyPr rtlCol="0">
            <a:normAutofit fontScale="90000"/>
          </a:bodyPr>
          <a:lstStyle/>
          <a:p>
            <a:pPr fontAlgn="auto">
              <a:spcAft>
                <a:spcPts val="0"/>
              </a:spcAft>
              <a:defRPr/>
            </a:pPr>
            <a:r>
              <a:rPr lang="ru-RU" sz="3600" b="1" dirty="0" smtClean="0">
                <a:solidFill>
                  <a:srgbClr val="FF0000"/>
                </a:solidFill>
              </a:rPr>
              <a:t/>
            </a:r>
            <a:br>
              <a:rPr lang="ru-RU" sz="3600" b="1" dirty="0" smtClean="0">
                <a:solidFill>
                  <a:srgbClr val="FF0000"/>
                </a:solidFill>
              </a:rPr>
            </a:br>
            <a:r>
              <a:rPr lang="ru-RU" sz="3200" b="1" dirty="0" smtClean="0">
                <a:solidFill>
                  <a:srgbClr val="FF0000"/>
                </a:solidFill>
              </a:rPr>
              <a:t/>
            </a:r>
            <a:br>
              <a:rPr lang="ru-RU" sz="3200" b="1" dirty="0" smtClean="0">
                <a:solidFill>
                  <a:srgbClr val="FF0000"/>
                </a:solidFill>
              </a:rPr>
            </a:br>
            <a:endParaRPr lang="ru-RU" sz="3600" dirty="0" smtClean="0">
              <a:solidFill>
                <a:srgbClr val="FF0000"/>
              </a:solidFill>
            </a:endParaRPr>
          </a:p>
        </p:txBody>
      </p:sp>
      <p:sp>
        <p:nvSpPr>
          <p:cNvPr id="25602" name="Содержимое 4"/>
          <p:cNvSpPr>
            <a:spLocks noGrp="1"/>
          </p:cNvSpPr>
          <p:nvPr>
            <p:ph idx="1"/>
          </p:nvPr>
        </p:nvSpPr>
        <p:spPr>
          <a:xfrm>
            <a:off x="323850" y="333375"/>
            <a:ext cx="8712200" cy="6335713"/>
          </a:xfrm>
        </p:spPr>
        <p:txBody>
          <a:bodyPr/>
          <a:lstStyle/>
          <a:p>
            <a:endParaRPr lang="ru-RU" smtClean="0"/>
          </a:p>
        </p:txBody>
      </p:sp>
      <p:sp>
        <p:nvSpPr>
          <p:cNvPr id="4" name="Скругленный прямоугольник 3"/>
          <p:cNvSpPr/>
          <p:nvPr/>
        </p:nvSpPr>
        <p:spPr>
          <a:xfrm>
            <a:off x="323850" y="188913"/>
            <a:ext cx="8569325" cy="1871662"/>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600"/>
              </a:spcAft>
              <a:defRPr/>
            </a:pPr>
            <a:r>
              <a:rPr lang="ru-RU" sz="2000" b="1" dirty="0">
                <a:solidFill>
                  <a:schemeClr val="tx1"/>
                </a:solidFill>
              </a:rPr>
              <a:t>Под доходами предприятия понимается экономическая выгода в денежной или натуральной форме, полученная в результате хозяйственной деятельности.</a:t>
            </a:r>
          </a:p>
          <a:p>
            <a:pPr fontAlgn="auto">
              <a:spcBef>
                <a:spcPts val="0"/>
              </a:spcBef>
              <a:spcAft>
                <a:spcPts val="600"/>
              </a:spcAft>
              <a:defRPr/>
            </a:pPr>
            <a:r>
              <a:rPr lang="ru-RU" sz="2000" b="1" dirty="0">
                <a:solidFill>
                  <a:schemeClr val="tx1"/>
                </a:solidFill>
              </a:rPr>
              <a:t>Различают понятие доходов и поступления денежных средств на счета предприятия (займы, кредиты, залоги, авансы)</a:t>
            </a:r>
            <a:endParaRPr lang="ru-RU" sz="2000" b="1" dirty="0">
              <a:solidFill>
                <a:schemeClr val="tx1"/>
              </a:solidFill>
            </a:endParaRPr>
          </a:p>
        </p:txBody>
      </p:sp>
      <p:sp>
        <p:nvSpPr>
          <p:cNvPr id="5" name="Выноска со стрелкой вправо 4"/>
          <p:cNvSpPr/>
          <p:nvPr/>
        </p:nvSpPr>
        <p:spPr>
          <a:xfrm>
            <a:off x="179512" y="2204864"/>
            <a:ext cx="1008112" cy="4464496"/>
          </a:xfrm>
          <a:prstGeom prst="rightArrowCallou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fontAlgn="auto">
              <a:spcBef>
                <a:spcPts val="0"/>
              </a:spcBef>
              <a:spcAft>
                <a:spcPts val="0"/>
              </a:spcAft>
              <a:defRPr/>
            </a:pPr>
            <a:r>
              <a:rPr lang="ru-RU" sz="2800" b="1" dirty="0">
                <a:solidFill>
                  <a:schemeClr val="tx1"/>
                </a:solidFill>
              </a:rPr>
              <a:t>Виды доходов</a:t>
            </a:r>
            <a:endParaRPr lang="ru-RU" sz="2800" b="1" dirty="0">
              <a:solidFill>
                <a:schemeClr val="tx1"/>
              </a:solidFill>
            </a:endParaRPr>
          </a:p>
        </p:txBody>
      </p:sp>
      <p:sp>
        <p:nvSpPr>
          <p:cNvPr id="6" name="Скругленный прямоугольник 5"/>
          <p:cNvSpPr/>
          <p:nvPr/>
        </p:nvSpPr>
        <p:spPr>
          <a:xfrm>
            <a:off x="1908175" y="2133600"/>
            <a:ext cx="6985000" cy="1366838"/>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endParaRPr lang="ru-RU" sz="2000" b="1" dirty="0">
              <a:solidFill>
                <a:schemeClr val="tx1"/>
              </a:solidFill>
            </a:endParaRPr>
          </a:p>
          <a:p>
            <a:pPr fontAlgn="auto">
              <a:spcBef>
                <a:spcPts val="0"/>
              </a:spcBef>
              <a:spcAft>
                <a:spcPts val="0"/>
              </a:spcAft>
              <a:defRPr/>
            </a:pPr>
            <a:r>
              <a:rPr lang="ru-RU" sz="2300" b="1" dirty="0">
                <a:solidFill>
                  <a:schemeClr val="tx1"/>
                </a:solidFill>
              </a:rPr>
              <a:t>От текущей деятельности: выручка от реализации продукции, дебиторская задолженность.</a:t>
            </a:r>
          </a:p>
          <a:p>
            <a:pPr fontAlgn="auto">
              <a:spcBef>
                <a:spcPts val="0"/>
              </a:spcBef>
              <a:spcAft>
                <a:spcPts val="0"/>
              </a:spcAft>
              <a:defRPr/>
            </a:pPr>
            <a:r>
              <a:rPr lang="ru-RU" sz="2300" b="1" dirty="0">
                <a:solidFill>
                  <a:schemeClr val="tx1"/>
                </a:solidFill>
              </a:rPr>
              <a:t>Считается 1.по факту получения денег на счет</a:t>
            </a:r>
          </a:p>
          <a:p>
            <a:pPr fontAlgn="auto">
              <a:spcBef>
                <a:spcPts val="0"/>
              </a:spcBef>
              <a:spcAft>
                <a:spcPts val="0"/>
              </a:spcAft>
              <a:defRPr/>
            </a:pPr>
            <a:r>
              <a:rPr lang="ru-RU" sz="2300" b="1" dirty="0">
                <a:solidFill>
                  <a:schemeClr val="tx1"/>
                </a:solidFill>
              </a:rPr>
              <a:t>                    2. по факту отгрузки продукции</a:t>
            </a:r>
          </a:p>
          <a:p>
            <a:pPr fontAlgn="auto">
              <a:spcBef>
                <a:spcPts val="0"/>
              </a:spcBef>
              <a:spcAft>
                <a:spcPts val="0"/>
              </a:spcAft>
              <a:defRPr/>
            </a:pPr>
            <a:endParaRPr lang="ru-RU" sz="2000" b="1" dirty="0">
              <a:solidFill>
                <a:schemeClr val="tx1"/>
              </a:solidFill>
            </a:endParaRPr>
          </a:p>
        </p:txBody>
      </p:sp>
      <p:sp>
        <p:nvSpPr>
          <p:cNvPr id="7" name="Скругленный прямоугольник 6"/>
          <p:cNvSpPr/>
          <p:nvPr/>
        </p:nvSpPr>
        <p:spPr>
          <a:xfrm>
            <a:off x="1835150" y="3573463"/>
            <a:ext cx="7058025" cy="1439862"/>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ru-RU" sz="2400" b="1" dirty="0">
                <a:solidFill>
                  <a:schemeClr val="tx1"/>
                </a:solidFill>
              </a:rPr>
              <a:t>От инвестиционной деятельности: доход от продажи материальных и нематериальных активов, от участия в уставном капитале других</a:t>
            </a:r>
            <a:endParaRPr lang="ru-RU" sz="2400" b="1" dirty="0">
              <a:solidFill>
                <a:schemeClr val="tx1"/>
              </a:solidFill>
            </a:endParaRPr>
          </a:p>
        </p:txBody>
      </p:sp>
      <p:sp>
        <p:nvSpPr>
          <p:cNvPr id="8" name="Скругленный прямоугольник 7"/>
          <p:cNvSpPr/>
          <p:nvPr/>
        </p:nvSpPr>
        <p:spPr>
          <a:xfrm>
            <a:off x="1835150" y="5157788"/>
            <a:ext cx="7200900" cy="647700"/>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ru-RU" sz="2400" b="1" dirty="0">
                <a:solidFill>
                  <a:schemeClr val="tx1"/>
                </a:solidFill>
              </a:rPr>
              <a:t>От финансовой деятельности: доходы от выпуска акций, курсовые разницы</a:t>
            </a:r>
            <a:endParaRPr lang="ru-RU" sz="2400" b="1" dirty="0">
              <a:solidFill>
                <a:schemeClr val="tx1"/>
              </a:solidFill>
            </a:endParaRPr>
          </a:p>
        </p:txBody>
      </p:sp>
      <p:sp>
        <p:nvSpPr>
          <p:cNvPr id="10" name="Левая фигурная скобка 9"/>
          <p:cNvSpPr/>
          <p:nvPr/>
        </p:nvSpPr>
        <p:spPr>
          <a:xfrm>
            <a:off x="1476375" y="2133600"/>
            <a:ext cx="358775" cy="4391025"/>
          </a:xfrm>
          <a:prstGeom prst="leftBrace">
            <a:avLst/>
          </a:prstGeom>
          <a:ln w="76200"/>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ru-RU"/>
          </a:p>
        </p:txBody>
      </p:sp>
      <p:sp>
        <p:nvSpPr>
          <p:cNvPr id="11" name="Скругленный прямоугольник 10"/>
          <p:cNvSpPr/>
          <p:nvPr/>
        </p:nvSpPr>
        <p:spPr>
          <a:xfrm>
            <a:off x="1979613" y="6021388"/>
            <a:ext cx="6985000" cy="431800"/>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ru-RU" sz="2400" b="1" dirty="0">
                <a:solidFill>
                  <a:schemeClr val="tx1"/>
                </a:solidFill>
              </a:rPr>
              <a:t>Иные доходы: штрафы, неустойка, спонсоры</a:t>
            </a:r>
            <a:endParaRPr lang="ru-RU" sz="2400" b="1"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0" fill="hold"/>
                                        <p:tgtEl>
                                          <p:spTgt spid="4"/>
                                        </p:tgtEl>
                                        <p:attrNameLst>
                                          <p:attrName>ppt_x</p:attrName>
                                        </p:attrNameLst>
                                      </p:cBhvr>
                                      <p:tavLst>
                                        <p:tav tm="0">
                                          <p:val>
                                            <p:strVal val="#ppt_x"/>
                                          </p:val>
                                        </p:tav>
                                        <p:tav tm="100000">
                                          <p:val>
                                            <p:strVal val="#ppt_x"/>
                                          </p:val>
                                        </p:tav>
                                      </p:tavLst>
                                    </p:anim>
                                    <p:anim calcmode="lin" valueType="num">
                                      <p:cBhvr additive="base">
                                        <p:cTn id="8" dur="5000" fill="hold"/>
                                        <p:tgtEl>
                                          <p:spTgt spid="4"/>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8"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0" fill="hold"/>
                                        <p:tgtEl>
                                          <p:spTgt spid="5"/>
                                        </p:tgtEl>
                                        <p:attrNameLst>
                                          <p:attrName>ppt_x</p:attrName>
                                        </p:attrNameLst>
                                      </p:cBhvr>
                                      <p:tavLst>
                                        <p:tav tm="0">
                                          <p:val>
                                            <p:strVal val="0-#ppt_w/2"/>
                                          </p:val>
                                        </p:tav>
                                        <p:tav tm="100000">
                                          <p:val>
                                            <p:strVal val="#ppt_x"/>
                                          </p:val>
                                        </p:tav>
                                      </p:tavLst>
                                    </p:anim>
                                    <p:anim calcmode="lin" valueType="num">
                                      <p:cBhvr additive="base">
                                        <p:cTn id="14" dur="50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7" presetClass="entr" presetSubtype="8"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5000" fill="hold"/>
                                        <p:tgtEl>
                                          <p:spTgt spid="10"/>
                                        </p:tgtEl>
                                        <p:attrNameLst>
                                          <p:attrName>ppt_x</p:attrName>
                                        </p:attrNameLst>
                                      </p:cBhvr>
                                      <p:tavLst>
                                        <p:tav tm="0">
                                          <p:val>
                                            <p:strVal val="0-#ppt_w/2"/>
                                          </p:val>
                                        </p:tav>
                                        <p:tav tm="100000">
                                          <p:val>
                                            <p:strVal val="#ppt_x"/>
                                          </p:val>
                                        </p:tav>
                                      </p:tavLst>
                                    </p:anim>
                                    <p:anim calcmode="lin" valueType="num">
                                      <p:cBhvr additive="base">
                                        <p:cTn id="20" dur="50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7"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0" fill="hold"/>
                                        <p:tgtEl>
                                          <p:spTgt spid="6"/>
                                        </p:tgtEl>
                                        <p:attrNameLst>
                                          <p:attrName>ppt_x</p:attrName>
                                        </p:attrNameLst>
                                      </p:cBhvr>
                                      <p:tavLst>
                                        <p:tav tm="0">
                                          <p:val>
                                            <p:strVal val="#ppt_x"/>
                                          </p:val>
                                        </p:tav>
                                        <p:tav tm="100000">
                                          <p:val>
                                            <p:strVal val="#ppt_x"/>
                                          </p:val>
                                        </p:tav>
                                      </p:tavLst>
                                    </p:anim>
                                    <p:anim calcmode="lin" valueType="num">
                                      <p:cBhvr additive="base">
                                        <p:cTn id="26" dur="50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7" presetClass="entr" presetSubtype="4"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0" fill="hold"/>
                                        <p:tgtEl>
                                          <p:spTgt spid="7"/>
                                        </p:tgtEl>
                                        <p:attrNameLst>
                                          <p:attrName>ppt_x</p:attrName>
                                        </p:attrNameLst>
                                      </p:cBhvr>
                                      <p:tavLst>
                                        <p:tav tm="0">
                                          <p:val>
                                            <p:strVal val="#ppt_x"/>
                                          </p:val>
                                        </p:tav>
                                        <p:tav tm="100000">
                                          <p:val>
                                            <p:strVal val="#ppt_x"/>
                                          </p:val>
                                        </p:tav>
                                      </p:tavLst>
                                    </p:anim>
                                    <p:anim calcmode="lin" valueType="num">
                                      <p:cBhvr additive="base">
                                        <p:cTn id="32" dur="50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7" presetClass="entr" presetSubtype="4"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 calcmode="lin" valueType="num">
                                      <p:cBhvr additive="base">
                                        <p:cTn id="37" dur="5000" fill="hold"/>
                                        <p:tgtEl>
                                          <p:spTgt spid="8"/>
                                        </p:tgtEl>
                                        <p:attrNameLst>
                                          <p:attrName>ppt_x</p:attrName>
                                        </p:attrNameLst>
                                      </p:cBhvr>
                                      <p:tavLst>
                                        <p:tav tm="0">
                                          <p:val>
                                            <p:strVal val="#ppt_x"/>
                                          </p:val>
                                        </p:tav>
                                        <p:tav tm="100000">
                                          <p:val>
                                            <p:strVal val="#ppt_x"/>
                                          </p:val>
                                        </p:tav>
                                      </p:tavLst>
                                    </p:anim>
                                    <p:anim calcmode="lin" valueType="num">
                                      <p:cBhvr additive="base">
                                        <p:cTn id="38" dur="50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7" presetClass="entr" presetSubtype="4" fill="hold" grpId="0" nodeType="clickEffect">
                                  <p:stCondLst>
                                    <p:cond delay="0"/>
                                  </p:stCondLst>
                                  <p:childTnLst>
                                    <p:set>
                                      <p:cBhvr>
                                        <p:cTn id="42" dur="1" fill="hold">
                                          <p:stCondLst>
                                            <p:cond delay="0"/>
                                          </p:stCondLst>
                                        </p:cTn>
                                        <p:tgtEl>
                                          <p:spTgt spid="11"/>
                                        </p:tgtEl>
                                        <p:attrNameLst>
                                          <p:attrName>style.visibility</p:attrName>
                                        </p:attrNameLst>
                                      </p:cBhvr>
                                      <p:to>
                                        <p:strVal val="visible"/>
                                      </p:to>
                                    </p:set>
                                    <p:anim calcmode="lin" valueType="num">
                                      <p:cBhvr additive="base">
                                        <p:cTn id="43" dur="5000" fill="hold"/>
                                        <p:tgtEl>
                                          <p:spTgt spid="11"/>
                                        </p:tgtEl>
                                        <p:attrNameLst>
                                          <p:attrName>ppt_x</p:attrName>
                                        </p:attrNameLst>
                                      </p:cBhvr>
                                      <p:tavLst>
                                        <p:tav tm="0">
                                          <p:val>
                                            <p:strVal val="#ppt_x"/>
                                          </p:val>
                                        </p:tav>
                                        <p:tav tm="100000">
                                          <p:val>
                                            <p:strVal val="#ppt_x"/>
                                          </p:val>
                                        </p:tav>
                                      </p:tavLst>
                                    </p:anim>
                                    <p:anim calcmode="lin" valueType="num">
                                      <p:cBhvr additive="base">
                                        <p:cTn id="44" dur="50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7" grpId="0" animBg="1"/>
      <p:bldP spid="8" grpId="0" animBg="1"/>
      <p:bldP spid="10" grpId="0" animBg="1"/>
      <p:bldP spid="11"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Заголовок 1"/>
          <p:cNvSpPr>
            <a:spLocks noGrp="1"/>
          </p:cNvSpPr>
          <p:nvPr>
            <p:ph type="title"/>
          </p:nvPr>
        </p:nvSpPr>
        <p:spPr/>
        <p:txBody>
          <a:bodyPr/>
          <a:lstStyle/>
          <a:p>
            <a:endParaRPr lang="ru-RU" smtClean="0"/>
          </a:p>
        </p:txBody>
      </p:sp>
      <p:sp>
        <p:nvSpPr>
          <p:cNvPr id="26626" name="Содержимое 2"/>
          <p:cNvSpPr>
            <a:spLocks noGrp="1"/>
          </p:cNvSpPr>
          <p:nvPr>
            <p:ph idx="1"/>
          </p:nvPr>
        </p:nvSpPr>
        <p:spPr>
          <a:xfrm>
            <a:off x="107950" y="115888"/>
            <a:ext cx="8785225" cy="6742112"/>
          </a:xfrm>
        </p:spPr>
        <p:txBody>
          <a:bodyPr/>
          <a:lstStyle/>
          <a:p>
            <a:endParaRPr lang="ru-RU" smtClean="0"/>
          </a:p>
        </p:txBody>
      </p:sp>
      <p:sp>
        <p:nvSpPr>
          <p:cNvPr id="4" name="Скругленный прямоугольник 3"/>
          <p:cNvSpPr/>
          <p:nvPr/>
        </p:nvSpPr>
        <p:spPr>
          <a:xfrm>
            <a:off x="107950" y="260350"/>
            <a:ext cx="8785225" cy="3455988"/>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600"/>
              </a:spcAft>
              <a:defRPr/>
            </a:pPr>
            <a:r>
              <a:rPr lang="ru-RU" sz="2200" b="1" dirty="0">
                <a:solidFill>
                  <a:schemeClr val="tx1"/>
                </a:solidFill>
              </a:rPr>
              <a:t>Финансовый результат хозяйственной деятельности предприятия определяется показателем прибыли или убытка, и представляет собой разницу при сравнении сумм доходов и расходов предприятия. Превышение доходов над расходами означает прирост имущества предприятия </a:t>
            </a:r>
            <a:r>
              <a:rPr lang="ru-RU" sz="2200" b="1" dirty="0">
                <a:solidFill>
                  <a:srgbClr val="C00000"/>
                </a:solidFill>
              </a:rPr>
              <a:t>– прибыль</a:t>
            </a:r>
            <a:r>
              <a:rPr lang="ru-RU" sz="2200" b="1" dirty="0">
                <a:solidFill>
                  <a:schemeClr val="tx1"/>
                </a:solidFill>
              </a:rPr>
              <a:t>, а превышение расходов над доходами – уменьшение имущества предприятия, т.е. </a:t>
            </a:r>
            <a:r>
              <a:rPr lang="ru-RU" sz="2200" b="1" dirty="0">
                <a:solidFill>
                  <a:srgbClr val="C00000"/>
                </a:solidFill>
              </a:rPr>
              <a:t>убыток.</a:t>
            </a:r>
            <a:r>
              <a:rPr lang="ru-RU" sz="2200" b="1" dirty="0">
                <a:solidFill>
                  <a:schemeClr val="tx1"/>
                </a:solidFill>
              </a:rPr>
              <a:t> Полученный предприятием за отчётный год финансовый результат в виде прибыли или убытка приводит соответственно к увеличению или уменьшению источников собственных средств</a:t>
            </a:r>
            <a:endParaRPr lang="ru-RU" sz="2200" b="1" dirty="0">
              <a:solidFill>
                <a:schemeClr val="tx1"/>
              </a:solidFill>
            </a:endParaRPr>
          </a:p>
        </p:txBody>
      </p:sp>
      <p:sp>
        <p:nvSpPr>
          <p:cNvPr id="5" name="Скругленный прямоугольник 4"/>
          <p:cNvSpPr/>
          <p:nvPr/>
        </p:nvSpPr>
        <p:spPr>
          <a:xfrm>
            <a:off x="179388" y="3789363"/>
            <a:ext cx="8713787" cy="792162"/>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600"/>
              </a:spcAft>
              <a:defRPr/>
            </a:pPr>
            <a:r>
              <a:rPr lang="ru-RU" sz="2200" b="1" dirty="0">
                <a:solidFill>
                  <a:schemeClr val="tx1"/>
                </a:solidFill>
              </a:rPr>
              <a:t>Часть дохода предприятия, образующегося после вычета из него косвенных налогов и текущих затрат, называется </a:t>
            </a:r>
            <a:r>
              <a:rPr lang="ru-RU" sz="2200" b="1" i="1" dirty="0">
                <a:solidFill>
                  <a:schemeClr val="tx1"/>
                </a:solidFill>
              </a:rPr>
              <a:t>прибылью</a:t>
            </a:r>
            <a:endParaRPr lang="ru-RU" sz="2200" b="1" dirty="0">
              <a:solidFill>
                <a:schemeClr val="tx1"/>
              </a:solidFill>
            </a:endParaRPr>
          </a:p>
        </p:txBody>
      </p:sp>
      <p:sp>
        <p:nvSpPr>
          <p:cNvPr id="6" name="Скругленный прямоугольник 5"/>
          <p:cNvSpPr/>
          <p:nvPr/>
        </p:nvSpPr>
        <p:spPr>
          <a:xfrm>
            <a:off x="179388" y="4652963"/>
            <a:ext cx="8640762" cy="2016125"/>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ru-RU" sz="2000" b="1" i="1" dirty="0">
                <a:solidFill>
                  <a:schemeClr val="tx1"/>
                </a:solidFill>
              </a:rPr>
              <a:t>Прибыл</a:t>
            </a:r>
            <a:r>
              <a:rPr lang="ru-RU" sz="2000" b="1" dirty="0">
                <a:solidFill>
                  <a:schemeClr val="tx1"/>
                </a:solidFill>
              </a:rPr>
              <a:t>ь представляет собой выраженный в денежной форме чистый доход предпринимателя на вложенный капитал, характеризующий его вознаграждение за риск осуществления предпринимательской деятельности, представляющий собой разницу между совокупным доходом и совокупными затратами в процессе осуществления этой деятельности</a:t>
            </a:r>
            <a:endParaRPr lang="ru-RU" sz="2000" b="1"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7"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0" fill="hold"/>
                                        <p:tgtEl>
                                          <p:spTgt spid="5"/>
                                        </p:tgtEl>
                                        <p:attrNameLst>
                                          <p:attrName>ppt_x</p:attrName>
                                        </p:attrNameLst>
                                      </p:cBhvr>
                                      <p:tavLst>
                                        <p:tav tm="0">
                                          <p:val>
                                            <p:strVal val="#ppt_x"/>
                                          </p:val>
                                        </p:tav>
                                        <p:tav tm="100000">
                                          <p:val>
                                            <p:strVal val="#ppt_x"/>
                                          </p:val>
                                        </p:tav>
                                      </p:tavLst>
                                    </p:anim>
                                    <p:anim calcmode="lin" valueType="num">
                                      <p:cBhvr additive="base">
                                        <p:cTn id="13" dur="50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7" presetClass="entr" presetSubtype="4"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 calcmode="lin" valueType="num">
                                      <p:cBhvr additive="base">
                                        <p:cTn id="18" dur="5000" fill="hold"/>
                                        <p:tgtEl>
                                          <p:spTgt spid="6"/>
                                        </p:tgtEl>
                                        <p:attrNameLst>
                                          <p:attrName>ppt_x</p:attrName>
                                        </p:attrNameLst>
                                      </p:cBhvr>
                                      <p:tavLst>
                                        <p:tav tm="0">
                                          <p:val>
                                            <p:strVal val="#ppt_x"/>
                                          </p:val>
                                        </p:tav>
                                        <p:tav tm="100000">
                                          <p:val>
                                            <p:strVal val="#ppt_x"/>
                                          </p:val>
                                        </p:tav>
                                      </p:tavLst>
                                    </p:anim>
                                    <p:anim calcmode="lin" valueType="num">
                                      <p:cBhvr additive="base">
                                        <p:cTn id="19" dur="50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61975"/>
          </a:xfrm>
        </p:spPr>
        <p:txBody>
          <a:bodyPr rtlCol="0">
            <a:normAutofit fontScale="90000"/>
          </a:bodyPr>
          <a:lstStyle/>
          <a:p>
            <a:pPr fontAlgn="auto">
              <a:spcAft>
                <a:spcPts val="0"/>
              </a:spcAft>
              <a:defRPr/>
            </a:pPr>
            <a:r>
              <a:rPr lang="ru-RU" b="1" dirty="0" smtClean="0"/>
              <a:t>Задание на самоподготовку</a:t>
            </a:r>
            <a:endParaRPr lang="ru-RU" b="1" dirty="0"/>
          </a:p>
        </p:txBody>
      </p:sp>
      <p:sp>
        <p:nvSpPr>
          <p:cNvPr id="3" name="Скругленный прямоугольник 2"/>
          <p:cNvSpPr/>
          <p:nvPr/>
        </p:nvSpPr>
        <p:spPr>
          <a:xfrm>
            <a:off x="971550" y="1268413"/>
            <a:ext cx="7704138" cy="5329237"/>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sz="2400" b="1" dirty="0">
                <a:solidFill>
                  <a:schemeClr val="tx1"/>
                </a:solidFill>
              </a:rPr>
              <a:t>Найти и записать в конспект определения следующих видов доходов и из каких статей они складываются:</a:t>
            </a:r>
          </a:p>
          <a:p>
            <a:pPr fontAlgn="auto">
              <a:spcBef>
                <a:spcPts val="0"/>
              </a:spcBef>
              <a:spcAft>
                <a:spcPts val="0"/>
              </a:spcAft>
              <a:defRPr/>
            </a:pPr>
            <a:r>
              <a:rPr lang="ru-RU" sz="2400" b="1" dirty="0">
                <a:solidFill>
                  <a:schemeClr val="tx1"/>
                </a:solidFill>
              </a:rPr>
              <a:t>1. Доход от реализации товарной продукции (работ, услуг);</a:t>
            </a:r>
          </a:p>
          <a:p>
            <a:pPr fontAlgn="auto">
              <a:spcBef>
                <a:spcPts val="0"/>
              </a:spcBef>
              <a:spcAft>
                <a:spcPts val="0"/>
              </a:spcAft>
              <a:defRPr/>
            </a:pPr>
            <a:endParaRPr lang="ru-RU" sz="2400" b="1" dirty="0">
              <a:solidFill>
                <a:schemeClr val="tx1"/>
              </a:solidFill>
            </a:endParaRPr>
          </a:p>
          <a:p>
            <a:pPr fontAlgn="auto">
              <a:spcBef>
                <a:spcPts val="0"/>
              </a:spcBef>
              <a:spcAft>
                <a:spcPts val="0"/>
              </a:spcAft>
              <a:defRPr/>
            </a:pPr>
            <a:r>
              <a:rPr lang="ru-RU" sz="2400" b="1" dirty="0">
                <a:solidFill>
                  <a:schemeClr val="tx1"/>
                </a:solidFill>
              </a:rPr>
              <a:t>2.Доход от реализации других материальных ценностей;</a:t>
            </a:r>
          </a:p>
          <a:p>
            <a:pPr fontAlgn="auto">
              <a:spcBef>
                <a:spcPts val="0"/>
              </a:spcBef>
              <a:spcAft>
                <a:spcPts val="0"/>
              </a:spcAft>
              <a:defRPr/>
            </a:pPr>
            <a:endParaRPr lang="ru-RU" sz="2400" b="1" dirty="0">
              <a:solidFill>
                <a:schemeClr val="tx1"/>
              </a:solidFill>
            </a:endParaRPr>
          </a:p>
          <a:p>
            <a:pPr fontAlgn="auto">
              <a:spcBef>
                <a:spcPts val="0"/>
              </a:spcBef>
              <a:spcAft>
                <a:spcPts val="0"/>
              </a:spcAft>
              <a:defRPr/>
            </a:pPr>
            <a:r>
              <a:rPr lang="ru-RU" sz="2400" b="1" dirty="0">
                <a:solidFill>
                  <a:schemeClr val="tx1"/>
                </a:solidFill>
              </a:rPr>
              <a:t>3.Доход от </a:t>
            </a:r>
            <a:r>
              <a:rPr lang="ru-RU" sz="2400" b="1" dirty="0" err="1">
                <a:solidFill>
                  <a:schemeClr val="tx1"/>
                </a:solidFill>
              </a:rPr>
              <a:t>внереализационных</a:t>
            </a:r>
            <a:r>
              <a:rPr lang="ru-RU" sz="2400" b="1" dirty="0">
                <a:solidFill>
                  <a:schemeClr val="tx1"/>
                </a:solidFill>
              </a:rPr>
              <a:t> операций</a:t>
            </a:r>
          </a:p>
          <a:p>
            <a:pPr fontAlgn="auto">
              <a:spcBef>
                <a:spcPts val="0"/>
              </a:spcBef>
              <a:spcAft>
                <a:spcPts val="0"/>
              </a:spcAft>
              <a:defRPr/>
            </a:pPr>
            <a:endParaRPr lang="ru-RU" sz="2400" b="1" dirty="0">
              <a:solidFill>
                <a:schemeClr val="tx1"/>
              </a:solidFill>
            </a:endParaRPr>
          </a:p>
          <a:p>
            <a:pPr fontAlgn="auto">
              <a:spcBef>
                <a:spcPts val="0"/>
              </a:spcBef>
              <a:spcAft>
                <a:spcPts val="0"/>
              </a:spcAft>
              <a:defRPr/>
            </a:pPr>
            <a:r>
              <a:rPr lang="ru-RU" sz="2400" b="1" dirty="0">
                <a:solidFill>
                  <a:schemeClr val="tx1"/>
                </a:solidFill>
              </a:rPr>
              <a:t>4. Иные доходы</a:t>
            </a:r>
            <a:endParaRPr lang="ru-RU" sz="2400" b="1"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0" fill="hold"/>
                                        <p:tgtEl>
                                          <p:spTgt spid="2"/>
                                        </p:tgtEl>
                                        <p:attrNameLst>
                                          <p:attrName>ppt_w</p:attrName>
                                        </p:attrNameLst>
                                      </p:cBhvr>
                                      <p:tavLst>
                                        <p:tav tm="0" fmla="#ppt_w*sin(2.5*pi*$)">
                                          <p:val>
                                            <p:fltVal val="0"/>
                                          </p:val>
                                        </p:tav>
                                        <p:tav tm="100000">
                                          <p:val>
                                            <p:fltVal val="1"/>
                                          </p:val>
                                        </p:tav>
                                      </p:tavLst>
                                    </p:anim>
                                    <p:anim calcmode="lin" valueType="num">
                                      <p:cBhvr>
                                        <p:cTn id="8" dur="5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8" presetClass="entr" presetSubtype="16"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diamond(in)">
                                      <p:cBhvr>
                                        <p:cTn id="13"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Заголовок 1"/>
          <p:cNvSpPr>
            <a:spLocks noGrp="1"/>
          </p:cNvSpPr>
          <p:nvPr>
            <p:ph type="title"/>
          </p:nvPr>
        </p:nvSpPr>
        <p:spPr/>
        <p:txBody>
          <a:bodyPr/>
          <a:lstStyle/>
          <a:p>
            <a:endParaRPr lang="ru-RU" smtClean="0"/>
          </a:p>
        </p:txBody>
      </p:sp>
      <p:sp>
        <p:nvSpPr>
          <p:cNvPr id="28674" name="Содержимое 2"/>
          <p:cNvSpPr>
            <a:spLocks noGrp="1"/>
          </p:cNvSpPr>
          <p:nvPr>
            <p:ph idx="1"/>
          </p:nvPr>
        </p:nvSpPr>
        <p:spPr>
          <a:xfrm>
            <a:off x="179388" y="1600200"/>
            <a:ext cx="8856662" cy="5141913"/>
          </a:xfrm>
        </p:spPr>
        <p:txBody>
          <a:bodyPr/>
          <a:lstStyle/>
          <a:p>
            <a:endParaRPr lang="ru-RU" smtClean="0"/>
          </a:p>
        </p:txBody>
      </p:sp>
      <p:sp>
        <p:nvSpPr>
          <p:cNvPr id="4" name="Скругленный прямоугольник 3"/>
          <p:cNvSpPr/>
          <p:nvPr/>
        </p:nvSpPr>
        <p:spPr>
          <a:xfrm>
            <a:off x="900113" y="188913"/>
            <a:ext cx="6911975" cy="503237"/>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sz="2400" b="1" dirty="0">
                <a:solidFill>
                  <a:schemeClr val="tx1"/>
                </a:solidFill>
              </a:rPr>
              <a:t>Выручка от реализации продукции (работ, услуг)</a:t>
            </a:r>
            <a:endParaRPr lang="ru-RU" sz="2400" b="1" dirty="0">
              <a:solidFill>
                <a:schemeClr val="tx1"/>
              </a:solidFill>
            </a:endParaRPr>
          </a:p>
        </p:txBody>
      </p:sp>
      <p:sp>
        <p:nvSpPr>
          <p:cNvPr id="5" name="Скругленный прямоугольник 4"/>
          <p:cNvSpPr/>
          <p:nvPr/>
        </p:nvSpPr>
        <p:spPr>
          <a:xfrm>
            <a:off x="684213" y="1125538"/>
            <a:ext cx="3024187" cy="503237"/>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sz="2000" b="1" dirty="0">
                <a:solidFill>
                  <a:schemeClr val="tx1"/>
                </a:solidFill>
              </a:rPr>
              <a:t>Косвенные налоги</a:t>
            </a:r>
            <a:endParaRPr lang="ru-RU" sz="2000" b="1" dirty="0">
              <a:solidFill>
                <a:schemeClr val="tx1"/>
              </a:solidFill>
            </a:endParaRPr>
          </a:p>
        </p:txBody>
      </p:sp>
      <p:sp>
        <p:nvSpPr>
          <p:cNvPr id="6" name="Скругленный прямоугольник 5"/>
          <p:cNvSpPr/>
          <p:nvPr/>
        </p:nvSpPr>
        <p:spPr>
          <a:xfrm>
            <a:off x="3995738" y="1196975"/>
            <a:ext cx="4321175" cy="503238"/>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sz="2000" b="1" dirty="0">
                <a:solidFill>
                  <a:schemeClr val="tx1"/>
                </a:solidFill>
              </a:rPr>
              <a:t>Выручка по ценам производства</a:t>
            </a:r>
            <a:endParaRPr lang="ru-RU" sz="2000" b="1" dirty="0">
              <a:solidFill>
                <a:schemeClr val="tx1"/>
              </a:solidFill>
            </a:endParaRPr>
          </a:p>
        </p:txBody>
      </p:sp>
      <p:sp>
        <p:nvSpPr>
          <p:cNvPr id="7" name="Скругленный прямоугольник 6"/>
          <p:cNvSpPr/>
          <p:nvPr/>
        </p:nvSpPr>
        <p:spPr>
          <a:xfrm>
            <a:off x="3348038" y="3573463"/>
            <a:ext cx="3887787" cy="503237"/>
          </a:xfrm>
          <a:prstGeom prst="round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sz="2000" b="1" dirty="0">
                <a:solidFill>
                  <a:schemeClr val="tx1"/>
                </a:solidFill>
              </a:rPr>
              <a:t>Прибыль до налогообложения</a:t>
            </a:r>
            <a:endParaRPr lang="ru-RU" sz="2000" b="1" dirty="0">
              <a:solidFill>
                <a:schemeClr val="tx1"/>
              </a:solidFill>
            </a:endParaRPr>
          </a:p>
        </p:txBody>
      </p:sp>
      <p:sp>
        <p:nvSpPr>
          <p:cNvPr id="8" name="Скругленный прямоугольник 7"/>
          <p:cNvSpPr/>
          <p:nvPr/>
        </p:nvSpPr>
        <p:spPr>
          <a:xfrm>
            <a:off x="250825" y="2133600"/>
            <a:ext cx="1081088" cy="647700"/>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b="1" dirty="0">
                <a:solidFill>
                  <a:schemeClr val="tx1"/>
                </a:solidFill>
              </a:rPr>
              <a:t>Акцизы</a:t>
            </a:r>
            <a:r>
              <a:rPr lang="ru-RU" dirty="0"/>
              <a:t> </a:t>
            </a:r>
            <a:endParaRPr lang="ru-RU" dirty="0"/>
          </a:p>
        </p:txBody>
      </p:sp>
      <p:sp>
        <p:nvSpPr>
          <p:cNvPr id="9" name="Скругленный прямоугольник 8"/>
          <p:cNvSpPr/>
          <p:nvPr/>
        </p:nvSpPr>
        <p:spPr>
          <a:xfrm>
            <a:off x="2700338" y="2133600"/>
            <a:ext cx="2016125" cy="719138"/>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sz="2000" b="1" dirty="0">
                <a:solidFill>
                  <a:schemeClr val="tx1"/>
                </a:solidFill>
              </a:rPr>
              <a:t>Полная себестоимость</a:t>
            </a:r>
            <a:endParaRPr lang="ru-RU" sz="2000" b="1" dirty="0">
              <a:solidFill>
                <a:schemeClr val="tx1"/>
              </a:solidFill>
            </a:endParaRPr>
          </a:p>
        </p:txBody>
      </p:sp>
      <p:sp>
        <p:nvSpPr>
          <p:cNvPr id="10" name="Скругленный прямоугольник 9"/>
          <p:cNvSpPr/>
          <p:nvPr/>
        </p:nvSpPr>
        <p:spPr>
          <a:xfrm>
            <a:off x="1476375" y="2133600"/>
            <a:ext cx="1079500" cy="647700"/>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b="1" dirty="0">
                <a:solidFill>
                  <a:schemeClr val="tx1"/>
                </a:solidFill>
              </a:rPr>
              <a:t>НДС </a:t>
            </a:r>
            <a:endParaRPr lang="ru-RU" b="1" dirty="0">
              <a:solidFill>
                <a:schemeClr val="tx1"/>
              </a:solidFill>
            </a:endParaRPr>
          </a:p>
        </p:txBody>
      </p:sp>
      <p:sp>
        <p:nvSpPr>
          <p:cNvPr id="11" name="Скругленный прямоугольник 10"/>
          <p:cNvSpPr/>
          <p:nvPr/>
        </p:nvSpPr>
        <p:spPr>
          <a:xfrm>
            <a:off x="4859338" y="2133600"/>
            <a:ext cx="2089150" cy="719138"/>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sz="2000" b="1" dirty="0">
                <a:solidFill>
                  <a:schemeClr val="tx1"/>
                </a:solidFill>
              </a:rPr>
              <a:t>Прибыль от реализации</a:t>
            </a:r>
            <a:endParaRPr lang="ru-RU" sz="2000" b="1" dirty="0">
              <a:solidFill>
                <a:schemeClr val="tx1"/>
              </a:solidFill>
            </a:endParaRPr>
          </a:p>
        </p:txBody>
      </p:sp>
      <p:sp>
        <p:nvSpPr>
          <p:cNvPr id="12" name="Прямоугольник 11"/>
          <p:cNvSpPr/>
          <p:nvPr/>
        </p:nvSpPr>
        <p:spPr>
          <a:xfrm>
            <a:off x="7164388" y="1916113"/>
            <a:ext cx="1800225" cy="1368425"/>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sz="2000" b="1" dirty="0">
                <a:solidFill>
                  <a:schemeClr val="tx1"/>
                </a:solidFill>
              </a:rPr>
              <a:t>Прибыль от других видов деятельности</a:t>
            </a:r>
            <a:endParaRPr lang="ru-RU" sz="2000" b="1" dirty="0">
              <a:solidFill>
                <a:schemeClr val="tx1"/>
              </a:solidFill>
            </a:endParaRPr>
          </a:p>
        </p:txBody>
      </p:sp>
      <p:sp>
        <p:nvSpPr>
          <p:cNvPr id="13" name="Скругленный прямоугольник 12"/>
          <p:cNvSpPr/>
          <p:nvPr/>
        </p:nvSpPr>
        <p:spPr>
          <a:xfrm>
            <a:off x="179388" y="4652963"/>
            <a:ext cx="1368425" cy="647700"/>
          </a:xfrm>
          <a:prstGeom prst="round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b="1" dirty="0">
                <a:solidFill>
                  <a:schemeClr val="tx1"/>
                </a:solidFill>
              </a:rPr>
              <a:t>Налог на прибыль</a:t>
            </a:r>
            <a:endParaRPr lang="ru-RU" b="1" dirty="0">
              <a:solidFill>
                <a:schemeClr val="tx1"/>
              </a:solidFill>
            </a:endParaRPr>
          </a:p>
        </p:txBody>
      </p:sp>
      <p:sp>
        <p:nvSpPr>
          <p:cNvPr id="14" name="Скругленный прямоугольник 13"/>
          <p:cNvSpPr/>
          <p:nvPr/>
        </p:nvSpPr>
        <p:spPr>
          <a:xfrm>
            <a:off x="1619250" y="4652963"/>
            <a:ext cx="2160588" cy="863600"/>
          </a:xfrm>
          <a:prstGeom prst="round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b="1" dirty="0">
                <a:solidFill>
                  <a:schemeClr val="tx1"/>
                </a:solidFill>
              </a:rPr>
              <a:t>Отложенные налоговые</a:t>
            </a:r>
          </a:p>
          <a:p>
            <a:pPr algn="ctr" fontAlgn="auto">
              <a:spcBef>
                <a:spcPts val="0"/>
              </a:spcBef>
              <a:spcAft>
                <a:spcPts val="0"/>
              </a:spcAft>
              <a:defRPr/>
            </a:pPr>
            <a:r>
              <a:rPr lang="ru-RU" b="1" dirty="0">
                <a:solidFill>
                  <a:schemeClr val="tx1"/>
                </a:solidFill>
              </a:rPr>
              <a:t> активы</a:t>
            </a:r>
            <a:endParaRPr lang="ru-RU" b="1" dirty="0">
              <a:solidFill>
                <a:schemeClr val="tx1"/>
              </a:solidFill>
            </a:endParaRPr>
          </a:p>
        </p:txBody>
      </p:sp>
      <p:sp>
        <p:nvSpPr>
          <p:cNvPr id="15" name="Скругленный прямоугольник 14"/>
          <p:cNvSpPr/>
          <p:nvPr/>
        </p:nvSpPr>
        <p:spPr>
          <a:xfrm>
            <a:off x="3851275" y="4652963"/>
            <a:ext cx="2089150" cy="863600"/>
          </a:xfrm>
          <a:prstGeom prst="round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b="1" dirty="0">
                <a:solidFill>
                  <a:schemeClr val="tx1"/>
                </a:solidFill>
              </a:rPr>
              <a:t>Отложенные </a:t>
            </a:r>
          </a:p>
          <a:p>
            <a:pPr algn="ctr" fontAlgn="auto">
              <a:spcBef>
                <a:spcPts val="0"/>
              </a:spcBef>
              <a:spcAft>
                <a:spcPts val="0"/>
              </a:spcAft>
              <a:defRPr/>
            </a:pPr>
            <a:r>
              <a:rPr lang="ru-RU" b="1" dirty="0">
                <a:solidFill>
                  <a:schemeClr val="tx1"/>
                </a:solidFill>
              </a:rPr>
              <a:t>налоговые </a:t>
            </a:r>
          </a:p>
          <a:p>
            <a:pPr algn="ctr" fontAlgn="auto">
              <a:spcBef>
                <a:spcPts val="0"/>
              </a:spcBef>
              <a:spcAft>
                <a:spcPts val="0"/>
              </a:spcAft>
              <a:defRPr/>
            </a:pPr>
            <a:r>
              <a:rPr lang="ru-RU" b="1" dirty="0">
                <a:solidFill>
                  <a:schemeClr val="tx1"/>
                </a:solidFill>
              </a:rPr>
              <a:t>обязательства</a:t>
            </a:r>
            <a:endParaRPr lang="ru-RU" b="1" dirty="0">
              <a:solidFill>
                <a:schemeClr val="tx1"/>
              </a:solidFill>
            </a:endParaRPr>
          </a:p>
        </p:txBody>
      </p:sp>
      <p:sp>
        <p:nvSpPr>
          <p:cNvPr id="16" name="Скругленный прямоугольник 15"/>
          <p:cNvSpPr/>
          <p:nvPr/>
        </p:nvSpPr>
        <p:spPr>
          <a:xfrm>
            <a:off x="6011863" y="4797425"/>
            <a:ext cx="1368425" cy="647700"/>
          </a:xfrm>
          <a:prstGeom prst="round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b="1" dirty="0">
                <a:solidFill>
                  <a:schemeClr val="tx1"/>
                </a:solidFill>
              </a:rPr>
              <a:t>Прочие</a:t>
            </a:r>
          </a:p>
          <a:p>
            <a:pPr algn="ctr" fontAlgn="auto">
              <a:spcBef>
                <a:spcPts val="0"/>
              </a:spcBef>
              <a:spcAft>
                <a:spcPts val="0"/>
              </a:spcAft>
              <a:defRPr/>
            </a:pPr>
            <a:r>
              <a:rPr lang="ru-RU" b="1" dirty="0">
                <a:solidFill>
                  <a:schemeClr val="tx1"/>
                </a:solidFill>
              </a:rPr>
              <a:t>налоги</a:t>
            </a:r>
            <a:endParaRPr lang="ru-RU" b="1" dirty="0">
              <a:solidFill>
                <a:schemeClr val="tx1"/>
              </a:solidFill>
            </a:endParaRPr>
          </a:p>
        </p:txBody>
      </p:sp>
      <p:sp>
        <p:nvSpPr>
          <p:cNvPr id="17" name="Скругленный прямоугольник 16"/>
          <p:cNvSpPr/>
          <p:nvPr/>
        </p:nvSpPr>
        <p:spPr>
          <a:xfrm>
            <a:off x="7451725" y="4797425"/>
            <a:ext cx="1368425" cy="647700"/>
          </a:xfrm>
          <a:prstGeom prst="round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b="1" dirty="0">
                <a:solidFill>
                  <a:schemeClr val="tx1"/>
                </a:solidFill>
              </a:rPr>
              <a:t>Чистая прибыль</a:t>
            </a:r>
            <a:endParaRPr lang="ru-RU" b="1" dirty="0">
              <a:solidFill>
                <a:schemeClr val="tx1"/>
              </a:solidFill>
            </a:endParaRPr>
          </a:p>
        </p:txBody>
      </p:sp>
      <p:sp>
        <p:nvSpPr>
          <p:cNvPr id="18" name="Скругленный прямоугольник 17"/>
          <p:cNvSpPr/>
          <p:nvPr/>
        </p:nvSpPr>
        <p:spPr>
          <a:xfrm>
            <a:off x="4427538" y="6021388"/>
            <a:ext cx="1657350" cy="647700"/>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b="1" dirty="0">
                <a:solidFill>
                  <a:schemeClr val="tx1"/>
                </a:solidFill>
              </a:rPr>
              <a:t>Дивиденды</a:t>
            </a:r>
            <a:endParaRPr lang="ru-RU" b="1" dirty="0">
              <a:solidFill>
                <a:schemeClr val="tx1"/>
              </a:solidFill>
            </a:endParaRPr>
          </a:p>
        </p:txBody>
      </p:sp>
      <p:sp>
        <p:nvSpPr>
          <p:cNvPr id="19" name="Скругленный прямоугольник 18"/>
          <p:cNvSpPr/>
          <p:nvPr/>
        </p:nvSpPr>
        <p:spPr>
          <a:xfrm>
            <a:off x="6516688" y="6021388"/>
            <a:ext cx="2303462" cy="647700"/>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b="1" dirty="0">
                <a:solidFill>
                  <a:schemeClr val="tx1"/>
                </a:solidFill>
              </a:rPr>
              <a:t>Нераспределенная прибыль</a:t>
            </a:r>
            <a:endParaRPr lang="ru-RU" b="1" dirty="0">
              <a:solidFill>
                <a:schemeClr val="tx1"/>
              </a:solidFill>
            </a:endParaRPr>
          </a:p>
        </p:txBody>
      </p:sp>
      <p:cxnSp>
        <p:nvCxnSpPr>
          <p:cNvPr id="21" name="Прямая со стрелкой 20"/>
          <p:cNvCxnSpPr/>
          <p:nvPr/>
        </p:nvCxnSpPr>
        <p:spPr>
          <a:xfrm flipH="1">
            <a:off x="2339975" y="692150"/>
            <a:ext cx="1295400" cy="360363"/>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3" name="Прямая со стрелкой 22"/>
          <p:cNvCxnSpPr/>
          <p:nvPr/>
        </p:nvCxnSpPr>
        <p:spPr>
          <a:xfrm>
            <a:off x="5219700" y="692150"/>
            <a:ext cx="792163" cy="504825"/>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5" name="Прямая со стрелкой 24"/>
          <p:cNvCxnSpPr/>
          <p:nvPr/>
        </p:nvCxnSpPr>
        <p:spPr>
          <a:xfrm flipH="1">
            <a:off x="1042988" y="1628775"/>
            <a:ext cx="865187" cy="431800"/>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9" name="Прямая со стрелкой 28"/>
          <p:cNvCxnSpPr/>
          <p:nvPr/>
        </p:nvCxnSpPr>
        <p:spPr>
          <a:xfrm>
            <a:off x="1908175" y="1628775"/>
            <a:ext cx="360363" cy="431800"/>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1" name="Прямая со стрелкой 30"/>
          <p:cNvCxnSpPr/>
          <p:nvPr/>
        </p:nvCxnSpPr>
        <p:spPr>
          <a:xfrm flipH="1">
            <a:off x="4140200" y="1773238"/>
            <a:ext cx="1008063" cy="287337"/>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3" name="Прямая со стрелкой 32"/>
          <p:cNvCxnSpPr/>
          <p:nvPr/>
        </p:nvCxnSpPr>
        <p:spPr>
          <a:xfrm>
            <a:off x="5148263" y="1773238"/>
            <a:ext cx="576262" cy="287337"/>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5" name="Прямая со стрелкой 34"/>
          <p:cNvCxnSpPr/>
          <p:nvPr/>
        </p:nvCxnSpPr>
        <p:spPr>
          <a:xfrm flipH="1">
            <a:off x="4643438" y="2852738"/>
            <a:ext cx="720725" cy="647700"/>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7" name="Прямая со стрелкой 36"/>
          <p:cNvCxnSpPr/>
          <p:nvPr/>
        </p:nvCxnSpPr>
        <p:spPr>
          <a:xfrm flipH="1">
            <a:off x="6372225" y="2781300"/>
            <a:ext cx="792163" cy="719138"/>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9" name="Прямая со стрелкой 38"/>
          <p:cNvCxnSpPr/>
          <p:nvPr/>
        </p:nvCxnSpPr>
        <p:spPr>
          <a:xfrm flipH="1">
            <a:off x="971550" y="4076700"/>
            <a:ext cx="2447925" cy="504825"/>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1" name="Прямая со стрелкой 40"/>
          <p:cNvCxnSpPr>
            <a:stCxn id="7" idx="2"/>
          </p:cNvCxnSpPr>
          <p:nvPr/>
        </p:nvCxnSpPr>
        <p:spPr>
          <a:xfrm flipH="1">
            <a:off x="3203575" y="4076700"/>
            <a:ext cx="2089150" cy="504825"/>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6" name="Прямая со стрелкой 45"/>
          <p:cNvCxnSpPr/>
          <p:nvPr/>
        </p:nvCxnSpPr>
        <p:spPr>
          <a:xfrm>
            <a:off x="5292725" y="4076700"/>
            <a:ext cx="0" cy="504825"/>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8" name="Прямая со стрелкой 47"/>
          <p:cNvCxnSpPr/>
          <p:nvPr/>
        </p:nvCxnSpPr>
        <p:spPr>
          <a:xfrm>
            <a:off x="6156325" y="4076700"/>
            <a:ext cx="431800" cy="647700"/>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0" name="Прямая со стрелкой 49"/>
          <p:cNvCxnSpPr/>
          <p:nvPr/>
        </p:nvCxnSpPr>
        <p:spPr>
          <a:xfrm>
            <a:off x="7235825" y="4005263"/>
            <a:ext cx="865188" cy="647700"/>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2" name="Прямая со стрелкой 51"/>
          <p:cNvCxnSpPr/>
          <p:nvPr/>
        </p:nvCxnSpPr>
        <p:spPr>
          <a:xfrm flipH="1">
            <a:off x="5580063" y="5445125"/>
            <a:ext cx="2376487" cy="504825"/>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4" name="Прямая со стрелкой 53"/>
          <p:cNvCxnSpPr/>
          <p:nvPr/>
        </p:nvCxnSpPr>
        <p:spPr>
          <a:xfrm>
            <a:off x="7956550" y="5445125"/>
            <a:ext cx="576263" cy="504825"/>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0" fill="hold"/>
                                        <p:tgtEl>
                                          <p:spTgt spid="4"/>
                                        </p:tgtEl>
                                        <p:attrNameLst>
                                          <p:attrName>ppt_x</p:attrName>
                                        </p:attrNameLst>
                                      </p:cBhvr>
                                      <p:tavLst>
                                        <p:tav tm="0">
                                          <p:val>
                                            <p:strVal val="#ppt_x"/>
                                          </p:val>
                                        </p:tav>
                                        <p:tav tm="100000">
                                          <p:val>
                                            <p:strVal val="#ppt_x"/>
                                          </p:val>
                                        </p:tav>
                                      </p:tavLst>
                                    </p:anim>
                                    <p:anim calcmode="lin" valueType="num">
                                      <p:cBhvr additive="base">
                                        <p:cTn id="8" dur="5000" fill="hold"/>
                                        <p:tgtEl>
                                          <p:spTgt spid="4"/>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1" fill="hold" nodeType="click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additive="base">
                                        <p:cTn id="13" dur="5000" fill="hold"/>
                                        <p:tgtEl>
                                          <p:spTgt spid="21"/>
                                        </p:tgtEl>
                                        <p:attrNameLst>
                                          <p:attrName>ppt_x</p:attrName>
                                        </p:attrNameLst>
                                      </p:cBhvr>
                                      <p:tavLst>
                                        <p:tav tm="0">
                                          <p:val>
                                            <p:strVal val="#ppt_x"/>
                                          </p:val>
                                        </p:tav>
                                        <p:tav tm="100000">
                                          <p:val>
                                            <p:strVal val="#ppt_x"/>
                                          </p:val>
                                        </p:tav>
                                      </p:tavLst>
                                    </p:anim>
                                    <p:anim calcmode="lin" valueType="num">
                                      <p:cBhvr additive="base">
                                        <p:cTn id="14" dur="5000" fill="hold"/>
                                        <p:tgtEl>
                                          <p:spTgt spid="21"/>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8" presetClass="entr" presetSubtype="16"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diamond(in)">
                                      <p:cBhvr>
                                        <p:cTn id="19" dur="2000"/>
                                        <p:tgtEl>
                                          <p:spTgt spid="5"/>
                                        </p:tgtEl>
                                      </p:cBhvr>
                                    </p:animEffect>
                                  </p:childTnLst>
                                </p:cTn>
                              </p:par>
                            </p:childTnLst>
                          </p:cTn>
                        </p:par>
                      </p:childTnLst>
                    </p:cTn>
                  </p:par>
                  <p:par>
                    <p:cTn id="20" fill="hold">
                      <p:stCondLst>
                        <p:cond delay="indefinite"/>
                      </p:stCondLst>
                      <p:childTnLst>
                        <p:par>
                          <p:cTn id="21" fill="hold">
                            <p:stCondLst>
                              <p:cond delay="0"/>
                            </p:stCondLst>
                            <p:childTnLst>
                              <p:par>
                                <p:cTn id="22" presetID="7" presetClass="entr" presetSubtype="1" fill="hold" nodeType="clickEffect">
                                  <p:stCondLst>
                                    <p:cond delay="0"/>
                                  </p:stCondLst>
                                  <p:childTnLst>
                                    <p:set>
                                      <p:cBhvr>
                                        <p:cTn id="23" dur="1" fill="hold">
                                          <p:stCondLst>
                                            <p:cond delay="0"/>
                                          </p:stCondLst>
                                        </p:cTn>
                                        <p:tgtEl>
                                          <p:spTgt spid="25"/>
                                        </p:tgtEl>
                                        <p:attrNameLst>
                                          <p:attrName>style.visibility</p:attrName>
                                        </p:attrNameLst>
                                      </p:cBhvr>
                                      <p:to>
                                        <p:strVal val="visible"/>
                                      </p:to>
                                    </p:set>
                                    <p:anim calcmode="lin" valueType="num">
                                      <p:cBhvr additive="base">
                                        <p:cTn id="24" dur="5000" fill="hold"/>
                                        <p:tgtEl>
                                          <p:spTgt spid="25"/>
                                        </p:tgtEl>
                                        <p:attrNameLst>
                                          <p:attrName>ppt_x</p:attrName>
                                        </p:attrNameLst>
                                      </p:cBhvr>
                                      <p:tavLst>
                                        <p:tav tm="0">
                                          <p:val>
                                            <p:strVal val="#ppt_x"/>
                                          </p:val>
                                        </p:tav>
                                        <p:tav tm="100000">
                                          <p:val>
                                            <p:strVal val="#ppt_x"/>
                                          </p:val>
                                        </p:tav>
                                      </p:tavLst>
                                    </p:anim>
                                    <p:anim calcmode="lin" valueType="num">
                                      <p:cBhvr additive="base">
                                        <p:cTn id="25" dur="5000" fill="hold"/>
                                        <p:tgtEl>
                                          <p:spTgt spid="25"/>
                                        </p:tgtEl>
                                        <p:attrNameLst>
                                          <p:attrName>ppt_y</p:attrName>
                                        </p:attrNameLst>
                                      </p:cBhvr>
                                      <p:tavLst>
                                        <p:tav tm="0">
                                          <p:val>
                                            <p:strVal val="0-#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8" presetClass="entr" presetSubtype="16" fill="hold" grpId="0" nodeType="clickEffect">
                                  <p:stCondLst>
                                    <p:cond delay="0"/>
                                  </p:stCondLst>
                                  <p:childTnLst>
                                    <p:set>
                                      <p:cBhvr>
                                        <p:cTn id="29" dur="1" fill="hold">
                                          <p:stCondLst>
                                            <p:cond delay="0"/>
                                          </p:stCondLst>
                                        </p:cTn>
                                        <p:tgtEl>
                                          <p:spTgt spid="8"/>
                                        </p:tgtEl>
                                        <p:attrNameLst>
                                          <p:attrName>style.visibility</p:attrName>
                                        </p:attrNameLst>
                                      </p:cBhvr>
                                      <p:to>
                                        <p:strVal val="visible"/>
                                      </p:to>
                                    </p:set>
                                    <p:animEffect transition="in" filter="diamond(in)">
                                      <p:cBhvr>
                                        <p:cTn id="30" dur="2000"/>
                                        <p:tgtEl>
                                          <p:spTgt spid="8"/>
                                        </p:tgtEl>
                                      </p:cBhvr>
                                    </p:animEffect>
                                  </p:childTnLst>
                                </p:cTn>
                              </p:par>
                            </p:childTnLst>
                          </p:cTn>
                        </p:par>
                      </p:childTnLst>
                    </p:cTn>
                  </p:par>
                  <p:par>
                    <p:cTn id="31" fill="hold">
                      <p:stCondLst>
                        <p:cond delay="indefinite"/>
                      </p:stCondLst>
                      <p:childTnLst>
                        <p:par>
                          <p:cTn id="32" fill="hold">
                            <p:stCondLst>
                              <p:cond delay="0"/>
                            </p:stCondLst>
                            <p:childTnLst>
                              <p:par>
                                <p:cTn id="33" presetID="7" presetClass="entr" presetSubtype="1" fill="hold" nodeType="clickEffect">
                                  <p:stCondLst>
                                    <p:cond delay="0"/>
                                  </p:stCondLst>
                                  <p:childTnLst>
                                    <p:set>
                                      <p:cBhvr>
                                        <p:cTn id="34" dur="1" fill="hold">
                                          <p:stCondLst>
                                            <p:cond delay="0"/>
                                          </p:stCondLst>
                                        </p:cTn>
                                        <p:tgtEl>
                                          <p:spTgt spid="29"/>
                                        </p:tgtEl>
                                        <p:attrNameLst>
                                          <p:attrName>style.visibility</p:attrName>
                                        </p:attrNameLst>
                                      </p:cBhvr>
                                      <p:to>
                                        <p:strVal val="visible"/>
                                      </p:to>
                                    </p:set>
                                    <p:anim calcmode="lin" valueType="num">
                                      <p:cBhvr additive="base">
                                        <p:cTn id="35" dur="5000" fill="hold"/>
                                        <p:tgtEl>
                                          <p:spTgt spid="29"/>
                                        </p:tgtEl>
                                        <p:attrNameLst>
                                          <p:attrName>ppt_x</p:attrName>
                                        </p:attrNameLst>
                                      </p:cBhvr>
                                      <p:tavLst>
                                        <p:tav tm="0">
                                          <p:val>
                                            <p:strVal val="#ppt_x"/>
                                          </p:val>
                                        </p:tav>
                                        <p:tav tm="100000">
                                          <p:val>
                                            <p:strVal val="#ppt_x"/>
                                          </p:val>
                                        </p:tav>
                                      </p:tavLst>
                                    </p:anim>
                                    <p:anim calcmode="lin" valueType="num">
                                      <p:cBhvr additive="base">
                                        <p:cTn id="36" dur="5000" fill="hold"/>
                                        <p:tgtEl>
                                          <p:spTgt spid="29"/>
                                        </p:tgtEl>
                                        <p:attrNameLst>
                                          <p:attrName>ppt_y</p:attrName>
                                        </p:attrNameLst>
                                      </p:cBhvr>
                                      <p:tavLst>
                                        <p:tav tm="0">
                                          <p:val>
                                            <p:strVal val="0-#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8" presetClass="entr" presetSubtype="16" fill="hold" grpId="0" nodeType="clickEffect">
                                  <p:stCondLst>
                                    <p:cond delay="0"/>
                                  </p:stCondLst>
                                  <p:childTnLst>
                                    <p:set>
                                      <p:cBhvr>
                                        <p:cTn id="40" dur="1" fill="hold">
                                          <p:stCondLst>
                                            <p:cond delay="0"/>
                                          </p:stCondLst>
                                        </p:cTn>
                                        <p:tgtEl>
                                          <p:spTgt spid="10"/>
                                        </p:tgtEl>
                                        <p:attrNameLst>
                                          <p:attrName>style.visibility</p:attrName>
                                        </p:attrNameLst>
                                      </p:cBhvr>
                                      <p:to>
                                        <p:strVal val="visible"/>
                                      </p:to>
                                    </p:set>
                                    <p:animEffect transition="in" filter="diamond(in)">
                                      <p:cBhvr>
                                        <p:cTn id="41" dur="2000"/>
                                        <p:tgtEl>
                                          <p:spTgt spid="10"/>
                                        </p:tgtEl>
                                      </p:cBhvr>
                                    </p:animEffect>
                                  </p:childTnLst>
                                </p:cTn>
                              </p:par>
                            </p:childTnLst>
                          </p:cTn>
                        </p:par>
                      </p:childTnLst>
                    </p:cTn>
                  </p:par>
                  <p:par>
                    <p:cTn id="42" fill="hold">
                      <p:stCondLst>
                        <p:cond delay="indefinite"/>
                      </p:stCondLst>
                      <p:childTnLst>
                        <p:par>
                          <p:cTn id="43" fill="hold">
                            <p:stCondLst>
                              <p:cond delay="0"/>
                            </p:stCondLst>
                            <p:childTnLst>
                              <p:par>
                                <p:cTn id="44" presetID="7" presetClass="entr" presetSubtype="1" fill="hold" nodeType="clickEffect">
                                  <p:stCondLst>
                                    <p:cond delay="0"/>
                                  </p:stCondLst>
                                  <p:childTnLst>
                                    <p:set>
                                      <p:cBhvr>
                                        <p:cTn id="45" dur="1" fill="hold">
                                          <p:stCondLst>
                                            <p:cond delay="0"/>
                                          </p:stCondLst>
                                        </p:cTn>
                                        <p:tgtEl>
                                          <p:spTgt spid="23"/>
                                        </p:tgtEl>
                                        <p:attrNameLst>
                                          <p:attrName>style.visibility</p:attrName>
                                        </p:attrNameLst>
                                      </p:cBhvr>
                                      <p:to>
                                        <p:strVal val="visible"/>
                                      </p:to>
                                    </p:set>
                                    <p:anim calcmode="lin" valueType="num">
                                      <p:cBhvr additive="base">
                                        <p:cTn id="46" dur="5000" fill="hold"/>
                                        <p:tgtEl>
                                          <p:spTgt spid="23"/>
                                        </p:tgtEl>
                                        <p:attrNameLst>
                                          <p:attrName>ppt_x</p:attrName>
                                        </p:attrNameLst>
                                      </p:cBhvr>
                                      <p:tavLst>
                                        <p:tav tm="0">
                                          <p:val>
                                            <p:strVal val="#ppt_x"/>
                                          </p:val>
                                        </p:tav>
                                        <p:tav tm="100000">
                                          <p:val>
                                            <p:strVal val="#ppt_x"/>
                                          </p:val>
                                        </p:tav>
                                      </p:tavLst>
                                    </p:anim>
                                    <p:anim calcmode="lin" valueType="num">
                                      <p:cBhvr additive="base">
                                        <p:cTn id="47" dur="5000" fill="hold"/>
                                        <p:tgtEl>
                                          <p:spTgt spid="23"/>
                                        </p:tgtEl>
                                        <p:attrNameLst>
                                          <p:attrName>ppt_y</p:attrName>
                                        </p:attrNameLst>
                                      </p:cBhvr>
                                      <p:tavLst>
                                        <p:tav tm="0">
                                          <p:val>
                                            <p:strVal val="0-#ppt_h/2"/>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8" presetClass="entr" presetSubtype="16" fill="hold" grpId="0" nodeType="clickEffect">
                                  <p:stCondLst>
                                    <p:cond delay="0"/>
                                  </p:stCondLst>
                                  <p:childTnLst>
                                    <p:set>
                                      <p:cBhvr>
                                        <p:cTn id="51" dur="1" fill="hold">
                                          <p:stCondLst>
                                            <p:cond delay="0"/>
                                          </p:stCondLst>
                                        </p:cTn>
                                        <p:tgtEl>
                                          <p:spTgt spid="6"/>
                                        </p:tgtEl>
                                        <p:attrNameLst>
                                          <p:attrName>style.visibility</p:attrName>
                                        </p:attrNameLst>
                                      </p:cBhvr>
                                      <p:to>
                                        <p:strVal val="visible"/>
                                      </p:to>
                                    </p:set>
                                    <p:animEffect transition="in" filter="diamond(in)">
                                      <p:cBhvr>
                                        <p:cTn id="52" dur="2000"/>
                                        <p:tgtEl>
                                          <p:spTgt spid="6"/>
                                        </p:tgtEl>
                                      </p:cBhvr>
                                    </p:animEffect>
                                  </p:childTnLst>
                                </p:cTn>
                              </p:par>
                            </p:childTnLst>
                          </p:cTn>
                        </p:par>
                      </p:childTnLst>
                    </p:cTn>
                  </p:par>
                  <p:par>
                    <p:cTn id="53" fill="hold">
                      <p:stCondLst>
                        <p:cond delay="indefinite"/>
                      </p:stCondLst>
                      <p:childTnLst>
                        <p:par>
                          <p:cTn id="54" fill="hold">
                            <p:stCondLst>
                              <p:cond delay="0"/>
                            </p:stCondLst>
                            <p:childTnLst>
                              <p:par>
                                <p:cTn id="55" presetID="7" presetClass="entr" presetSubtype="2" fill="hold" nodeType="clickEffect">
                                  <p:stCondLst>
                                    <p:cond delay="0"/>
                                  </p:stCondLst>
                                  <p:childTnLst>
                                    <p:set>
                                      <p:cBhvr>
                                        <p:cTn id="56" dur="1" fill="hold">
                                          <p:stCondLst>
                                            <p:cond delay="0"/>
                                          </p:stCondLst>
                                        </p:cTn>
                                        <p:tgtEl>
                                          <p:spTgt spid="31"/>
                                        </p:tgtEl>
                                        <p:attrNameLst>
                                          <p:attrName>style.visibility</p:attrName>
                                        </p:attrNameLst>
                                      </p:cBhvr>
                                      <p:to>
                                        <p:strVal val="visible"/>
                                      </p:to>
                                    </p:set>
                                    <p:anim calcmode="lin" valueType="num">
                                      <p:cBhvr additive="base">
                                        <p:cTn id="57" dur="5000" fill="hold"/>
                                        <p:tgtEl>
                                          <p:spTgt spid="31"/>
                                        </p:tgtEl>
                                        <p:attrNameLst>
                                          <p:attrName>ppt_x</p:attrName>
                                        </p:attrNameLst>
                                      </p:cBhvr>
                                      <p:tavLst>
                                        <p:tav tm="0">
                                          <p:val>
                                            <p:strVal val="1+#ppt_w/2"/>
                                          </p:val>
                                        </p:tav>
                                        <p:tav tm="100000">
                                          <p:val>
                                            <p:strVal val="#ppt_x"/>
                                          </p:val>
                                        </p:tav>
                                      </p:tavLst>
                                    </p:anim>
                                    <p:anim calcmode="lin" valueType="num">
                                      <p:cBhvr additive="base">
                                        <p:cTn id="58" dur="5000" fill="hold"/>
                                        <p:tgtEl>
                                          <p:spTgt spid="31"/>
                                        </p:tgtEl>
                                        <p:attrNameLst>
                                          <p:attrName>ppt_y</p:attrName>
                                        </p:attrNameLst>
                                      </p:cBhvr>
                                      <p:tavLst>
                                        <p:tav tm="0">
                                          <p:val>
                                            <p:strVal val="#ppt_y"/>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8" presetClass="entr" presetSubtype="16" fill="hold" grpId="0" nodeType="clickEffect">
                                  <p:stCondLst>
                                    <p:cond delay="0"/>
                                  </p:stCondLst>
                                  <p:childTnLst>
                                    <p:set>
                                      <p:cBhvr>
                                        <p:cTn id="62" dur="1" fill="hold">
                                          <p:stCondLst>
                                            <p:cond delay="0"/>
                                          </p:stCondLst>
                                        </p:cTn>
                                        <p:tgtEl>
                                          <p:spTgt spid="9"/>
                                        </p:tgtEl>
                                        <p:attrNameLst>
                                          <p:attrName>style.visibility</p:attrName>
                                        </p:attrNameLst>
                                      </p:cBhvr>
                                      <p:to>
                                        <p:strVal val="visible"/>
                                      </p:to>
                                    </p:set>
                                    <p:animEffect transition="in" filter="diamond(in)">
                                      <p:cBhvr>
                                        <p:cTn id="63" dur="2000"/>
                                        <p:tgtEl>
                                          <p:spTgt spid="9"/>
                                        </p:tgtEl>
                                      </p:cBhvr>
                                    </p:animEffect>
                                  </p:childTnLst>
                                </p:cTn>
                              </p:par>
                            </p:childTnLst>
                          </p:cTn>
                        </p:par>
                      </p:childTnLst>
                    </p:cTn>
                  </p:par>
                  <p:par>
                    <p:cTn id="64" fill="hold">
                      <p:stCondLst>
                        <p:cond delay="indefinite"/>
                      </p:stCondLst>
                      <p:childTnLst>
                        <p:par>
                          <p:cTn id="65" fill="hold">
                            <p:stCondLst>
                              <p:cond delay="0"/>
                            </p:stCondLst>
                            <p:childTnLst>
                              <p:par>
                                <p:cTn id="66" presetID="7" presetClass="entr" presetSubtype="8" fill="hold" nodeType="clickEffect">
                                  <p:stCondLst>
                                    <p:cond delay="0"/>
                                  </p:stCondLst>
                                  <p:childTnLst>
                                    <p:set>
                                      <p:cBhvr>
                                        <p:cTn id="67" dur="1" fill="hold">
                                          <p:stCondLst>
                                            <p:cond delay="0"/>
                                          </p:stCondLst>
                                        </p:cTn>
                                        <p:tgtEl>
                                          <p:spTgt spid="33"/>
                                        </p:tgtEl>
                                        <p:attrNameLst>
                                          <p:attrName>style.visibility</p:attrName>
                                        </p:attrNameLst>
                                      </p:cBhvr>
                                      <p:to>
                                        <p:strVal val="visible"/>
                                      </p:to>
                                    </p:set>
                                    <p:anim calcmode="lin" valueType="num">
                                      <p:cBhvr additive="base">
                                        <p:cTn id="68" dur="5000" fill="hold"/>
                                        <p:tgtEl>
                                          <p:spTgt spid="33"/>
                                        </p:tgtEl>
                                        <p:attrNameLst>
                                          <p:attrName>ppt_x</p:attrName>
                                        </p:attrNameLst>
                                      </p:cBhvr>
                                      <p:tavLst>
                                        <p:tav tm="0">
                                          <p:val>
                                            <p:strVal val="0-#ppt_w/2"/>
                                          </p:val>
                                        </p:tav>
                                        <p:tav tm="100000">
                                          <p:val>
                                            <p:strVal val="#ppt_x"/>
                                          </p:val>
                                        </p:tav>
                                      </p:tavLst>
                                    </p:anim>
                                    <p:anim calcmode="lin" valueType="num">
                                      <p:cBhvr additive="base">
                                        <p:cTn id="69" dur="5000" fill="hold"/>
                                        <p:tgtEl>
                                          <p:spTgt spid="33"/>
                                        </p:tgtEl>
                                        <p:attrNameLst>
                                          <p:attrName>ppt_y</p:attrName>
                                        </p:attrNameLst>
                                      </p:cBhvr>
                                      <p:tavLst>
                                        <p:tav tm="0">
                                          <p:val>
                                            <p:strVal val="#ppt_y"/>
                                          </p:val>
                                        </p:tav>
                                        <p:tav tm="100000">
                                          <p:val>
                                            <p:strVal val="#ppt_y"/>
                                          </p:val>
                                        </p:tav>
                                      </p:tavLst>
                                    </p:anim>
                                  </p:childTnLst>
                                </p:cTn>
                              </p:par>
                            </p:childTnLst>
                          </p:cTn>
                        </p:par>
                      </p:childTnLst>
                    </p:cTn>
                  </p:par>
                  <p:par>
                    <p:cTn id="70" fill="hold">
                      <p:stCondLst>
                        <p:cond delay="indefinite"/>
                      </p:stCondLst>
                      <p:childTnLst>
                        <p:par>
                          <p:cTn id="71" fill="hold">
                            <p:stCondLst>
                              <p:cond delay="0"/>
                            </p:stCondLst>
                            <p:childTnLst>
                              <p:par>
                                <p:cTn id="72" presetID="8" presetClass="entr" presetSubtype="16" fill="hold" grpId="0" nodeType="clickEffect">
                                  <p:stCondLst>
                                    <p:cond delay="0"/>
                                  </p:stCondLst>
                                  <p:childTnLst>
                                    <p:set>
                                      <p:cBhvr>
                                        <p:cTn id="73" dur="1" fill="hold">
                                          <p:stCondLst>
                                            <p:cond delay="0"/>
                                          </p:stCondLst>
                                        </p:cTn>
                                        <p:tgtEl>
                                          <p:spTgt spid="11"/>
                                        </p:tgtEl>
                                        <p:attrNameLst>
                                          <p:attrName>style.visibility</p:attrName>
                                        </p:attrNameLst>
                                      </p:cBhvr>
                                      <p:to>
                                        <p:strVal val="visible"/>
                                      </p:to>
                                    </p:set>
                                    <p:animEffect transition="in" filter="diamond(in)">
                                      <p:cBhvr>
                                        <p:cTn id="74" dur="2000"/>
                                        <p:tgtEl>
                                          <p:spTgt spid="11"/>
                                        </p:tgtEl>
                                      </p:cBhvr>
                                    </p:animEffect>
                                  </p:childTnLst>
                                </p:cTn>
                              </p:par>
                            </p:childTnLst>
                          </p:cTn>
                        </p:par>
                      </p:childTnLst>
                    </p:cTn>
                  </p:par>
                  <p:par>
                    <p:cTn id="75" fill="hold">
                      <p:stCondLst>
                        <p:cond delay="indefinite"/>
                      </p:stCondLst>
                      <p:childTnLst>
                        <p:par>
                          <p:cTn id="76" fill="hold">
                            <p:stCondLst>
                              <p:cond delay="0"/>
                            </p:stCondLst>
                            <p:childTnLst>
                              <p:par>
                                <p:cTn id="77" presetID="7" presetClass="entr" presetSubtype="2" fill="hold" grpId="0" nodeType="clickEffect">
                                  <p:stCondLst>
                                    <p:cond delay="0"/>
                                  </p:stCondLst>
                                  <p:childTnLst>
                                    <p:set>
                                      <p:cBhvr>
                                        <p:cTn id="78" dur="1" fill="hold">
                                          <p:stCondLst>
                                            <p:cond delay="0"/>
                                          </p:stCondLst>
                                        </p:cTn>
                                        <p:tgtEl>
                                          <p:spTgt spid="12"/>
                                        </p:tgtEl>
                                        <p:attrNameLst>
                                          <p:attrName>style.visibility</p:attrName>
                                        </p:attrNameLst>
                                      </p:cBhvr>
                                      <p:to>
                                        <p:strVal val="visible"/>
                                      </p:to>
                                    </p:set>
                                    <p:anim calcmode="lin" valueType="num">
                                      <p:cBhvr additive="base">
                                        <p:cTn id="79" dur="5000" fill="hold"/>
                                        <p:tgtEl>
                                          <p:spTgt spid="12"/>
                                        </p:tgtEl>
                                        <p:attrNameLst>
                                          <p:attrName>ppt_x</p:attrName>
                                        </p:attrNameLst>
                                      </p:cBhvr>
                                      <p:tavLst>
                                        <p:tav tm="0">
                                          <p:val>
                                            <p:strVal val="1+#ppt_w/2"/>
                                          </p:val>
                                        </p:tav>
                                        <p:tav tm="100000">
                                          <p:val>
                                            <p:strVal val="#ppt_x"/>
                                          </p:val>
                                        </p:tav>
                                      </p:tavLst>
                                    </p:anim>
                                    <p:anim calcmode="lin" valueType="num">
                                      <p:cBhvr additive="base">
                                        <p:cTn id="80" dur="5000" fill="hold"/>
                                        <p:tgtEl>
                                          <p:spTgt spid="12"/>
                                        </p:tgtEl>
                                        <p:attrNameLst>
                                          <p:attrName>ppt_y</p:attrName>
                                        </p:attrNameLst>
                                      </p:cBhvr>
                                      <p:tavLst>
                                        <p:tav tm="0">
                                          <p:val>
                                            <p:strVal val="#ppt_y"/>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7" presetClass="entr" presetSubtype="2" fill="hold" nodeType="clickEffect">
                                  <p:stCondLst>
                                    <p:cond delay="0"/>
                                  </p:stCondLst>
                                  <p:childTnLst>
                                    <p:set>
                                      <p:cBhvr>
                                        <p:cTn id="84" dur="1" fill="hold">
                                          <p:stCondLst>
                                            <p:cond delay="0"/>
                                          </p:stCondLst>
                                        </p:cTn>
                                        <p:tgtEl>
                                          <p:spTgt spid="35"/>
                                        </p:tgtEl>
                                        <p:attrNameLst>
                                          <p:attrName>style.visibility</p:attrName>
                                        </p:attrNameLst>
                                      </p:cBhvr>
                                      <p:to>
                                        <p:strVal val="visible"/>
                                      </p:to>
                                    </p:set>
                                    <p:anim calcmode="lin" valueType="num">
                                      <p:cBhvr additive="base">
                                        <p:cTn id="85" dur="5000" fill="hold"/>
                                        <p:tgtEl>
                                          <p:spTgt spid="35"/>
                                        </p:tgtEl>
                                        <p:attrNameLst>
                                          <p:attrName>ppt_x</p:attrName>
                                        </p:attrNameLst>
                                      </p:cBhvr>
                                      <p:tavLst>
                                        <p:tav tm="0">
                                          <p:val>
                                            <p:strVal val="1+#ppt_w/2"/>
                                          </p:val>
                                        </p:tav>
                                        <p:tav tm="100000">
                                          <p:val>
                                            <p:strVal val="#ppt_x"/>
                                          </p:val>
                                        </p:tav>
                                      </p:tavLst>
                                    </p:anim>
                                    <p:anim calcmode="lin" valueType="num">
                                      <p:cBhvr additive="base">
                                        <p:cTn id="86" dur="5000" fill="hold"/>
                                        <p:tgtEl>
                                          <p:spTgt spid="35"/>
                                        </p:tgtEl>
                                        <p:attrNameLst>
                                          <p:attrName>ppt_y</p:attrName>
                                        </p:attrNameLst>
                                      </p:cBhvr>
                                      <p:tavLst>
                                        <p:tav tm="0">
                                          <p:val>
                                            <p:strVal val="#ppt_y"/>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7" presetClass="entr" presetSubtype="2" fill="hold" nodeType="clickEffect">
                                  <p:stCondLst>
                                    <p:cond delay="0"/>
                                  </p:stCondLst>
                                  <p:childTnLst>
                                    <p:set>
                                      <p:cBhvr>
                                        <p:cTn id="90" dur="1" fill="hold">
                                          <p:stCondLst>
                                            <p:cond delay="0"/>
                                          </p:stCondLst>
                                        </p:cTn>
                                        <p:tgtEl>
                                          <p:spTgt spid="37"/>
                                        </p:tgtEl>
                                        <p:attrNameLst>
                                          <p:attrName>style.visibility</p:attrName>
                                        </p:attrNameLst>
                                      </p:cBhvr>
                                      <p:to>
                                        <p:strVal val="visible"/>
                                      </p:to>
                                    </p:set>
                                    <p:anim calcmode="lin" valueType="num">
                                      <p:cBhvr additive="base">
                                        <p:cTn id="91" dur="5000" fill="hold"/>
                                        <p:tgtEl>
                                          <p:spTgt spid="37"/>
                                        </p:tgtEl>
                                        <p:attrNameLst>
                                          <p:attrName>ppt_x</p:attrName>
                                        </p:attrNameLst>
                                      </p:cBhvr>
                                      <p:tavLst>
                                        <p:tav tm="0">
                                          <p:val>
                                            <p:strVal val="1+#ppt_w/2"/>
                                          </p:val>
                                        </p:tav>
                                        <p:tav tm="100000">
                                          <p:val>
                                            <p:strVal val="#ppt_x"/>
                                          </p:val>
                                        </p:tav>
                                      </p:tavLst>
                                    </p:anim>
                                    <p:anim calcmode="lin" valueType="num">
                                      <p:cBhvr additive="base">
                                        <p:cTn id="92" dur="5000" fill="hold"/>
                                        <p:tgtEl>
                                          <p:spTgt spid="37"/>
                                        </p:tgtEl>
                                        <p:attrNameLst>
                                          <p:attrName>ppt_y</p:attrName>
                                        </p:attrNameLst>
                                      </p:cBhvr>
                                      <p:tavLst>
                                        <p:tav tm="0">
                                          <p:val>
                                            <p:strVal val="#ppt_y"/>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8" presetClass="entr" presetSubtype="16" fill="hold" grpId="0" nodeType="clickEffect">
                                  <p:stCondLst>
                                    <p:cond delay="0"/>
                                  </p:stCondLst>
                                  <p:childTnLst>
                                    <p:set>
                                      <p:cBhvr>
                                        <p:cTn id="96" dur="1" fill="hold">
                                          <p:stCondLst>
                                            <p:cond delay="0"/>
                                          </p:stCondLst>
                                        </p:cTn>
                                        <p:tgtEl>
                                          <p:spTgt spid="7"/>
                                        </p:tgtEl>
                                        <p:attrNameLst>
                                          <p:attrName>style.visibility</p:attrName>
                                        </p:attrNameLst>
                                      </p:cBhvr>
                                      <p:to>
                                        <p:strVal val="visible"/>
                                      </p:to>
                                    </p:set>
                                    <p:animEffect transition="in" filter="diamond(in)">
                                      <p:cBhvr>
                                        <p:cTn id="97" dur="2000"/>
                                        <p:tgtEl>
                                          <p:spTgt spid="7"/>
                                        </p:tgtEl>
                                      </p:cBhvr>
                                    </p:animEffect>
                                  </p:childTnLst>
                                </p:cTn>
                              </p:par>
                            </p:childTnLst>
                          </p:cTn>
                        </p:par>
                      </p:childTnLst>
                    </p:cTn>
                  </p:par>
                  <p:par>
                    <p:cTn id="98" fill="hold">
                      <p:stCondLst>
                        <p:cond delay="indefinite"/>
                      </p:stCondLst>
                      <p:childTnLst>
                        <p:par>
                          <p:cTn id="99" fill="hold">
                            <p:stCondLst>
                              <p:cond delay="0"/>
                            </p:stCondLst>
                            <p:childTnLst>
                              <p:par>
                                <p:cTn id="100" presetID="7" presetClass="entr" presetSubtype="2" fill="hold" nodeType="clickEffect">
                                  <p:stCondLst>
                                    <p:cond delay="0"/>
                                  </p:stCondLst>
                                  <p:childTnLst>
                                    <p:set>
                                      <p:cBhvr>
                                        <p:cTn id="101" dur="1" fill="hold">
                                          <p:stCondLst>
                                            <p:cond delay="0"/>
                                          </p:stCondLst>
                                        </p:cTn>
                                        <p:tgtEl>
                                          <p:spTgt spid="39"/>
                                        </p:tgtEl>
                                        <p:attrNameLst>
                                          <p:attrName>style.visibility</p:attrName>
                                        </p:attrNameLst>
                                      </p:cBhvr>
                                      <p:to>
                                        <p:strVal val="visible"/>
                                      </p:to>
                                    </p:set>
                                    <p:anim calcmode="lin" valueType="num">
                                      <p:cBhvr additive="base">
                                        <p:cTn id="102" dur="5000" fill="hold"/>
                                        <p:tgtEl>
                                          <p:spTgt spid="39"/>
                                        </p:tgtEl>
                                        <p:attrNameLst>
                                          <p:attrName>ppt_x</p:attrName>
                                        </p:attrNameLst>
                                      </p:cBhvr>
                                      <p:tavLst>
                                        <p:tav tm="0">
                                          <p:val>
                                            <p:strVal val="1+#ppt_w/2"/>
                                          </p:val>
                                        </p:tav>
                                        <p:tav tm="100000">
                                          <p:val>
                                            <p:strVal val="#ppt_x"/>
                                          </p:val>
                                        </p:tav>
                                      </p:tavLst>
                                    </p:anim>
                                    <p:anim calcmode="lin" valueType="num">
                                      <p:cBhvr additive="base">
                                        <p:cTn id="103" dur="5000" fill="hold"/>
                                        <p:tgtEl>
                                          <p:spTgt spid="39"/>
                                        </p:tgtEl>
                                        <p:attrNameLst>
                                          <p:attrName>ppt_y</p:attrName>
                                        </p:attrNameLst>
                                      </p:cBhvr>
                                      <p:tavLst>
                                        <p:tav tm="0">
                                          <p:val>
                                            <p:strVal val="#ppt_y"/>
                                          </p:val>
                                        </p:tav>
                                        <p:tav tm="100000">
                                          <p:val>
                                            <p:strVal val="#ppt_y"/>
                                          </p:val>
                                        </p:tav>
                                      </p:tavLst>
                                    </p:anim>
                                  </p:childTnLst>
                                </p:cTn>
                              </p:par>
                            </p:childTnLst>
                          </p:cTn>
                        </p:par>
                      </p:childTnLst>
                    </p:cTn>
                  </p:par>
                  <p:par>
                    <p:cTn id="104" fill="hold">
                      <p:stCondLst>
                        <p:cond delay="indefinite"/>
                      </p:stCondLst>
                      <p:childTnLst>
                        <p:par>
                          <p:cTn id="105" fill="hold">
                            <p:stCondLst>
                              <p:cond delay="0"/>
                            </p:stCondLst>
                            <p:childTnLst>
                              <p:par>
                                <p:cTn id="106" presetID="8" presetClass="entr" presetSubtype="16" fill="hold" grpId="0" nodeType="clickEffect">
                                  <p:stCondLst>
                                    <p:cond delay="0"/>
                                  </p:stCondLst>
                                  <p:childTnLst>
                                    <p:set>
                                      <p:cBhvr>
                                        <p:cTn id="107" dur="1" fill="hold">
                                          <p:stCondLst>
                                            <p:cond delay="0"/>
                                          </p:stCondLst>
                                        </p:cTn>
                                        <p:tgtEl>
                                          <p:spTgt spid="13"/>
                                        </p:tgtEl>
                                        <p:attrNameLst>
                                          <p:attrName>style.visibility</p:attrName>
                                        </p:attrNameLst>
                                      </p:cBhvr>
                                      <p:to>
                                        <p:strVal val="visible"/>
                                      </p:to>
                                    </p:set>
                                    <p:animEffect transition="in" filter="diamond(in)">
                                      <p:cBhvr>
                                        <p:cTn id="108" dur="2000"/>
                                        <p:tgtEl>
                                          <p:spTgt spid="13"/>
                                        </p:tgtEl>
                                      </p:cBhvr>
                                    </p:animEffect>
                                  </p:childTnLst>
                                </p:cTn>
                              </p:par>
                            </p:childTnLst>
                          </p:cTn>
                        </p:par>
                      </p:childTnLst>
                    </p:cTn>
                  </p:par>
                  <p:par>
                    <p:cTn id="109" fill="hold">
                      <p:stCondLst>
                        <p:cond delay="indefinite"/>
                      </p:stCondLst>
                      <p:childTnLst>
                        <p:par>
                          <p:cTn id="110" fill="hold">
                            <p:stCondLst>
                              <p:cond delay="0"/>
                            </p:stCondLst>
                            <p:childTnLst>
                              <p:par>
                                <p:cTn id="111" presetID="7" presetClass="entr" presetSubtype="2" fill="hold" nodeType="clickEffect">
                                  <p:stCondLst>
                                    <p:cond delay="0"/>
                                  </p:stCondLst>
                                  <p:childTnLst>
                                    <p:set>
                                      <p:cBhvr>
                                        <p:cTn id="112" dur="1" fill="hold">
                                          <p:stCondLst>
                                            <p:cond delay="0"/>
                                          </p:stCondLst>
                                        </p:cTn>
                                        <p:tgtEl>
                                          <p:spTgt spid="41"/>
                                        </p:tgtEl>
                                        <p:attrNameLst>
                                          <p:attrName>style.visibility</p:attrName>
                                        </p:attrNameLst>
                                      </p:cBhvr>
                                      <p:to>
                                        <p:strVal val="visible"/>
                                      </p:to>
                                    </p:set>
                                    <p:anim calcmode="lin" valueType="num">
                                      <p:cBhvr additive="base">
                                        <p:cTn id="113" dur="5000" fill="hold"/>
                                        <p:tgtEl>
                                          <p:spTgt spid="41"/>
                                        </p:tgtEl>
                                        <p:attrNameLst>
                                          <p:attrName>ppt_x</p:attrName>
                                        </p:attrNameLst>
                                      </p:cBhvr>
                                      <p:tavLst>
                                        <p:tav tm="0">
                                          <p:val>
                                            <p:strVal val="1+#ppt_w/2"/>
                                          </p:val>
                                        </p:tav>
                                        <p:tav tm="100000">
                                          <p:val>
                                            <p:strVal val="#ppt_x"/>
                                          </p:val>
                                        </p:tav>
                                      </p:tavLst>
                                    </p:anim>
                                    <p:anim calcmode="lin" valueType="num">
                                      <p:cBhvr additive="base">
                                        <p:cTn id="114" dur="5000" fill="hold"/>
                                        <p:tgtEl>
                                          <p:spTgt spid="41"/>
                                        </p:tgtEl>
                                        <p:attrNameLst>
                                          <p:attrName>ppt_y</p:attrName>
                                        </p:attrNameLst>
                                      </p:cBhvr>
                                      <p:tavLst>
                                        <p:tav tm="0">
                                          <p:val>
                                            <p:strVal val="#ppt_y"/>
                                          </p:val>
                                        </p:tav>
                                        <p:tav tm="100000">
                                          <p:val>
                                            <p:strVal val="#ppt_y"/>
                                          </p:val>
                                        </p:tav>
                                      </p:tavLst>
                                    </p:anim>
                                  </p:childTnLst>
                                </p:cTn>
                              </p:par>
                            </p:childTnLst>
                          </p:cTn>
                        </p:par>
                      </p:childTnLst>
                    </p:cTn>
                  </p:par>
                  <p:par>
                    <p:cTn id="115" fill="hold">
                      <p:stCondLst>
                        <p:cond delay="indefinite"/>
                      </p:stCondLst>
                      <p:childTnLst>
                        <p:par>
                          <p:cTn id="116" fill="hold">
                            <p:stCondLst>
                              <p:cond delay="0"/>
                            </p:stCondLst>
                            <p:childTnLst>
                              <p:par>
                                <p:cTn id="117" presetID="8" presetClass="entr" presetSubtype="16" fill="hold" grpId="0" nodeType="clickEffect">
                                  <p:stCondLst>
                                    <p:cond delay="0"/>
                                  </p:stCondLst>
                                  <p:childTnLst>
                                    <p:set>
                                      <p:cBhvr>
                                        <p:cTn id="118" dur="1" fill="hold">
                                          <p:stCondLst>
                                            <p:cond delay="0"/>
                                          </p:stCondLst>
                                        </p:cTn>
                                        <p:tgtEl>
                                          <p:spTgt spid="14"/>
                                        </p:tgtEl>
                                        <p:attrNameLst>
                                          <p:attrName>style.visibility</p:attrName>
                                        </p:attrNameLst>
                                      </p:cBhvr>
                                      <p:to>
                                        <p:strVal val="visible"/>
                                      </p:to>
                                    </p:set>
                                    <p:animEffect transition="in" filter="diamond(in)">
                                      <p:cBhvr>
                                        <p:cTn id="119" dur="2000"/>
                                        <p:tgtEl>
                                          <p:spTgt spid="14"/>
                                        </p:tgtEl>
                                      </p:cBhvr>
                                    </p:animEffect>
                                  </p:childTnLst>
                                </p:cTn>
                              </p:par>
                            </p:childTnLst>
                          </p:cTn>
                        </p:par>
                      </p:childTnLst>
                    </p:cTn>
                  </p:par>
                  <p:par>
                    <p:cTn id="120" fill="hold">
                      <p:stCondLst>
                        <p:cond delay="indefinite"/>
                      </p:stCondLst>
                      <p:childTnLst>
                        <p:par>
                          <p:cTn id="121" fill="hold">
                            <p:stCondLst>
                              <p:cond delay="0"/>
                            </p:stCondLst>
                            <p:childTnLst>
                              <p:par>
                                <p:cTn id="122" presetID="7" presetClass="entr" presetSubtype="1" fill="hold" nodeType="clickEffect">
                                  <p:stCondLst>
                                    <p:cond delay="0"/>
                                  </p:stCondLst>
                                  <p:childTnLst>
                                    <p:set>
                                      <p:cBhvr>
                                        <p:cTn id="123" dur="1" fill="hold">
                                          <p:stCondLst>
                                            <p:cond delay="0"/>
                                          </p:stCondLst>
                                        </p:cTn>
                                        <p:tgtEl>
                                          <p:spTgt spid="46"/>
                                        </p:tgtEl>
                                        <p:attrNameLst>
                                          <p:attrName>style.visibility</p:attrName>
                                        </p:attrNameLst>
                                      </p:cBhvr>
                                      <p:to>
                                        <p:strVal val="visible"/>
                                      </p:to>
                                    </p:set>
                                    <p:anim calcmode="lin" valueType="num">
                                      <p:cBhvr additive="base">
                                        <p:cTn id="124" dur="5000" fill="hold"/>
                                        <p:tgtEl>
                                          <p:spTgt spid="46"/>
                                        </p:tgtEl>
                                        <p:attrNameLst>
                                          <p:attrName>ppt_x</p:attrName>
                                        </p:attrNameLst>
                                      </p:cBhvr>
                                      <p:tavLst>
                                        <p:tav tm="0">
                                          <p:val>
                                            <p:strVal val="#ppt_x"/>
                                          </p:val>
                                        </p:tav>
                                        <p:tav tm="100000">
                                          <p:val>
                                            <p:strVal val="#ppt_x"/>
                                          </p:val>
                                        </p:tav>
                                      </p:tavLst>
                                    </p:anim>
                                    <p:anim calcmode="lin" valueType="num">
                                      <p:cBhvr additive="base">
                                        <p:cTn id="125" dur="5000" fill="hold"/>
                                        <p:tgtEl>
                                          <p:spTgt spid="46"/>
                                        </p:tgtEl>
                                        <p:attrNameLst>
                                          <p:attrName>ppt_y</p:attrName>
                                        </p:attrNameLst>
                                      </p:cBhvr>
                                      <p:tavLst>
                                        <p:tav tm="0">
                                          <p:val>
                                            <p:strVal val="0-#ppt_h/2"/>
                                          </p:val>
                                        </p:tav>
                                        <p:tav tm="100000">
                                          <p:val>
                                            <p:strVal val="#ppt_y"/>
                                          </p:val>
                                        </p:tav>
                                      </p:tavLst>
                                    </p:anim>
                                  </p:childTnLst>
                                </p:cTn>
                              </p:par>
                            </p:childTnLst>
                          </p:cTn>
                        </p:par>
                      </p:childTnLst>
                    </p:cTn>
                  </p:par>
                  <p:par>
                    <p:cTn id="126" fill="hold">
                      <p:stCondLst>
                        <p:cond delay="indefinite"/>
                      </p:stCondLst>
                      <p:childTnLst>
                        <p:par>
                          <p:cTn id="127" fill="hold">
                            <p:stCondLst>
                              <p:cond delay="0"/>
                            </p:stCondLst>
                            <p:childTnLst>
                              <p:par>
                                <p:cTn id="128" presetID="8" presetClass="entr" presetSubtype="16" fill="hold" grpId="0" nodeType="clickEffect">
                                  <p:stCondLst>
                                    <p:cond delay="0"/>
                                  </p:stCondLst>
                                  <p:childTnLst>
                                    <p:set>
                                      <p:cBhvr>
                                        <p:cTn id="129" dur="1" fill="hold">
                                          <p:stCondLst>
                                            <p:cond delay="0"/>
                                          </p:stCondLst>
                                        </p:cTn>
                                        <p:tgtEl>
                                          <p:spTgt spid="15"/>
                                        </p:tgtEl>
                                        <p:attrNameLst>
                                          <p:attrName>style.visibility</p:attrName>
                                        </p:attrNameLst>
                                      </p:cBhvr>
                                      <p:to>
                                        <p:strVal val="visible"/>
                                      </p:to>
                                    </p:set>
                                    <p:animEffect transition="in" filter="diamond(in)">
                                      <p:cBhvr>
                                        <p:cTn id="130" dur="2000"/>
                                        <p:tgtEl>
                                          <p:spTgt spid="15"/>
                                        </p:tgtEl>
                                      </p:cBhvr>
                                    </p:animEffect>
                                  </p:childTnLst>
                                </p:cTn>
                              </p:par>
                            </p:childTnLst>
                          </p:cTn>
                        </p:par>
                      </p:childTnLst>
                    </p:cTn>
                  </p:par>
                  <p:par>
                    <p:cTn id="131" fill="hold">
                      <p:stCondLst>
                        <p:cond delay="indefinite"/>
                      </p:stCondLst>
                      <p:childTnLst>
                        <p:par>
                          <p:cTn id="132" fill="hold">
                            <p:stCondLst>
                              <p:cond delay="0"/>
                            </p:stCondLst>
                            <p:childTnLst>
                              <p:par>
                                <p:cTn id="133" presetID="7" presetClass="entr" presetSubtype="1" fill="hold" nodeType="clickEffect">
                                  <p:stCondLst>
                                    <p:cond delay="0"/>
                                  </p:stCondLst>
                                  <p:childTnLst>
                                    <p:set>
                                      <p:cBhvr>
                                        <p:cTn id="134" dur="1" fill="hold">
                                          <p:stCondLst>
                                            <p:cond delay="0"/>
                                          </p:stCondLst>
                                        </p:cTn>
                                        <p:tgtEl>
                                          <p:spTgt spid="48"/>
                                        </p:tgtEl>
                                        <p:attrNameLst>
                                          <p:attrName>style.visibility</p:attrName>
                                        </p:attrNameLst>
                                      </p:cBhvr>
                                      <p:to>
                                        <p:strVal val="visible"/>
                                      </p:to>
                                    </p:set>
                                    <p:anim calcmode="lin" valueType="num">
                                      <p:cBhvr additive="base">
                                        <p:cTn id="135" dur="5000" fill="hold"/>
                                        <p:tgtEl>
                                          <p:spTgt spid="48"/>
                                        </p:tgtEl>
                                        <p:attrNameLst>
                                          <p:attrName>ppt_x</p:attrName>
                                        </p:attrNameLst>
                                      </p:cBhvr>
                                      <p:tavLst>
                                        <p:tav tm="0">
                                          <p:val>
                                            <p:strVal val="#ppt_x"/>
                                          </p:val>
                                        </p:tav>
                                        <p:tav tm="100000">
                                          <p:val>
                                            <p:strVal val="#ppt_x"/>
                                          </p:val>
                                        </p:tav>
                                      </p:tavLst>
                                    </p:anim>
                                    <p:anim calcmode="lin" valueType="num">
                                      <p:cBhvr additive="base">
                                        <p:cTn id="136" dur="5000" fill="hold"/>
                                        <p:tgtEl>
                                          <p:spTgt spid="48"/>
                                        </p:tgtEl>
                                        <p:attrNameLst>
                                          <p:attrName>ppt_y</p:attrName>
                                        </p:attrNameLst>
                                      </p:cBhvr>
                                      <p:tavLst>
                                        <p:tav tm="0">
                                          <p:val>
                                            <p:strVal val="0-#ppt_h/2"/>
                                          </p:val>
                                        </p:tav>
                                        <p:tav tm="100000">
                                          <p:val>
                                            <p:strVal val="#ppt_y"/>
                                          </p:val>
                                        </p:tav>
                                      </p:tavLst>
                                    </p:anim>
                                  </p:childTnLst>
                                </p:cTn>
                              </p:par>
                            </p:childTnLst>
                          </p:cTn>
                        </p:par>
                      </p:childTnLst>
                    </p:cTn>
                  </p:par>
                  <p:par>
                    <p:cTn id="137" fill="hold">
                      <p:stCondLst>
                        <p:cond delay="indefinite"/>
                      </p:stCondLst>
                      <p:childTnLst>
                        <p:par>
                          <p:cTn id="138" fill="hold">
                            <p:stCondLst>
                              <p:cond delay="0"/>
                            </p:stCondLst>
                            <p:childTnLst>
                              <p:par>
                                <p:cTn id="139" presetID="8" presetClass="entr" presetSubtype="16" fill="hold" grpId="0" nodeType="clickEffect">
                                  <p:stCondLst>
                                    <p:cond delay="0"/>
                                  </p:stCondLst>
                                  <p:childTnLst>
                                    <p:set>
                                      <p:cBhvr>
                                        <p:cTn id="140" dur="1" fill="hold">
                                          <p:stCondLst>
                                            <p:cond delay="0"/>
                                          </p:stCondLst>
                                        </p:cTn>
                                        <p:tgtEl>
                                          <p:spTgt spid="16"/>
                                        </p:tgtEl>
                                        <p:attrNameLst>
                                          <p:attrName>style.visibility</p:attrName>
                                        </p:attrNameLst>
                                      </p:cBhvr>
                                      <p:to>
                                        <p:strVal val="visible"/>
                                      </p:to>
                                    </p:set>
                                    <p:animEffect transition="in" filter="diamond(in)">
                                      <p:cBhvr>
                                        <p:cTn id="141" dur="2000"/>
                                        <p:tgtEl>
                                          <p:spTgt spid="16"/>
                                        </p:tgtEl>
                                      </p:cBhvr>
                                    </p:animEffect>
                                  </p:childTnLst>
                                </p:cTn>
                              </p:par>
                            </p:childTnLst>
                          </p:cTn>
                        </p:par>
                      </p:childTnLst>
                    </p:cTn>
                  </p:par>
                  <p:par>
                    <p:cTn id="142" fill="hold">
                      <p:stCondLst>
                        <p:cond delay="indefinite"/>
                      </p:stCondLst>
                      <p:childTnLst>
                        <p:par>
                          <p:cTn id="143" fill="hold">
                            <p:stCondLst>
                              <p:cond delay="0"/>
                            </p:stCondLst>
                            <p:childTnLst>
                              <p:par>
                                <p:cTn id="144" presetID="7" presetClass="entr" presetSubtype="8" fill="hold" nodeType="clickEffect">
                                  <p:stCondLst>
                                    <p:cond delay="0"/>
                                  </p:stCondLst>
                                  <p:childTnLst>
                                    <p:set>
                                      <p:cBhvr>
                                        <p:cTn id="145" dur="1" fill="hold">
                                          <p:stCondLst>
                                            <p:cond delay="0"/>
                                          </p:stCondLst>
                                        </p:cTn>
                                        <p:tgtEl>
                                          <p:spTgt spid="50"/>
                                        </p:tgtEl>
                                        <p:attrNameLst>
                                          <p:attrName>style.visibility</p:attrName>
                                        </p:attrNameLst>
                                      </p:cBhvr>
                                      <p:to>
                                        <p:strVal val="visible"/>
                                      </p:to>
                                    </p:set>
                                    <p:anim calcmode="lin" valueType="num">
                                      <p:cBhvr additive="base">
                                        <p:cTn id="146" dur="5000" fill="hold"/>
                                        <p:tgtEl>
                                          <p:spTgt spid="50"/>
                                        </p:tgtEl>
                                        <p:attrNameLst>
                                          <p:attrName>ppt_x</p:attrName>
                                        </p:attrNameLst>
                                      </p:cBhvr>
                                      <p:tavLst>
                                        <p:tav tm="0">
                                          <p:val>
                                            <p:strVal val="0-#ppt_w/2"/>
                                          </p:val>
                                        </p:tav>
                                        <p:tav tm="100000">
                                          <p:val>
                                            <p:strVal val="#ppt_x"/>
                                          </p:val>
                                        </p:tav>
                                      </p:tavLst>
                                    </p:anim>
                                    <p:anim calcmode="lin" valueType="num">
                                      <p:cBhvr additive="base">
                                        <p:cTn id="147" dur="5000" fill="hold"/>
                                        <p:tgtEl>
                                          <p:spTgt spid="50"/>
                                        </p:tgtEl>
                                        <p:attrNameLst>
                                          <p:attrName>ppt_y</p:attrName>
                                        </p:attrNameLst>
                                      </p:cBhvr>
                                      <p:tavLst>
                                        <p:tav tm="0">
                                          <p:val>
                                            <p:strVal val="#ppt_y"/>
                                          </p:val>
                                        </p:tav>
                                        <p:tav tm="100000">
                                          <p:val>
                                            <p:strVal val="#ppt_y"/>
                                          </p:val>
                                        </p:tav>
                                      </p:tavLst>
                                    </p:anim>
                                  </p:childTnLst>
                                </p:cTn>
                              </p:par>
                            </p:childTnLst>
                          </p:cTn>
                        </p:par>
                      </p:childTnLst>
                    </p:cTn>
                  </p:par>
                  <p:par>
                    <p:cTn id="148" fill="hold">
                      <p:stCondLst>
                        <p:cond delay="indefinite"/>
                      </p:stCondLst>
                      <p:childTnLst>
                        <p:par>
                          <p:cTn id="149" fill="hold">
                            <p:stCondLst>
                              <p:cond delay="0"/>
                            </p:stCondLst>
                            <p:childTnLst>
                              <p:par>
                                <p:cTn id="150" presetID="8" presetClass="entr" presetSubtype="16" fill="hold" grpId="0" nodeType="clickEffect">
                                  <p:stCondLst>
                                    <p:cond delay="0"/>
                                  </p:stCondLst>
                                  <p:childTnLst>
                                    <p:set>
                                      <p:cBhvr>
                                        <p:cTn id="151" dur="1" fill="hold">
                                          <p:stCondLst>
                                            <p:cond delay="0"/>
                                          </p:stCondLst>
                                        </p:cTn>
                                        <p:tgtEl>
                                          <p:spTgt spid="17"/>
                                        </p:tgtEl>
                                        <p:attrNameLst>
                                          <p:attrName>style.visibility</p:attrName>
                                        </p:attrNameLst>
                                      </p:cBhvr>
                                      <p:to>
                                        <p:strVal val="visible"/>
                                      </p:to>
                                    </p:set>
                                    <p:animEffect transition="in" filter="diamond(in)">
                                      <p:cBhvr>
                                        <p:cTn id="152" dur="2000"/>
                                        <p:tgtEl>
                                          <p:spTgt spid="17"/>
                                        </p:tgtEl>
                                      </p:cBhvr>
                                    </p:animEffect>
                                  </p:childTnLst>
                                </p:cTn>
                              </p:par>
                            </p:childTnLst>
                          </p:cTn>
                        </p:par>
                      </p:childTnLst>
                    </p:cTn>
                  </p:par>
                  <p:par>
                    <p:cTn id="153" fill="hold">
                      <p:stCondLst>
                        <p:cond delay="indefinite"/>
                      </p:stCondLst>
                      <p:childTnLst>
                        <p:par>
                          <p:cTn id="154" fill="hold">
                            <p:stCondLst>
                              <p:cond delay="0"/>
                            </p:stCondLst>
                            <p:childTnLst>
                              <p:par>
                                <p:cTn id="155" presetID="7" presetClass="entr" presetSubtype="2" fill="hold" nodeType="clickEffect">
                                  <p:stCondLst>
                                    <p:cond delay="0"/>
                                  </p:stCondLst>
                                  <p:childTnLst>
                                    <p:set>
                                      <p:cBhvr>
                                        <p:cTn id="156" dur="1" fill="hold">
                                          <p:stCondLst>
                                            <p:cond delay="0"/>
                                          </p:stCondLst>
                                        </p:cTn>
                                        <p:tgtEl>
                                          <p:spTgt spid="52"/>
                                        </p:tgtEl>
                                        <p:attrNameLst>
                                          <p:attrName>style.visibility</p:attrName>
                                        </p:attrNameLst>
                                      </p:cBhvr>
                                      <p:to>
                                        <p:strVal val="visible"/>
                                      </p:to>
                                    </p:set>
                                    <p:anim calcmode="lin" valueType="num">
                                      <p:cBhvr additive="base">
                                        <p:cTn id="157" dur="5000" fill="hold"/>
                                        <p:tgtEl>
                                          <p:spTgt spid="52"/>
                                        </p:tgtEl>
                                        <p:attrNameLst>
                                          <p:attrName>ppt_x</p:attrName>
                                        </p:attrNameLst>
                                      </p:cBhvr>
                                      <p:tavLst>
                                        <p:tav tm="0">
                                          <p:val>
                                            <p:strVal val="1+#ppt_w/2"/>
                                          </p:val>
                                        </p:tav>
                                        <p:tav tm="100000">
                                          <p:val>
                                            <p:strVal val="#ppt_x"/>
                                          </p:val>
                                        </p:tav>
                                      </p:tavLst>
                                    </p:anim>
                                    <p:anim calcmode="lin" valueType="num">
                                      <p:cBhvr additive="base">
                                        <p:cTn id="158" dur="5000" fill="hold"/>
                                        <p:tgtEl>
                                          <p:spTgt spid="52"/>
                                        </p:tgtEl>
                                        <p:attrNameLst>
                                          <p:attrName>ppt_y</p:attrName>
                                        </p:attrNameLst>
                                      </p:cBhvr>
                                      <p:tavLst>
                                        <p:tav tm="0">
                                          <p:val>
                                            <p:strVal val="#ppt_y"/>
                                          </p:val>
                                        </p:tav>
                                        <p:tav tm="100000">
                                          <p:val>
                                            <p:strVal val="#ppt_y"/>
                                          </p:val>
                                        </p:tav>
                                      </p:tavLst>
                                    </p:anim>
                                  </p:childTnLst>
                                </p:cTn>
                              </p:par>
                            </p:childTnLst>
                          </p:cTn>
                        </p:par>
                      </p:childTnLst>
                    </p:cTn>
                  </p:par>
                  <p:par>
                    <p:cTn id="159" fill="hold">
                      <p:stCondLst>
                        <p:cond delay="indefinite"/>
                      </p:stCondLst>
                      <p:childTnLst>
                        <p:par>
                          <p:cTn id="160" fill="hold">
                            <p:stCondLst>
                              <p:cond delay="0"/>
                            </p:stCondLst>
                            <p:childTnLst>
                              <p:par>
                                <p:cTn id="161" presetID="8" presetClass="entr" presetSubtype="16" fill="hold" grpId="0" nodeType="clickEffect">
                                  <p:stCondLst>
                                    <p:cond delay="0"/>
                                  </p:stCondLst>
                                  <p:childTnLst>
                                    <p:set>
                                      <p:cBhvr>
                                        <p:cTn id="162" dur="1" fill="hold">
                                          <p:stCondLst>
                                            <p:cond delay="0"/>
                                          </p:stCondLst>
                                        </p:cTn>
                                        <p:tgtEl>
                                          <p:spTgt spid="18"/>
                                        </p:tgtEl>
                                        <p:attrNameLst>
                                          <p:attrName>style.visibility</p:attrName>
                                        </p:attrNameLst>
                                      </p:cBhvr>
                                      <p:to>
                                        <p:strVal val="visible"/>
                                      </p:to>
                                    </p:set>
                                    <p:animEffect transition="in" filter="diamond(in)">
                                      <p:cBhvr>
                                        <p:cTn id="163" dur="2000"/>
                                        <p:tgtEl>
                                          <p:spTgt spid="18"/>
                                        </p:tgtEl>
                                      </p:cBhvr>
                                    </p:animEffect>
                                  </p:childTnLst>
                                </p:cTn>
                              </p:par>
                            </p:childTnLst>
                          </p:cTn>
                        </p:par>
                      </p:childTnLst>
                    </p:cTn>
                  </p:par>
                  <p:par>
                    <p:cTn id="164" fill="hold">
                      <p:stCondLst>
                        <p:cond delay="indefinite"/>
                      </p:stCondLst>
                      <p:childTnLst>
                        <p:par>
                          <p:cTn id="165" fill="hold">
                            <p:stCondLst>
                              <p:cond delay="0"/>
                            </p:stCondLst>
                            <p:childTnLst>
                              <p:par>
                                <p:cTn id="166" presetID="7" presetClass="entr" presetSubtype="2" fill="hold" nodeType="clickEffect">
                                  <p:stCondLst>
                                    <p:cond delay="0"/>
                                  </p:stCondLst>
                                  <p:childTnLst>
                                    <p:set>
                                      <p:cBhvr>
                                        <p:cTn id="167" dur="1" fill="hold">
                                          <p:stCondLst>
                                            <p:cond delay="0"/>
                                          </p:stCondLst>
                                        </p:cTn>
                                        <p:tgtEl>
                                          <p:spTgt spid="54"/>
                                        </p:tgtEl>
                                        <p:attrNameLst>
                                          <p:attrName>style.visibility</p:attrName>
                                        </p:attrNameLst>
                                      </p:cBhvr>
                                      <p:to>
                                        <p:strVal val="visible"/>
                                      </p:to>
                                    </p:set>
                                    <p:anim calcmode="lin" valueType="num">
                                      <p:cBhvr additive="base">
                                        <p:cTn id="168" dur="5000" fill="hold"/>
                                        <p:tgtEl>
                                          <p:spTgt spid="54"/>
                                        </p:tgtEl>
                                        <p:attrNameLst>
                                          <p:attrName>ppt_x</p:attrName>
                                        </p:attrNameLst>
                                      </p:cBhvr>
                                      <p:tavLst>
                                        <p:tav tm="0">
                                          <p:val>
                                            <p:strVal val="1+#ppt_w/2"/>
                                          </p:val>
                                        </p:tav>
                                        <p:tav tm="100000">
                                          <p:val>
                                            <p:strVal val="#ppt_x"/>
                                          </p:val>
                                        </p:tav>
                                      </p:tavLst>
                                    </p:anim>
                                    <p:anim calcmode="lin" valueType="num">
                                      <p:cBhvr additive="base">
                                        <p:cTn id="169" dur="5000" fill="hold"/>
                                        <p:tgtEl>
                                          <p:spTgt spid="54"/>
                                        </p:tgtEl>
                                        <p:attrNameLst>
                                          <p:attrName>ppt_y</p:attrName>
                                        </p:attrNameLst>
                                      </p:cBhvr>
                                      <p:tavLst>
                                        <p:tav tm="0">
                                          <p:val>
                                            <p:strVal val="#ppt_y"/>
                                          </p:val>
                                        </p:tav>
                                        <p:tav tm="100000">
                                          <p:val>
                                            <p:strVal val="#ppt_y"/>
                                          </p:val>
                                        </p:tav>
                                      </p:tavLst>
                                    </p:anim>
                                  </p:childTnLst>
                                </p:cTn>
                              </p:par>
                            </p:childTnLst>
                          </p:cTn>
                        </p:par>
                      </p:childTnLst>
                    </p:cTn>
                  </p:par>
                  <p:par>
                    <p:cTn id="170" fill="hold">
                      <p:stCondLst>
                        <p:cond delay="indefinite"/>
                      </p:stCondLst>
                      <p:childTnLst>
                        <p:par>
                          <p:cTn id="171" fill="hold">
                            <p:stCondLst>
                              <p:cond delay="0"/>
                            </p:stCondLst>
                            <p:childTnLst>
                              <p:par>
                                <p:cTn id="172" presetID="8" presetClass="entr" presetSubtype="16" fill="hold" grpId="0" nodeType="clickEffect">
                                  <p:stCondLst>
                                    <p:cond delay="0"/>
                                  </p:stCondLst>
                                  <p:childTnLst>
                                    <p:set>
                                      <p:cBhvr>
                                        <p:cTn id="173" dur="1" fill="hold">
                                          <p:stCondLst>
                                            <p:cond delay="0"/>
                                          </p:stCondLst>
                                        </p:cTn>
                                        <p:tgtEl>
                                          <p:spTgt spid="19"/>
                                        </p:tgtEl>
                                        <p:attrNameLst>
                                          <p:attrName>style.visibility</p:attrName>
                                        </p:attrNameLst>
                                      </p:cBhvr>
                                      <p:to>
                                        <p:strVal val="visible"/>
                                      </p:to>
                                    </p:set>
                                    <p:animEffect transition="in" filter="diamond(in)">
                                      <p:cBhvr>
                                        <p:cTn id="174" dur="2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nSpc>
                <a:spcPct val="90000"/>
              </a:lnSpc>
            </a:pPr>
            <a:r>
              <a:rPr lang="ru-RU" b="1" smtClean="0"/>
              <a:t>Концепции прибыли:</a:t>
            </a:r>
          </a:p>
        </p:txBody>
      </p:sp>
      <p:sp>
        <p:nvSpPr>
          <p:cNvPr id="29698" name="Содержимое 2"/>
          <p:cNvSpPr>
            <a:spLocks noGrp="1"/>
          </p:cNvSpPr>
          <p:nvPr>
            <p:ph idx="1"/>
          </p:nvPr>
        </p:nvSpPr>
        <p:spPr>
          <a:xfrm>
            <a:off x="395288" y="981075"/>
            <a:ext cx="8291512" cy="5688013"/>
          </a:xfrm>
        </p:spPr>
        <p:txBody>
          <a:bodyPr/>
          <a:lstStyle/>
          <a:p>
            <a:endParaRPr lang="ru-RU" smtClean="0"/>
          </a:p>
        </p:txBody>
      </p:sp>
      <p:sp>
        <p:nvSpPr>
          <p:cNvPr id="4" name="Скругленный прямоугольник 3"/>
          <p:cNvSpPr/>
          <p:nvPr/>
        </p:nvSpPr>
        <p:spPr>
          <a:xfrm>
            <a:off x="971550" y="1125538"/>
            <a:ext cx="7345363" cy="5256212"/>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lnSpc>
                <a:spcPct val="90000"/>
              </a:lnSpc>
              <a:spcBef>
                <a:spcPts val="0"/>
              </a:spcBef>
              <a:spcAft>
                <a:spcPts val="0"/>
              </a:spcAft>
              <a:buFontTx/>
              <a:buChar char="-"/>
              <a:defRPr/>
            </a:pPr>
            <a:r>
              <a:rPr lang="ru-RU" sz="3600" b="1" dirty="0">
                <a:solidFill>
                  <a:schemeClr val="tx1"/>
                </a:solidFill>
              </a:rPr>
              <a:t>Марксистская – </a:t>
            </a:r>
            <a:r>
              <a:rPr lang="ru-RU" sz="3600" dirty="0">
                <a:solidFill>
                  <a:schemeClr val="tx1"/>
                </a:solidFill>
              </a:rPr>
              <a:t>превращенная форма прибавочной стоимости, созданная наемными работниками и присвоенная капиталистом;</a:t>
            </a:r>
          </a:p>
          <a:p>
            <a:pPr fontAlgn="auto">
              <a:lnSpc>
                <a:spcPct val="90000"/>
              </a:lnSpc>
              <a:spcBef>
                <a:spcPts val="0"/>
              </a:spcBef>
              <a:spcAft>
                <a:spcPts val="0"/>
              </a:spcAft>
              <a:buFontTx/>
              <a:buChar char="-"/>
              <a:defRPr/>
            </a:pPr>
            <a:r>
              <a:rPr lang="ru-RU" sz="3600" b="1" dirty="0">
                <a:solidFill>
                  <a:schemeClr val="tx2"/>
                </a:solidFill>
              </a:rPr>
              <a:t>Экономическая</a:t>
            </a:r>
            <a:r>
              <a:rPr lang="ru-RU" sz="3600" b="1" dirty="0">
                <a:solidFill>
                  <a:schemeClr val="tx1"/>
                </a:solidFill>
              </a:rPr>
              <a:t> </a:t>
            </a:r>
            <a:r>
              <a:rPr lang="ru-RU" sz="3600" dirty="0">
                <a:solidFill>
                  <a:schemeClr val="tx1"/>
                </a:solidFill>
              </a:rPr>
              <a:t>– плата за капитал;</a:t>
            </a:r>
          </a:p>
          <a:p>
            <a:pPr fontAlgn="auto">
              <a:lnSpc>
                <a:spcPct val="90000"/>
              </a:lnSpc>
              <a:spcBef>
                <a:spcPts val="0"/>
              </a:spcBef>
              <a:spcAft>
                <a:spcPts val="0"/>
              </a:spcAft>
              <a:buFontTx/>
              <a:buChar char="-"/>
              <a:defRPr/>
            </a:pPr>
            <a:r>
              <a:rPr lang="ru-RU" sz="3600" b="1" dirty="0">
                <a:solidFill>
                  <a:srgbClr val="C00000"/>
                </a:solidFill>
              </a:rPr>
              <a:t>Рисковая </a:t>
            </a:r>
            <a:r>
              <a:rPr lang="ru-RU" sz="3600" dirty="0">
                <a:solidFill>
                  <a:schemeClr val="tx1"/>
                </a:solidFill>
              </a:rPr>
              <a:t>– плата за риск;</a:t>
            </a:r>
          </a:p>
          <a:p>
            <a:pPr fontAlgn="auto">
              <a:lnSpc>
                <a:spcPct val="90000"/>
              </a:lnSpc>
              <a:spcBef>
                <a:spcPts val="0"/>
              </a:spcBef>
              <a:spcAft>
                <a:spcPts val="0"/>
              </a:spcAft>
              <a:buFontTx/>
              <a:buChar char="-"/>
              <a:defRPr/>
            </a:pPr>
            <a:r>
              <a:rPr lang="ru-RU" sz="3600" b="1" dirty="0">
                <a:solidFill>
                  <a:srgbClr val="00B050"/>
                </a:solidFill>
              </a:rPr>
              <a:t>Функциональная</a:t>
            </a:r>
            <a:r>
              <a:rPr lang="ru-RU" sz="3600" b="1" dirty="0">
                <a:solidFill>
                  <a:schemeClr val="tx1"/>
                </a:solidFill>
              </a:rPr>
              <a:t> </a:t>
            </a:r>
            <a:r>
              <a:rPr lang="ru-RU" sz="3600" dirty="0">
                <a:solidFill>
                  <a:schemeClr val="tx1"/>
                </a:solidFill>
              </a:rPr>
              <a:t>– плата за организаторскую функцию.</a:t>
            </a:r>
            <a:endParaRPr lang="ru-RU" sz="3600" b="1"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0" fill="hold"/>
                                        <p:tgtEl>
                                          <p:spTgt spid="2"/>
                                        </p:tgtEl>
                                        <p:attrNameLst>
                                          <p:attrName>ppt_x</p:attrName>
                                        </p:attrNameLst>
                                      </p:cBhvr>
                                      <p:tavLst>
                                        <p:tav tm="0">
                                          <p:val>
                                            <p:strVal val="#ppt_x"/>
                                          </p:val>
                                        </p:tav>
                                        <p:tav tm="100000">
                                          <p:val>
                                            <p:strVal val="#ppt_x"/>
                                          </p:val>
                                        </p:tav>
                                      </p:tavLst>
                                    </p:anim>
                                    <p:anim calcmode="lin" valueType="num">
                                      <p:cBhvr additive="base">
                                        <p:cTn id="8" dur="5000" fill="hold"/>
                                        <p:tgtEl>
                                          <p:spTgt spid="2"/>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8" presetClass="entr" presetSubtype="16"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diamond(in)">
                                      <p:cBhvr>
                                        <p:cTn id="13"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8313" y="115888"/>
            <a:ext cx="8229600" cy="563562"/>
          </a:xfrm>
        </p:spPr>
        <p:txBody>
          <a:bodyPr rtlCol="0">
            <a:normAutofit fontScale="90000"/>
          </a:bodyPr>
          <a:lstStyle/>
          <a:p>
            <a:pPr fontAlgn="auto">
              <a:spcAft>
                <a:spcPts val="0"/>
              </a:spcAft>
              <a:defRPr/>
            </a:pPr>
            <a:r>
              <a:rPr lang="ru-RU" b="1" dirty="0" smtClean="0"/>
              <a:t>Маркс о прибыли</a:t>
            </a:r>
            <a:endParaRPr lang="ru-RU" b="1" dirty="0"/>
          </a:p>
        </p:txBody>
      </p:sp>
      <p:sp>
        <p:nvSpPr>
          <p:cNvPr id="30722" name="Содержимое 2"/>
          <p:cNvSpPr>
            <a:spLocks noGrp="1"/>
          </p:cNvSpPr>
          <p:nvPr>
            <p:ph idx="1"/>
          </p:nvPr>
        </p:nvSpPr>
        <p:spPr>
          <a:xfrm>
            <a:off x="468313" y="765175"/>
            <a:ext cx="8496300" cy="5903913"/>
          </a:xfrm>
        </p:spPr>
        <p:txBody>
          <a:bodyPr/>
          <a:lstStyle/>
          <a:p>
            <a:endParaRPr lang="ru-RU" smtClean="0"/>
          </a:p>
        </p:txBody>
      </p:sp>
      <p:sp>
        <p:nvSpPr>
          <p:cNvPr id="4" name="Скругленный прямоугольник 3"/>
          <p:cNvSpPr/>
          <p:nvPr/>
        </p:nvSpPr>
        <p:spPr>
          <a:xfrm>
            <a:off x="539750" y="836613"/>
            <a:ext cx="8353425" cy="5688012"/>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ru-RU" sz="3200" b="1" dirty="0">
                <a:solidFill>
                  <a:schemeClr val="tx1"/>
                </a:solidFill>
              </a:rPr>
              <a:t>"Обеспечьте капиталу 10 процентов прибыли, и капитал согласен на всякое применение, при 20 процентах он становится оживлённым, при 50 процентах положительно готов сломать себе голову, при 100 процентах он попирает все человеческие законы, при 300 процентах - нет такого преступления, на которое он не рискнул бы, хотя бы под страхом виселицы".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0" fill="hold"/>
                                        <p:tgtEl>
                                          <p:spTgt spid="2"/>
                                        </p:tgtEl>
                                        <p:attrNameLst>
                                          <p:attrName>ppt_x</p:attrName>
                                        </p:attrNameLst>
                                      </p:cBhvr>
                                      <p:tavLst>
                                        <p:tav tm="0">
                                          <p:val>
                                            <p:strVal val="#ppt_x"/>
                                          </p:val>
                                        </p:tav>
                                        <p:tav tm="100000">
                                          <p:val>
                                            <p:strVal val="#ppt_x"/>
                                          </p:val>
                                        </p:tav>
                                      </p:tavLst>
                                    </p:anim>
                                    <p:anim calcmode="lin" valueType="num">
                                      <p:cBhvr additive="base">
                                        <p:cTn id="8" dur="5000" fill="hold"/>
                                        <p:tgtEl>
                                          <p:spTgt spid="2"/>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8" presetClass="entr" presetSubtype="16" fill="hold"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Effect transition="in" filter="diamond(in)">
                                      <p:cBhvr>
                                        <p:cTn id="13" dur="2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nSpc>
                <a:spcPct val="90000"/>
              </a:lnSpc>
            </a:pPr>
            <a:r>
              <a:rPr lang="ru-RU" b="1" smtClean="0"/>
              <a:t>Связь с экономической теорией</a:t>
            </a:r>
          </a:p>
        </p:txBody>
      </p:sp>
      <p:sp>
        <p:nvSpPr>
          <p:cNvPr id="31746" name="Содержимое 2"/>
          <p:cNvSpPr>
            <a:spLocks noGrp="1"/>
          </p:cNvSpPr>
          <p:nvPr>
            <p:ph idx="1"/>
          </p:nvPr>
        </p:nvSpPr>
        <p:spPr/>
        <p:txBody>
          <a:bodyPr/>
          <a:lstStyle/>
          <a:p>
            <a:endParaRPr lang="ru-RU" smtClean="0"/>
          </a:p>
        </p:txBody>
      </p:sp>
      <p:sp>
        <p:nvSpPr>
          <p:cNvPr id="4" name="Скругленный прямоугольник 3"/>
          <p:cNvSpPr/>
          <p:nvPr/>
        </p:nvSpPr>
        <p:spPr>
          <a:xfrm>
            <a:off x="179388" y="1341438"/>
            <a:ext cx="8640762" cy="5183187"/>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ru-RU" sz="2800" b="1" dirty="0">
                <a:solidFill>
                  <a:srgbClr val="0070C0"/>
                </a:solidFill>
              </a:rPr>
              <a:t>Нулевая</a:t>
            </a:r>
            <a:r>
              <a:rPr lang="ru-RU" sz="2800" dirty="0">
                <a:solidFill>
                  <a:schemeClr val="tx1"/>
                </a:solidFill>
              </a:rPr>
              <a:t> – </a:t>
            </a:r>
            <a:r>
              <a:rPr lang="ru-RU" sz="2800" b="1" dirty="0">
                <a:solidFill>
                  <a:schemeClr val="tx1"/>
                </a:solidFill>
              </a:rPr>
              <a:t>нормальная прибыль, средняя прибыль на капитал вне зависимости от сферы его приложения.</a:t>
            </a:r>
          </a:p>
          <a:p>
            <a:pPr fontAlgn="auto">
              <a:spcBef>
                <a:spcPts val="0"/>
              </a:spcBef>
              <a:spcAft>
                <a:spcPts val="0"/>
              </a:spcAft>
              <a:defRPr/>
            </a:pPr>
            <a:r>
              <a:rPr lang="ru-RU" sz="2800" b="1" dirty="0">
                <a:solidFill>
                  <a:srgbClr val="C00000"/>
                </a:solidFill>
              </a:rPr>
              <a:t>Венчурная</a:t>
            </a:r>
            <a:r>
              <a:rPr lang="ru-RU" sz="2800" dirty="0">
                <a:solidFill>
                  <a:schemeClr val="tx1"/>
                </a:solidFill>
              </a:rPr>
              <a:t> </a:t>
            </a:r>
            <a:r>
              <a:rPr lang="ru-RU" sz="2800" b="1" dirty="0">
                <a:solidFill>
                  <a:schemeClr val="tx1"/>
                </a:solidFill>
              </a:rPr>
              <a:t>(рисковая) – выше нормальной, но связана с новаторством и риском потерь.</a:t>
            </a:r>
          </a:p>
          <a:p>
            <a:pPr fontAlgn="auto">
              <a:spcBef>
                <a:spcPts val="0"/>
              </a:spcBef>
              <a:spcAft>
                <a:spcPts val="0"/>
              </a:spcAft>
              <a:defRPr/>
            </a:pPr>
            <a:r>
              <a:rPr lang="ru-RU" sz="2800" b="1" dirty="0">
                <a:solidFill>
                  <a:srgbClr val="002060"/>
                </a:solidFill>
              </a:rPr>
              <a:t>Бухгалтерская</a:t>
            </a:r>
            <a:r>
              <a:rPr lang="ru-RU" sz="2800" dirty="0">
                <a:solidFill>
                  <a:schemeClr val="tx1"/>
                </a:solidFill>
              </a:rPr>
              <a:t> – </a:t>
            </a:r>
            <a:r>
              <a:rPr lang="ru-RU" sz="2800" b="1" dirty="0">
                <a:solidFill>
                  <a:schemeClr val="tx1"/>
                </a:solidFill>
              </a:rPr>
              <a:t>разница между валовым (общим) доходом и внешними (бухгалтерскими)  издержками.</a:t>
            </a:r>
          </a:p>
          <a:p>
            <a:pPr fontAlgn="auto">
              <a:spcBef>
                <a:spcPts val="0"/>
              </a:spcBef>
              <a:spcAft>
                <a:spcPts val="0"/>
              </a:spcAft>
              <a:defRPr/>
            </a:pPr>
            <a:r>
              <a:rPr lang="ru-RU" sz="2800" b="1" dirty="0">
                <a:solidFill>
                  <a:srgbClr val="00B050"/>
                </a:solidFill>
              </a:rPr>
              <a:t>Экономическая</a:t>
            </a:r>
            <a:r>
              <a:rPr lang="ru-RU" sz="2800" dirty="0">
                <a:solidFill>
                  <a:schemeClr val="tx1"/>
                </a:solidFill>
              </a:rPr>
              <a:t> – </a:t>
            </a:r>
            <a:r>
              <a:rPr lang="ru-RU" sz="2800" b="1" dirty="0">
                <a:solidFill>
                  <a:schemeClr val="tx1"/>
                </a:solidFill>
              </a:rPr>
              <a:t>разница между общим доходом и суммой явных и неявных издержек</a:t>
            </a:r>
            <a:r>
              <a:rPr lang="ru-RU" sz="2800" dirty="0">
                <a:solidFill>
                  <a:schemeClr val="tx1"/>
                </a:solidFill>
              </a:rPr>
              <a:t>. </a:t>
            </a:r>
            <a:endParaRPr lang="ru-RU" sz="2800" b="1"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0" fill="hold"/>
                                        <p:tgtEl>
                                          <p:spTgt spid="2"/>
                                        </p:tgtEl>
                                        <p:attrNameLst>
                                          <p:attrName>ppt_x</p:attrName>
                                        </p:attrNameLst>
                                      </p:cBhvr>
                                      <p:tavLst>
                                        <p:tav tm="0">
                                          <p:val>
                                            <p:strVal val="#ppt_x"/>
                                          </p:val>
                                        </p:tav>
                                        <p:tav tm="100000">
                                          <p:val>
                                            <p:strVal val="#ppt_x"/>
                                          </p:val>
                                        </p:tav>
                                      </p:tavLst>
                                    </p:anim>
                                    <p:anim calcmode="lin" valueType="num">
                                      <p:cBhvr additive="base">
                                        <p:cTn id="8" dur="5000" fill="hold"/>
                                        <p:tgtEl>
                                          <p:spTgt spid="2"/>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Заголовок 1"/>
          <p:cNvSpPr>
            <a:spLocks noGrp="1"/>
          </p:cNvSpPr>
          <p:nvPr>
            <p:ph type="title"/>
          </p:nvPr>
        </p:nvSpPr>
        <p:spPr>
          <a:xfrm>
            <a:off x="179388" y="0"/>
            <a:ext cx="8785225" cy="765175"/>
          </a:xfrm>
        </p:spPr>
        <p:txBody>
          <a:bodyPr rtlCol="0">
            <a:normAutofit fontScale="90000"/>
          </a:bodyPr>
          <a:lstStyle/>
          <a:p>
            <a:pPr fontAlgn="auto">
              <a:spcAft>
                <a:spcPts val="0"/>
              </a:spcAft>
              <a:defRPr/>
            </a:pPr>
            <a:r>
              <a:rPr lang="ru-RU" sz="3600" b="1" dirty="0" smtClean="0">
                <a:solidFill>
                  <a:srgbClr val="FF0000"/>
                </a:solidFill>
              </a:rPr>
              <a:t/>
            </a:r>
            <a:br>
              <a:rPr lang="ru-RU" sz="3600" b="1" dirty="0" smtClean="0">
                <a:solidFill>
                  <a:srgbClr val="FF0000"/>
                </a:solidFill>
              </a:rPr>
            </a:br>
            <a:r>
              <a:rPr lang="ru-RU" sz="3200" b="1" dirty="0" smtClean="0">
                <a:solidFill>
                  <a:srgbClr val="FF0000"/>
                </a:solidFill>
              </a:rPr>
              <a:t/>
            </a:r>
            <a:br>
              <a:rPr lang="ru-RU" sz="3200" b="1" dirty="0" smtClean="0">
                <a:solidFill>
                  <a:srgbClr val="FF0000"/>
                </a:solidFill>
              </a:rPr>
            </a:br>
            <a:endParaRPr lang="ru-RU" sz="3600" dirty="0" smtClean="0">
              <a:solidFill>
                <a:srgbClr val="FF0000"/>
              </a:solidFill>
            </a:endParaRPr>
          </a:p>
        </p:txBody>
      </p:sp>
      <p:sp>
        <p:nvSpPr>
          <p:cNvPr id="32770" name="Содержимое 4"/>
          <p:cNvSpPr>
            <a:spLocks noGrp="1"/>
          </p:cNvSpPr>
          <p:nvPr>
            <p:ph idx="1"/>
          </p:nvPr>
        </p:nvSpPr>
        <p:spPr>
          <a:xfrm>
            <a:off x="323850" y="333375"/>
            <a:ext cx="8640763" cy="6264275"/>
          </a:xfrm>
        </p:spPr>
        <p:txBody>
          <a:bodyPr/>
          <a:lstStyle/>
          <a:p>
            <a:endParaRPr lang="ru-RU" smtClean="0"/>
          </a:p>
        </p:txBody>
      </p:sp>
      <p:sp>
        <p:nvSpPr>
          <p:cNvPr id="4" name="Скругленный прямоугольник 3"/>
          <p:cNvSpPr/>
          <p:nvPr/>
        </p:nvSpPr>
        <p:spPr>
          <a:xfrm>
            <a:off x="179388" y="0"/>
            <a:ext cx="8785225" cy="1557338"/>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600"/>
              </a:spcAft>
              <a:defRPr/>
            </a:pPr>
            <a:r>
              <a:rPr lang="ru-RU" sz="2000" b="1" i="1" dirty="0">
                <a:solidFill>
                  <a:schemeClr val="tx1"/>
                </a:solidFill>
              </a:rPr>
              <a:t>Прибыль </a:t>
            </a:r>
            <a:r>
              <a:rPr lang="ru-RU" sz="2000" b="1" dirty="0">
                <a:solidFill>
                  <a:schemeClr val="tx1"/>
                </a:solidFill>
              </a:rPr>
              <a:t>– это превышение доходов над расходами. С экономической точки зрения прибыль – это разность между денежными поступлениями и денежными выплатами. С хозяйственной точки зрения прибыль </a:t>
            </a:r>
            <a:r>
              <a:rPr lang="ru-RU" sz="2000" b="1" i="1" dirty="0">
                <a:solidFill>
                  <a:schemeClr val="tx1"/>
                </a:solidFill>
              </a:rPr>
              <a:t>– </a:t>
            </a:r>
            <a:r>
              <a:rPr lang="ru-RU" sz="2000" b="1" dirty="0">
                <a:solidFill>
                  <a:schemeClr val="tx1"/>
                </a:solidFill>
              </a:rPr>
              <a:t>это разность между имущественным состоянием предприятия на конец и начало отчетного периода</a:t>
            </a:r>
            <a:endParaRPr lang="ru-RU" sz="2000" b="1" dirty="0">
              <a:solidFill>
                <a:schemeClr val="tx1"/>
              </a:solidFill>
            </a:endParaRPr>
          </a:p>
        </p:txBody>
      </p:sp>
      <p:sp>
        <p:nvSpPr>
          <p:cNvPr id="5" name="Выноска со стрелкой вправо 4"/>
          <p:cNvSpPr/>
          <p:nvPr/>
        </p:nvSpPr>
        <p:spPr>
          <a:xfrm>
            <a:off x="179512" y="1772816"/>
            <a:ext cx="1152128" cy="4464496"/>
          </a:xfrm>
          <a:prstGeom prst="rightArrowCallou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fontAlgn="auto">
              <a:spcBef>
                <a:spcPts val="0"/>
              </a:spcBef>
              <a:spcAft>
                <a:spcPts val="0"/>
              </a:spcAft>
              <a:defRPr/>
            </a:pPr>
            <a:r>
              <a:rPr lang="ru-RU" sz="2800" b="1" dirty="0">
                <a:solidFill>
                  <a:schemeClr val="tx1"/>
                </a:solidFill>
              </a:rPr>
              <a:t>Значение прибыли</a:t>
            </a:r>
            <a:endParaRPr lang="ru-RU" sz="2800" b="1" dirty="0">
              <a:solidFill>
                <a:schemeClr val="tx1"/>
              </a:solidFill>
            </a:endParaRPr>
          </a:p>
        </p:txBody>
      </p:sp>
      <p:sp>
        <p:nvSpPr>
          <p:cNvPr id="6" name="Скругленный прямоугольник 5"/>
          <p:cNvSpPr/>
          <p:nvPr/>
        </p:nvSpPr>
        <p:spPr>
          <a:xfrm>
            <a:off x="1763713" y="1628775"/>
            <a:ext cx="7056437" cy="647700"/>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ru-RU" sz="2400" b="1" dirty="0">
                <a:solidFill>
                  <a:schemeClr val="tx1"/>
                </a:solidFill>
              </a:rPr>
              <a:t>является главной целью предпринимательской деятельности</a:t>
            </a:r>
            <a:endParaRPr lang="ru-RU" sz="2400" b="1" dirty="0">
              <a:solidFill>
                <a:schemeClr val="tx1"/>
              </a:solidFill>
            </a:endParaRPr>
          </a:p>
        </p:txBody>
      </p:sp>
      <p:sp>
        <p:nvSpPr>
          <p:cNvPr id="7" name="Скругленный прямоугольник 6"/>
          <p:cNvSpPr/>
          <p:nvPr/>
        </p:nvSpPr>
        <p:spPr>
          <a:xfrm>
            <a:off x="1692275" y="2349500"/>
            <a:ext cx="7272338" cy="792163"/>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ru-RU" sz="2400" b="1" dirty="0">
                <a:solidFill>
                  <a:schemeClr val="tx1"/>
                </a:solidFill>
              </a:rPr>
              <a:t>является критерием эффективности конкретной производственной (операционной) деятельности</a:t>
            </a:r>
            <a:endParaRPr lang="ru-RU" sz="2400" b="1" dirty="0">
              <a:solidFill>
                <a:schemeClr val="tx1"/>
              </a:solidFill>
            </a:endParaRPr>
          </a:p>
        </p:txBody>
      </p:sp>
      <p:sp>
        <p:nvSpPr>
          <p:cNvPr id="8" name="Скругленный прямоугольник 7"/>
          <p:cNvSpPr/>
          <p:nvPr/>
        </p:nvSpPr>
        <p:spPr>
          <a:xfrm>
            <a:off x="1763713" y="3213100"/>
            <a:ext cx="7199312" cy="863600"/>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ru-RU" sz="2400" b="1" dirty="0">
                <a:solidFill>
                  <a:schemeClr val="tx1"/>
                </a:solidFill>
              </a:rPr>
              <a:t>является основным внутренним источником  финансовых ресурсов предприятия</a:t>
            </a:r>
            <a:endParaRPr lang="ru-RU" sz="3200" b="1" dirty="0">
              <a:solidFill>
                <a:schemeClr val="tx1"/>
              </a:solidFill>
            </a:endParaRPr>
          </a:p>
        </p:txBody>
      </p:sp>
      <p:sp>
        <p:nvSpPr>
          <p:cNvPr id="10" name="Левая фигурная скобка 9"/>
          <p:cNvSpPr/>
          <p:nvPr/>
        </p:nvSpPr>
        <p:spPr>
          <a:xfrm>
            <a:off x="1403350" y="1628775"/>
            <a:ext cx="288925" cy="4824413"/>
          </a:xfrm>
          <a:prstGeom prst="leftBrace">
            <a:avLst/>
          </a:prstGeom>
          <a:ln w="76200"/>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ru-RU"/>
          </a:p>
        </p:txBody>
      </p:sp>
      <p:sp>
        <p:nvSpPr>
          <p:cNvPr id="11" name="Скругленный прямоугольник 10"/>
          <p:cNvSpPr/>
          <p:nvPr/>
        </p:nvSpPr>
        <p:spPr>
          <a:xfrm>
            <a:off x="1692275" y="4149725"/>
            <a:ext cx="7270750" cy="79216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ru-RU" sz="2400" b="1" dirty="0">
                <a:solidFill>
                  <a:schemeClr val="tx1"/>
                </a:solidFill>
              </a:rPr>
              <a:t>является основным защитным механизмом предприятие от угрозы банкротства</a:t>
            </a:r>
            <a:endParaRPr lang="ru-RU" sz="2400" b="1" dirty="0">
              <a:solidFill>
                <a:schemeClr val="tx1"/>
              </a:solidFill>
            </a:endParaRPr>
          </a:p>
        </p:txBody>
      </p:sp>
      <p:sp>
        <p:nvSpPr>
          <p:cNvPr id="13" name="Скругленный прямоугольник 12"/>
          <p:cNvSpPr/>
          <p:nvPr/>
        </p:nvSpPr>
        <p:spPr>
          <a:xfrm>
            <a:off x="1692275" y="5013325"/>
            <a:ext cx="7270750" cy="719138"/>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ru-RU" sz="2400" b="1" dirty="0">
                <a:solidFill>
                  <a:schemeClr val="tx1"/>
                </a:solidFill>
              </a:rPr>
              <a:t>является главным источником возрастания рыночной стоимости предприятия</a:t>
            </a:r>
            <a:endParaRPr lang="ru-RU" sz="2400" b="1" dirty="0">
              <a:solidFill>
                <a:schemeClr val="tx1"/>
              </a:solidFill>
            </a:endParaRPr>
          </a:p>
        </p:txBody>
      </p:sp>
      <p:sp>
        <p:nvSpPr>
          <p:cNvPr id="14" name="Скругленный прямоугольник 13"/>
          <p:cNvSpPr/>
          <p:nvPr/>
        </p:nvSpPr>
        <p:spPr>
          <a:xfrm>
            <a:off x="1763713" y="5805488"/>
            <a:ext cx="7272337" cy="719137"/>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ru-RU" sz="2400" b="1" dirty="0">
                <a:solidFill>
                  <a:schemeClr val="tx1"/>
                </a:solidFill>
              </a:rPr>
              <a:t>создает базу экономического развития государства в целом</a:t>
            </a:r>
            <a:endParaRPr lang="ru-RU" sz="2400" b="1"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0" fill="hold"/>
                                        <p:tgtEl>
                                          <p:spTgt spid="4"/>
                                        </p:tgtEl>
                                        <p:attrNameLst>
                                          <p:attrName>ppt_x</p:attrName>
                                        </p:attrNameLst>
                                      </p:cBhvr>
                                      <p:tavLst>
                                        <p:tav tm="0">
                                          <p:val>
                                            <p:strVal val="#ppt_x"/>
                                          </p:val>
                                        </p:tav>
                                        <p:tav tm="100000">
                                          <p:val>
                                            <p:strVal val="#ppt_x"/>
                                          </p:val>
                                        </p:tav>
                                      </p:tavLst>
                                    </p:anim>
                                    <p:anim calcmode="lin" valueType="num">
                                      <p:cBhvr additive="base">
                                        <p:cTn id="8" dur="5000" fill="hold"/>
                                        <p:tgtEl>
                                          <p:spTgt spid="4"/>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8"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0" fill="hold"/>
                                        <p:tgtEl>
                                          <p:spTgt spid="5"/>
                                        </p:tgtEl>
                                        <p:attrNameLst>
                                          <p:attrName>ppt_x</p:attrName>
                                        </p:attrNameLst>
                                      </p:cBhvr>
                                      <p:tavLst>
                                        <p:tav tm="0">
                                          <p:val>
                                            <p:strVal val="0-#ppt_w/2"/>
                                          </p:val>
                                        </p:tav>
                                        <p:tav tm="100000">
                                          <p:val>
                                            <p:strVal val="#ppt_x"/>
                                          </p:val>
                                        </p:tav>
                                      </p:tavLst>
                                    </p:anim>
                                    <p:anim calcmode="lin" valueType="num">
                                      <p:cBhvr additive="base">
                                        <p:cTn id="14" dur="50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7" presetClass="entr" presetSubtype="8"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5000" fill="hold"/>
                                        <p:tgtEl>
                                          <p:spTgt spid="10"/>
                                        </p:tgtEl>
                                        <p:attrNameLst>
                                          <p:attrName>ppt_x</p:attrName>
                                        </p:attrNameLst>
                                      </p:cBhvr>
                                      <p:tavLst>
                                        <p:tav tm="0">
                                          <p:val>
                                            <p:strVal val="0-#ppt_w/2"/>
                                          </p:val>
                                        </p:tav>
                                        <p:tav tm="100000">
                                          <p:val>
                                            <p:strVal val="#ppt_x"/>
                                          </p:val>
                                        </p:tav>
                                      </p:tavLst>
                                    </p:anim>
                                    <p:anim calcmode="lin" valueType="num">
                                      <p:cBhvr additive="base">
                                        <p:cTn id="20" dur="50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7"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0" fill="hold"/>
                                        <p:tgtEl>
                                          <p:spTgt spid="6"/>
                                        </p:tgtEl>
                                        <p:attrNameLst>
                                          <p:attrName>ppt_x</p:attrName>
                                        </p:attrNameLst>
                                      </p:cBhvr>
                                      <p:tavLst>
                                        <p:tav tm="0">
                                          <p:val>
                                            <p:strVal val="#ppt_x"/>
                                          </p:val>
                                        </p:tav>
                                        <p:tav tm="100000">
                                          <p:val>
                                            <p:strVal val="#ppt_x"/>
                                          </p:val>
                                        </p:tav>
                                      </p:tavLst>
                                    </p:anim>
                                    <p:anim calcmode="lin" valueType="num">
                                      <p:cBhvr additive="base">
                                        <p:cTn id="26" dur="50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7" presetClass="entr" presetSubtype="4"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0" fill="hold"/>
                                        <p:tgtEl>
                                          <p:spTgt spid="7"/>
                                        </p:tgtEl>
                                        <p:attrNameLst>
                                          <p:attrName>ppt_x</p:attrName>
                                        </p:attrNameLst>
                                      </p:cBhvr>
                                      <p:tavLst>
                                        <p:tav tm="0">
                                          <p:val>
                                            <p:strVal val="#ppt_x"/>
                                          </p:val>
                                        </p:tav>
                                        <p:tav tm="100000">
                                          <p:val>
                                            <p:strVal val="#ppt_x"/>
                                          </p:val>
                                        </p:tav>
                                      </p:tavLst>
                                    </p:anim>
                                    <p:anim calcmode="lin" valueType="num">
                                      <p:cBhvr additive="base">
                                        <p:cTn id="32" dur="50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7" presetClass="entr" presetSubtype="4"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 calcmode="lin" valueType="num">
                                      <p:cBhvr additive="base">
                                        <p:cTn id="37" dur="5000" fill="hold"/>
                                        <p:tgtEl>
                                          <p:spTgt spid="8"/>
                                        </p:tgtEl>
                                        <p:attrNameLst>
                                          <p:attrName>ppt_x</p:attrName>
                                        </p:attrNameLst>
                                      </p:cBhvr>
                                      <p:tavLst>
                                        <p:tav tm="0">
                                          <p:val>
                                            <p:strVal val="#ppt_x"/>
                                          </p:val>
                                        </p:tav>
                                        <p:tav tm="100000">
                                          <p:val>
                                            <p:strVal val="#ppt_x"/>
                                          </p:val>
                                        </p:tav>
                                      </p:tavLst>
                                    </p:anim>
                                    <p:anim calcmode="lin" valueType="num">
                                      <p:cBhvr additive="base">
                                        <p:cTn id="38" dur="50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7" presetClass="entr" presetSubtype="4" fill="hold" grpId="0" nodeType="clickEffect">
                                  <p:stCondLst>
                                    <p:cond delay="0"/>
                                  </p:stCondLst>
                                  <p:childTnLst>
                                    <p:set>
                                      <p:cBhvr>
                                        <p:cTn id="42" dur="1" fill="hold">
                                          <p:stCondLst>
                                            <p:cond delay="0"/>
                                          </p:stCondLst>
                                        </p:cTn>
                                        <p:tgtEl>
                                          <p:spTgt spid="11"/>
                                        </p:tgtEl>
                                        <p:attrNameLst>
                                          <p:attrName>style.visibility</p:attrName>
                                        </p:attrNameLst>
                                      </p:cBhvr>
                                      <p:to>
                                        <p:strVal val="visible"/>
                                      </p:to>
                                    </p:set>
                                    <p:anim calcmode="lin" valueType="num">
                                      <p:cBhvr additive="base">
                                        <p:cTn id="43" dur="5000" fill="hold"/>
                                        <p:tgtEl>
                                          <p:spTgt spid="11"/>
                                        </p:tgtEl>
                                        <p:attrNameLst>
                                          <p:attrName>ppt_x</p:attrName>
                                        </p:attrNameLst>
                                      </p:cBhvr>
                                      <p:tavLst>
                                        <p:tav tm="0">
                                          <p:val>
                                            <p:strVal val="#ppt_x"/>
                                          </p:val>
                                        </p:tav>
                                        <p:tav tm="100000">
                                          <p:val>
                                            <p:strVal val="#ppt_x"/>
                                          </p:val>
                                        </p:tav>
                                      </p:tavLst>
                                    </p:anim>
                                    <p:anim calcmode="lin" valueType="num">
                                      <p:cBhvr additive="base">
                                        <p:cTn id="44" dur="50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7" presetClass="entr" presetSubtype="4" fill="hold" grpId="0" nodeType="clickEffect">
                                  <p:stCondLst>
                                    <p:cond delay="0"/>
                                  </p:stCondLst>
                                  <p:childTnLst>
                                    <p:set>
                                      <p:cBhvr>
                                        <p:cTn id="48" dur="1" fill="hold">
                                          <p:stCondLst>
                                            <p:cond delay="0"/>
                                          </p:stCondLst>
                                        </p:cTn>
                                        <p:tgtEl>
                                          <p:spTgt spid="13"/>
                                        </p:tgtEl>
                                        <p:attrNameLst>
                                          <p:attrName>style.visibility</p:attrName>
                                        </p:attrNameLst>
                                      </p:cBhvr>
                                      <p:to>
                                        <p:strVal val="visible"/>
                                      </p:to>
                                    </p:set>
                                    <p:anim calcmode="lin" valueType="num">
                                      <p:cBhvr additive="base">
                                        <p:cTn id="49" dur="5000" fill="hold"/>
                                        <p:tgtEl>
                                          <p:spTgt spid="13"/>
                                        </p:tgtEl>
                                        <p:attrNameLst>
                                          <p:attrName>ppt_x</p:attrName>
                                        </p:attrNameLst>
                                      </p:cBhvr>
                                      <p:tavLst>
                                        <p:tav tm="0">
                                          <p:val>
                                            <p:strVal val="#ppt_x"/>
                                          </p:val>
                                        </p:tav>
                                        <p:tav tm="100000">
                                          <p:val>
                                            <p:strVal val="#ppt_x"/>
                                          </p:val>
                                        </p:tav>
                                      </p:tavLst>
                                    </p:anim>
                                    <p:anim calcmode="lin" valueType="num">
                                      <p:cBhvr additive="base">
                                        <p:cTn id="50" dur="50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7" presetClass="entr" presetSubtype="4" fill="hold" grpId="0" nodeType="clickEffect">
                                  <p:stCondLst>
                                    <p:cond delay="0"/>
                                  </p:stCondLst>
                                  <p:childTnLst>
                                    <p:set>
                                      <p:cBhvr>
                                        <p:cTn id="54" dur="1" fill="hold">
                                          <p:stCondLst>
                                            <p:cond delay="0"/>
                                          </p:stCondLst>
                                        </p:cTn>
                                        <p:tgtEl>
                                          <p:spTgt spid="14"/>
                                        </p:tgtEl>
                                        <p:attrNameLst>
                                          <p:attrName>style.visibility</p:attrName>
                                        </p:attrNameLst>
                                      </p:cBhvr>
                                      <p:to>
                                        <p:strVal val="visible"/>
                                      </p:to>
                                    </p:set>
                                    <p:anim calcmode="lin" valueType="num">
                                      <p:cBhvr additive="base">
                                        <p:cTn id="55" dur="5000" fill="hold"/>
                                        <p:tgtEl>
                                          <p:spTgt spid="14"/>
                                        </p:tgtEl>
                                        <p:attrNameLst>
                                          <p:attrName>ppt_x</p:attrName>
                                        </p:attrNameLst>
                                      </p:cBhvr>
                                      <p:tavLst>
                                        <p:tav tm="0">
                                          <p:val>
                                            <p:strVal val="#ppt_x"/>
                                          </p:val>
                                        </p:tav>
                                        <p:tav tm="100000">
                                          <p:val>
                                            <p:strVal val="#ppt_x"/>
                                          </p:val>
                                        </p:tav>
                                      </p:tavLst>
                                    </p:anim>
                                    <p:anim calcmode="lin" valueType="num">
                                      <p:cBhvr additive="base">
                                        <p:cTn id="56" dur="50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7" grpId="0" animBg="1"/>
      <p:bldP spid="8" grpId="0" animBg="1"/>
      <p:bldP spid="10" grpId="0" animBg="1"/>
      <p:bldP spid="11"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858962"/>
          </a:xfrm>
        </p:spPr>
        <p:txBody>
          <a:bodyPr rtlCol="0">
            <a:normAutofit fontScale="90000"/>
          </a:bodyPr>
          <a:lstStyle/>
          <a:p>
            <a:pPr fontAlgn="auto">
              <a:spcAft>
                <a:spcPts val="0"/>
              </a:spcAft>
              <a:defRPr/>
            </a:pPr>
            <a:r>
              <a:rPr lang="ru-RU" b="1" dirty="0" smtClean="0"/>
              <a:t>Кафедра экономической безопасности</a:t>
            </a:r>
            <a:br>
              <a:rPr lang="ru-RU" b="1" dirty="0" smtClean="0"/>
            </a:br>
            <a:endParaRPr lang="ru-RU" dirty="0"/>
          </a:p>
        </p:txBody>
      </p:sp>
      <p:sp>
        <p:nvSpPr>
          <p:cNvPr id="3" name="Содержимое 2"/>
          <p:cNvSpPr>
            <a:spLocks noGrp="1"/>
          </p:cNvSpPr>
          <p:nvPr>
            <p:ph idx="1"/>
          </p:nvPr>
        </p:nvSpPr>
        <p:spPr/>
        <p:txBody>
          <a:bodyPr/>
          <a:lstStyle/>
          <a:p>
            <a:pPr algn="ctr">
              <a:buFontTx/>
              <a:buNone/>
            </a:pPr>
            <a:endParaRPr lang="ru-RU" sz="4400" b="1" smtClean="0"/>
          </a:p>
          <a:p>
            <a:pPr algn="ctr">
              <a:buFontTx/>
              <a:buNone/>
            </a:pPr>
            <a:r>
              <a:rPr lang="ru-RU" b="1" i="1" smtClean="0"/>
              <a:t>Лекции по учебной дисциплине «Финансы и финансовый рынок»</a:t>
            </a:r>
          </a:p>
          <a:p>
            <a:pPr algn="ctr">
              <a:buFontTx/>
              <a:buNone/>
            </a:pPr>
            <a:endParaRPr lang="ru-RU" b="1" i="1" smtClean="0"/>
          </a:p>
          <a:p>
            <a:pPr algn="ctr">
              <a:buFontTx/>
              <a:buNone/>
            </a:pPr>
            <a:endParaRPr lang="ru-RU" b="1" i="1"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Заголовок 1"/>
          <p:cNvSpPr>
            <a:spLocks noGrp="1"/>
          </p:cNvSpPr>
          <p:nvPr>
            <p:ph type="title"/>
          </p:nvPr>
        </p:nvSpPr>
        <p:spPr>
          <a:xfrm>
            <a:off x="179388" y="115888"/>
            <a:ext cx="8964612" cy="433387"/>
          </a:xfrm>
        </p:spPr>
        <p:txBody>
          <a:bodyPr/>
          <a:lstStyle/>
          <a:p>
            <a:r>
              <a:rPr lang="ru-RU" sz="2800" b="1" smtClean="0">
                <a:latin typeface="Verdana" pitchFamily="34" charset="0"/>
              </a:rPr>
              <a:t>Виды прибыли</a:t>
            </a:r>
            <a:endParaRPr lang="ru-RU" sz="2800" smtClean="0"/>
          </a:p>
        </p:txBody>
      </p:sp>
      <p:sp>
        <p:nvSpPr>
          <p:cNvPr id="3" name="Стрелка вправо 2"/>
          <p:cNvSpPr/>
          <p:nvPr/>
        </p:nvSpPr>
        <p:spPr>
          <a:xfrm>
            <a:off x="179388" y="765175"/>
            <a:ext cx="3024187" cy="1008063"/>
          </a:xfrm>
          <a:prstGeom prst="rightArrow">
            <a:avLst/>
          </a:prstGeom>
          <a:solidFill>
            <a:schemeClr val="accent3">
              <a:lumMod val="20000"/>
              <a:lumOff val="80000"/>
            </a:schemeClr>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fontAlgn="auto">
              <a:spcBef>
                <a:spcPts val="0"/>
              </a:spcBef>
              <a:spcAft>
                <a:spcPts val="0"/>
              </a:spcAft>
              <a:defRPr/>
            </a:pPr>
            <a:r>
              <a:rPr lang="ru-RU" sz="2000" b="1" dirty="0" err="1">
                <a:solidFill>
                  <a:schemeClr val="tx1"/>
                </a:solidFill>
              </a:rPr>
              <a:t>Балансовая,валовая</a:t>
            </a:r>
            <a:endParaRPr lang="ru-RU" sz="2000" b="1" dirty="0">
              <a:solidFill>
                <a:schemeClr val="tx1"/>
              </a:solidFill>
            </a:endParaRPr>
          </a:p>
        </p:txBody>
      </p:sp>
      <p:sp>
        <p:nvSpPr>
          <p:cNvPr id="4" name="Скругленный прямоугольник 3"/>
          <p:cNvSpPr/>
          <p:nvPr/>
        </p:nvSpPr>
        <p:spPr>
          <a:xfrm>
            <a:off x="3276600" y="620713"/>
            <a:ext cx="5759450" cy="1800225"/>
          </a:xfrm>
          <a:prstGeom prst="roundRect">
            <a:avLst/>
          </a:prstGeom>
          <a:solidFill>
            <a:schemeClr val="accent3">
              <a:lumMod val="20000"/>
              <a:lumOff val="80000"/>
            </a:schemeClr>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ru-RU" sz="2000" b="1" dirty="0">
                <a:solidFill>
                  <a:schemeClr val="tx1"/>
                </a:solidFill>
              </a:rPr>
              <a:t>прибыль от реализации товаров (работ, услуг), иных ценностей (включая основные средства), ценных бумаг, имущественных прав и доходов от </a:t>
            </a:r>
            <a:r>
              <a:rPr lang="ru-RU" sz="2000" b="1" dirty="0" err="1">
                <a:solidFill>
                  <a:schemeClr val="tx1"/>
                </a:solidFill>
              </a:rPr>
              <a:t>внереализационных</a:t>
            </a:r>
            <a:r>
              <a:rPr lang="ru-RU" sz="2000" b="1" dirty="0">
                <a:solidFill>
                  <a:schemeClr val="tx1"/>
                </a:solidFill>
              </a:rPr>
              <a:t> операций, уменьшенных на сумму расходов по этим операциям</a:t>
            </a:r>
            <a:endParaRPr lang="ru-RU" sz="2000" b="1" dirty="0">
              <a:solidFill>
                <a:schemeClr val="tx1"/>
              </a:solidFill>
            </a:endParaRPr>
          </a:p>
        </p:txBody>
      </p:sp>
      <p:sp>
        <p:nvSpPr>
          <p:cNvPr id="5" name="Стрелка вправо 4"/>
          <p:cNvSpPr/>
          <p:nvPr/>
        </p:nvSpPr>
        <p:spPr>
          <a:xfrm>
            <a:off x="250825" y="2420938"/>
            <a:ext cx="3313113" cy="1295400"/>
          </a:xfrm>
          <a:prstGeom prst="rightArrow">
            <a:avLst/>
          </a:prstGeom>
          <a:solidFill>
            <a:schemeClr val="accent6">
              <a:lumMod val="20000"/>
              <a:lumOff val="80000"/>
            </a:schemeClr>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ru-RU" sz="2000" b="1" dirty="0">
                <a:solidFill>
                  <a:schemeClr val="tx1"/>
                </a:solidFill>
              </a:rPr>
              <a:t>прибыль от реализации продукции</a:t>
            </a:r>
            <a:endParaRPr lang="ru-RU" sz="2000" b="1" dirty="0">
              <a:solidFill>
                <a:schemeClr val="tx1"/>
              </a:solidFill>
            </a:endParaRPr>
          </a:p>
        </p:txBody>
      </p:sp>
      <p:sp>
        <p:nvSpPr>
          <p:cNvPr id="6" name="Скругленный прямоугольник 5"/>
          <p:cNvSpPr/>
          <p:nvPr/>
        </p:nvSpPr>
        <p:spPr>
          <a:xfrm>
            <a:off x="3635375" y="2492375"/>
            <a:ext cx="5111750" cy="1223963"/>
          </a:xfrm>
          <a:prstGeom prst="roundRect">
            <a:avLst/>
          </a:prstGeom>
          <a:solidFill>
            <a:schemeClr val="accent6">
              <a:lumMod val="20000"/>
              <a:lumOff val="80000"/>
            </a:schemeClr>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ru-RU" sz="2800" b="1">
              <a:solidFill>
                <a:srgbClr val="000000"/>
              </a:solidFill>
              <a:latin typeface="Arial" charset="0"/>
              <a:cs typeface="Times New Roman" pitchFamily="18" charset="0"/>
            </a:endParaRPr>
          </a:p>
          <a:p>
            <a:endParaRPr lang="ru-RU" sz="2800" b="1">
              <a:solidFill>
                <a:srgbClr val="000000"/>
              </a:solidFill>
              <a:latin typeface="Arial" charset="0"/>
              <a:cs typeface="Times New Roman" pitchFamily="18" charset="0"/>
            </a:endParaRPr>
          </a:p>
          <a:p>
            <a:endParaRPr lang="ru-RU" sz="2800" b="1">
              <a:solidFill>
                <a:srgbClr val="000000"/>
              </a:solidFill>
              <a:latin typeface="Arial" charset="0"/>
              <a:cs typeface="Times New Roman" pitchFamily="18" charset="0"/>
            </a:endParaRPr>
          </a:p>
          <a:p>
            <a:endParaRPr lang="ru-RU" sz="2800" b="1">
              <a:solidFill>
                <a:srgbClr val="000000"/>
              </a:solidFill>
              <a:latin typeface="Arial" charset="0"/>
              <a:cs typeface="Times New Roman" pitchFamily="18" charset="0"/>
            </a:endParaRPr>
          </a:p>
          <a:p>
            <a:r>
              <a:rPr lang="ru-RU" sz="2000" b="1">
                <a:solidFill>
                  <a:srgbClr val="000000"/>
                </a:solidFill>
                <a:latin typeface="Arial" charset="0"/>
                <a:cs typeface="Times New Roman" pitchFamily="18" charset="0"/>
              </a:rPr>
              <a:t>Пр = В – НДС – А – Ср</a:t>
            </a:r>
            <a:r>
              <a:rPr lang="ru-RU" sz="2800" b="1">
                <a:solidFill>
                  <a:srgbClr val="000000"/>
                </a:solidFill>
                <a:latin typeface="Arial" charset="0"/>
                <a:cs typeface="Times New Roman" pitchFamily="18" charset="0"/>
              </a:rPr>
              <a:t>, </a:t>
            </a:r>
            <a:r>
              <a:rPr lang="ru-RU" b="1">
                <a:solidFill>
                  <a:srgbClr val="000000"/>
                </a:solidFill>
                <a:latin typeface="Arial" charset="0"/>
                <a:cs typeface="Times New Roman" pitchFamily="18" charset="0"/>
              </a:rPr>
              <a:t>где</a:t>
            </a:r>
          </a:p>
          <a:p>
            <a:r>
              <a:rPr lang="ru-RU" b="1">
                <a:solidFill>
                  <a:srgbClr val="000000"/>
                </a:solidFill>
                <a:latin typeface="Arial" charset="0"/>
                <a:cs typeface="Times New Roman" pitchFamily="18" charset="0"/>
              </a:rPr>
              <a:t>В – выручка от реализаци продукции,</a:t>
            </a:r>
          </a:p>
          <a:p>
            <a:r>
              <a:rPr lang="ru-RU" b="1">
                <a:solidFill>
                  <a:srgbClr val="000000"/>
                </a:solidFill>
                <a:latin typeface="Arial" charset="0"/>
                <a:cs typeface="Times New Roman" pitchFamily="18" charset="0"/>
              </a:rPr>
              <a:t> А – акцизы, </a:t>
            </a:r>
          </a:p>
          <a:p>
            <a:r>
              <a:rPr lang="ru-RU" b="1">
                <a:solidFill>
                  <a:srgbClr val="000000"/>
                </a:solidFill>
                <a:latin typeface="Arial" charset="0"/>
                <a:cs typeface="Times New Roman" pitchFamily="18" charset="0"/>
              </a:rPr>
              <a:t>Ср - себестоимость</a:t>
            </a:r>
          </a:p>
          <a:p>
            <a:endParaRPr lang="ru-RU" sz="2400" b="1">
              <a:solidFill>
                <a:srgbClr val="000000"/>
              </a:solidFill>
              <a:latin typeface="Arial" charset="0"/>
              <a:cs typeface="Times New Roman" pitchFamily="18" charset="0"/>
            </a:endParaRPr>
          </a:p>
          <a:p>
            <a:endParaRPr lang="ru-RU" sz="6600" b="1">
              <a:solidFill>
                <a:schemeClr val="tx1"/>
              </a:solidFill>
              <a:latin typeface="Arial" charset="0"/>
              <a:cs typeface="Arial" charset="0"/>
            </a:endParaRPr>
          </a:p>
          <a:p>
            <a:endParaRPr lang="ru-RU" sz="2400" b="1">
              <a:solidFill>
                <a:schemeClr val="tx1"/>
              </a:solidFill>
              <a:cs typeface="Arial" charset="0"/>
            </a:endParaRPr>
          </a:p>
        </p:txBody>
      </p:sp>
      <p:sp>
        <p:nvSpPr>
          <p:cNvPr id="7" name="Стрелка вправо 6"/>
          <p:cNvSpPr/>
          <p:nvPr/>
        </p:nvSpPr>
        <p:spPr>
          <a:xfrm>
            <a:off x="179388" y="3933825"/>
            <a:ext cx="3384550" cy="1223963"/>
          </a:xfrm>
          <a:prstGeom prst="rightArrow">
            <a:avLst/>
          </a:prstGeom>
          <a:solidFill>
            <a:schemeClr val="accent3">
              <a:lumMod val="20000"/>
              <a:lumOff val="80000"/>
            </a:schemeClr>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ru-RU" sz="2000" b="1" dirty="0">
                <a:solidFill>
                  <a:schemeClr val="tx1"/>
                </a:solidFill>
              </a:rPr>
              <a:t>Прибыль  от реализации </a:t>
            </a:r>
            <a:r>
              <a:rPr lang="ru-RU" sz="2000" b="1" dirty="0" err="1">
                <a:solidFill>
                  <a:schemeClr val="tx1"/>
                </a:solidFill>
              </a:rPr>
              <a:t>осн</a:t>
            </a:r>
            <a:r>
              <a:rPr lang="ru-RU" sz="2000" b="1" dirty="0">
                <a:solidFill>
                  <a:schemeClr val="tx1"/>
                </a:solidFill>
              </a:rPr>
              <a:t>. ср. и </a:t>
            </a:r>
            <a:r>
              <a:rPr lang="ru-RU" sz="2000" b="1" dirty="0" err="1">
                <a:solidFill>
                  <a:schemeClr val="tx1"/>
                </a:solidFill>
              </a:rPr>
              <a:t>немат</a:t>
            </a:r>
            <a:r>
              <a:rPr lang="ru-RU" sz="2000" b="1" dirty="0">
                <a:solidFill>
                  <a:schemeClr val="tx1"/>
                </a:solidFill>
              </a:rPr>
              <a:t>. активов</a:t>
            </a:r>
            <a:endParaRPr lang="ru-RU" sz="2000" b="1" dirty="0">
              <a:solidFill>
                <a:schemeClr val="tx1"/>
              </a:solidFill>
            </a:endParaRPr>
          </a:p>
        </p:txBody>
      </p:sp>
      <p:sp>
        <p:nvSpPr>
          <p:cNvPr id="8" name="Скругленный прямоугольник 7"/>
          <p:cNvSpPr/>
          <p:nvPr/>
        </p:nvSpPr>
        <p:spPr>
          <a:xfrm>
            <a:off x="3708400" y="3789363"/>
            <a:ext cx="5184775" cy="1152525"/>
          </a:xfrm>
          <a:prstGeom prst="roundRect">
            <a:avLst/>
          </a:prstGeom>
          <a:solidFill>
            <a:schemeClr val="accent3">
              <a:lumMod val="20000"/>
              <a:lumOff val="80000"/>
            </a:schemeClr>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ru-RU" sz="2400" b="1">
              <a:solidFill>
                <a:srgbClr val="000000"/>
              </a:solidFill>
              <a:latin typeface="Arial" charset="0"/>
              <a:cs typeface="Times New Roman" pitchFamily="18" charset="0"/>
            </a:endParaRPr>
          </a:p>
          <a:p>
            <a:r>
              <a:rPr lang="ru-RU" sz="2400" b="1">
                <a:solidFill>
                  <a:srgbClr val="000000"/>
                </a:solidFill>
                <a:latin typeface="Arial" charset="0"/>
                <a:cs typeface="Times New Roman" pitchFamily="18" charset="0"/>
              </a:rPr>
              <a:t>П = В </a:t>
            </a:r>
            <a:r>
              <a:rPr lang="ru-RU" sz="1200" b="1">
                <a:solidFill>
                  <a:srgbClr val="000000"/>
                </a:solidFill>
                <a:latin typeface="Arial" charset="0"/>
                <a:cs typeface="Times New Roman" pitchFamily="18" charset="0"/>
              </a:rPr>
              <a:t> </a:t>
            </a:r>
            <a:r>
              <a:rPr lang="ru-RU" sz="2400" b="1">
                <a:solidFill>
                  <a:srgbClr val="000000"/>
                </a:solidFill>
                <a:latin typeface="Arial" charset="0"/>
                <a:cs typeface="Times New Roman" pitchFamily="18" charset="0"/>
              </a:rPr>
              <a:t>– З </a:t>
            </a:r>
            <a:r>
              <a:rPr lang="ru-RU" sz="2000" b="1">
                <a:solidFill>
                  <a:srgbClr val="000000"/>
                </a:solidFill>
                <a:latin typeface="Arial" charset="0"/>
                <a:cs typeface="Times New Roman" pitchFamily="18" charset="0"/>
              </a:rPr>
              <a:t>– Н, </a:t>
            </a:r>
            <a:r>
              <a:rPr lang="ru-RU" b="1">
                <a:solidFill>
                  <a:srgbClr val="000000"/>
                </a:solidFill>
                <a:latin typeface="Arial" charset="0"/>
                <a:cs typeface="Times New Roman" pitchFamily="18" charset="0"/>
              </a:rPr>
              <a:t>где</a:t>
            </a:r>
          </a:p>
          <a:p>
            <a:r>
              <a:rPr lang="ru-RU" sz="1600" b="1">
                <a:solidFill>
                  <a:srgbClr val="000000"/>
                </a:solidFill>
                <a:latin typeface="Arial" charset="0"/>
                <a:cs typeface="Times New Roman" pitchFamily="18" charset="0"/>
              </a:rPr>
              <a:t>П</a:t>
            </a:r>
            <a:r>
              <a:rPr lang="ru-RU" sz="2000" b="1">
                <a:solidFill>
                  <a:srgbClr val="000000"/>
                </a:solidFill>
                <a:latin typeface="Arial" charset="0"/>
                <a:cs typeface="Times New Roman" pitchFamily="18" charset="0"/>
              </a:rPr>
              <a:t>- </a:t>
            </a:r>
            <a:r>
              <a:rPr lang="ru-RU" sz="1600" b="1">
                <a:solidFill>
                  <a:srgbClr val="000000"/>
                </a:solidFill>
                <a:latin typeface="Arial" charset="0"/>
                <a:cs typeface="Times New Roman" pitchFamily="18" charset="0"/>
              </a:rPr>
              <a:t>прибыль от реализ. осн. ср. и немат. актив.</a:t>
            </a:r>
          </a:p>
          <a:p>
            <a:r>
              <a:rPr lang="ru-RU" sz="1600" b="1">
                <a:solidFill>
                  <a:srgbClr val="000000"/>
                </a:solidFill>
                <a:latin typeface="Arial" charset="0"/>
                <a:cs typeface="Times New Roman" pitchFamily="18" charset="0"/>
              </a:rPr>
              <a:t>В – выручка от реализ. осн. ср. и немат. актив.</a:t>
            </a:r>
          </a:p>
          <a:p>
            <a:r>
              <a:rPr lang="ru-RU" sz="1600" b="1">
                <a:solidFill>
                  <a:srgbClr val="000000"/>
                </a:solidFill>
                <a:latin typeface="Arial" charset="0"/>
                <a:cs typeface="Times New Roman" pitchFamily="18" charset="0"/>
              </a:rPr>
              <a:t>Н – налоги и сборы</a:t>
            </a:r>
            <a:endParaRPr lang="ru-RU" sz="2000" b="1">
              <a:solidFill>
                <a:srgbClr val="000000"/>
              </a:solidFill>
              <a:latin typeface="Arial" charset="0"/>
              <a:cs typeface="Times New Roman" pitchFamily="18" charset="0"/>
            </a:endParaRPr>
          </a:p>
          <a:p>
            <a:endParaRPr lang="ru-RU" sz="2200" b="1">
              <a:solidFill>
                <a:schemeClr val="tx1"/>
              </a:solidFill>
              <a:cs typeface="Arial" charset="0"/>
            </a:endParaRPr>
          </a:p>
        </p:txBody>
      </p:sp>
      <p:sp>
        <p:nvSpPr>
          <p:cNvPr id="9" name="Стрелка вправо 8"/>
          <p:cNvSpPr/>
          <p:nvPr/>
        </p:nvSpPr>
        <p:spPr>
          <a:xfrm>
            <a:off x="179388" y="5373688"/>
            <a:ext cx="3313112" cy="1079500"/>
          </a:xfrm>
          <a:prstGeom prst="rightArrow">
            <a:avLst/>
          </a:prstGeom>
          <a:solidFill>
            <a:schemeClr val="accent1">
              <a:lumMod val="20000"/>
              <a:lumOff val="80000"/>
            </a:schemeClr>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ru-RU" sz="2000" b="1" dirty="0">
                <a:solidFill>
                  <a:schemeClr val="tx1"/>
                </a:solidFill>
              </a:rPr>
              <a:t>     прибыль </a:t>
            </a:r>
            <a:r>
              <a:rPr lang="ru-RU" sz="2000" b="1" dirty="0" err="1">
                <a:solidFill>
                  <a:schemeClr val="tx1"/>
                </a:solidFill>
              </a:rPr>
              <a:t>внереализационная</a:t>
            </a:r>
            <a:endParaRPr lang="ru-RU" sz="2000" b="1" dirty="0">
              <a:solidFill>
                <a:schemeClr val="tx1"/>
              </a:solidFill>
            </a:endParaRPr>
          </a:p>
        </p:txBody>
      </p:sp>
      <p:sp>
        <p:nvSpPr>
          <p:cNvPr id="10" name="Скругленный прямоугольник 9"/>
          <p:cNvSpPr/>
          <p:nvPr/>
        </p:nvSpPr>
        <p:spPr>
          <a:xfrm>
            <a:off x="3851275" y="5013325"/>
            <a:ext cx="4968875" cy="1439863"/>
          </a:xfrm>
          <a:prstGeom prst="roundRect">
            <a:avLst/>
          </a:prstGeom>
          <a:solidFill>
            <a:schemeClr val="accent1">
              <a:lumMod val="20000"/>
              <a:lumOff val="80000"/>
            </a:schemeClr>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ru-RU" sz="2400" b="1">
              <a:solidFill>
                <a:srgbClr val="000000"/>
              </a:solidFill>
              <a:latin typeface="Arial" charset="0"/>
              <a:cs typeface="Times New Roman" pitchFamily="18" charset="0"/>
            </a:endParaRPr>
          </a:p>
          <a:p>
            <a:endParaRPr lang="ru-RU" sz="2000" b="1">
              <a:solidFill>
                <a:srgbClr val="000000"/>
              </a:solidFill>
              <a:latin typeface="Arial" charset="0"/>
              <a:cs typeface="Times New Roman" pitchFamily="18" charset="0"/>
            </a:endParaRPr>
          </a:p>
          <a:p>
            <a:r>
              <a:rPr lang="ru-RU" sz="2000" b="1">
                <a:solidFill>
                  <a:srgbClr val="000000"/>
                </a:solidFill>
                <a:latin typeface="Arial" charset="0"/>
                <a:cs typeface="Times New Roman" pitchFamily="18" charset="0"/>
              </a:rPr>
              <a:t>П</a:t>
            </a:r>
            <a:r>
              <a:rPr lang="ru-RU" sz="1600" b="1">
                <a:solidFill>
                  <a:srgbClr val="000000"/>
                </a:solidFill>
                <a:latin typeface="Arial" charset="0"/>
                <a:cs typeface="Times New Roman" pitchFamily="18" charset="0"/>
              </a:rPr>
              <a:t>внр</a:t>
            </a:r>
            <a:r>
              <a:rPr lang="ru-RU" sz="2400" b="1">
                <a:solidFill>
                  <a:srgbClr val="000000"/>
                </a:solidFill>
                <a:latin typeface="Arial" charset="0"/>
                <a:cs typeface="Times New Roman" pitchFamily="18" charset="0"/>
              </a:rPr>
              <a:t> = </a:t>
            </a:r>
            <a:r>
              <a:rPr lang="ru-RU" sz="2000" b="1">
                <a:solidFill>
                  <a:srgbClr val="000000"/>
                </a:solidFill>
                <a:latin typeface="Arial" charset="0"/>
                <a:cs typeface="Times New Roman" pitchFamily="18" charset="0"/>
              </a:rPr>
              <a:t>В</a:t>
            </a:r>
            <a:r>
              <a:rPr lang="ru-RU" sz="1600" b="1">
                <a:solidFill>
                  <a:srgbClr val="000000"/>
                </a:solidFill>
                <a:latin typeface="Arial" charset="0"/>
                <a:cs typeface="Times New Roman" pitchFamily="18" charset="0"/>
              </a:rPr>
              <a:t>внр</a:t>
            </a:r>
            <a:r>
              <a:rPr lang="ru-RU" sz="2400" b="1">
                <a:solidFill>
                  <a:srgbClr val="000000"/>
                </a:solidFill>
                <a:latin typeface="Arial" charset="0"/>
                <a:cs typeface="Times New Roman" pitchFamily="18" charset="0"/>
              </a:rPr>
              <a:t> </a:t>
            </a:r>
            <a:r>
              <a:rPr lang="ru-RU" sz="1200" b="1">
                <a:solidFill>
                  <a:srgbClr val="000000"/>
                </a:solidFill>
                <a:latin typeface="Arial" charset="0"/>
                <a:cs typeface="Times New Roman" pitchFamily="18" charset="0"/>
              </a:rPr>
              <a:t> </a:t>
            </a:r>
            <a:r>
              <a:rPr lang="ru-RU" sz="2400" b="1">
                <a:solidFill>
                  <a:srgbClr val="000000"/>
                </a:solidFill>
                <a:latin typeface="Arial" charset="0"/>
                <a:cs typeface="Times New Roman" pitchFamily="18" charset="0"/>
              </a:rPr>
              <a:t>– </a:t>
            </a:r>
            <a:r>
              <a:rPr lang="ru-RU" sz="2000" b="1">
                <a:solidFill>
                  <a:srgbClr val="000000"/>
                </a:solidFill>
                <a:latin typeface="Arial" charset="0"/>
                <a:cs typeface="Times New Roman" pitchFamily="18" charset="0"/>
              </a:rPr>
              <a:t>Р</a:t>
            </a:r>
            <a:r>
              <a:rPr lang="ru-RU" sz="2400" b="1">
                <a:solidFill>
                  <a:srgbClr val="000000"/>
                </a:solidFill>
                <a:latin typeface="Arial" charset="0"/>
                <a:cs typeface="Times New Roman" pitchFamily="18" charset="0"/>
              </a:rPr>
              <a:t> </a:t>
            </a:r>
            <a:r>
              <a:rPr lang="ru-RU" sz="1600" b="1">
                <a:solidFill>
                  <a:srgbClr val="000000"/>
                </a:solidFill>
                <a:latin typeface="Arial" charset="0"/>
                <a:cs typeface="Times New Roman" pitchFamily="18" charset="0"/>
              </a:rPr>
              <a:t>внр</a:t>
            </a:r>
            <a:r>
              <a:rPr lang="ru-RU" sz="2000" b="1">
                <a:solidFill>
                  <a:srgbClr val="000000"/>
                </a:solidFill>
                <a:latin typeface="Arial" charset="0"/>
                <a:cs typeface="Times New Roman" pitchFamily="18" charset="0"/>
              </a:rPr>
              <a:t>,   </a:t>
            </a:r>
            <a:r>
              <a:rPr lang="ru-RU" b="1">
                <a:solidFill>
                  <a:srgbClr val="000000"/>
                </a:solidFill>
                <a:latin typeface="Arial" charset="0"/>
                <a:cs typeface="Times New Roman" pitchFamily="18" charset="0"/>
              </a:rPr>
              <a:t>где</a:t>
            </a:r>
          </a:p>
          <a:p>
            <a:r>
              <a:rPr lang="ru-RU" sz="2000" b="1">
                <a:solidFill>
                  <a:srgbClr val="000000"/>
                </a:solidFill>
                <a:latin typeface="Arial" charset="0"/>
                <a:cs typeface="Times New Roman" pitchFamily="18" charset="0"/>
              </a:rPr>
              <a:t>П</a:t>
            </a:r>
            <a:r>
              <a:rPr lang="ru-RU" sz="1600" b="1">
                <a:solidFill>
                  <a:srgbClr val="000000"/>
                </a:solidFill>
                <a:latin typeface="Arial" charset="0"/>
                <a:cs typeface="Times New Roman" pitchFamily="18" charset="0"/>
              </a:rPr>
              <a:t>внр – прибыль внереализационная</a:t>
            </a:r>
          </a:p>
          <a:p>
            <a:r>
              <a:rPr lang="ru-RU" sz="2000" b="1">
                <a:solidFill>
                  <a:srgbClr val="000000"/>
                </a:solidFill>
                <a:latin typeface="Arial" charset="0"/>
                <a:cs typeface="Times New Roman" pitchFamily="18" charset="0"/>
              </a:rPr>
              <a:t>В</a:t>
            </a:r>
            <a:r>
              <a:rPr lang="ru-RU" sz="1600" b="1">
                <a:solidFill>
                  <a:srgbClr val="000000"/>
                </a:solidFill>
                <a:latin typeface="Arial" charset="0"/>
                <a:cs typeface="Times New Roman" pitchFamily="18" charset="0"/>
              </a:rPr>
              <a:t>внр – выручка внереализационная</a:t>
            </a:r>
          </a:p>
          <a:p>
            <a:r>
              <a:rPr lang="ru-RU" b="1">
                <a:solidFill>
                  <a:srgbClr val="000000"/>
                </a:solidFill>
                <a:latin typeface="Arial" charset="0"/>
                <a:cs typeface="Times New Roman" pitchFamily="18" charset="0"/>
              </a:rPr>
              <a:t>Р </a:t>
            </a:r>
            <a:r>
              <a:rPr lang="ru-RU" sz="1600" b="1">
                <a:solidFill>
                  <a:srgbClr val="000000"/>
                </a:solidFill>
                <a:latin typeface="Arial" charset="0"/>
                <a:cs typeface="Times New Roman" pitchFamily="18" charset="0"/>
              </a:rPr>
              <a:t>– расходы внереализационные</a:t>
            </a:r>
          </a:p>
          <a:p>
            <a:endParaRPr lang="ru-RU" b="1">
              <a:solidFill>
                <a:srgbClr val="000000"/>
              </a:solidFill>
              <a:latin typeface="Arial" charset="0"/>
              <a:cs typeface="Times New Roman" pitchFamily="18" charset="0"/>
            </a:endParaRPr>
          </a:p>
          <a:p>
            <a:endParaRPr lang="ru-RU" sz="2400" b="1">
              <a:solidFill>
                <a:srgbClr val="000000"/>
              </a:solidFill>
              <a:latin typeface="Arial" charset="0"/>
              <a:cs typeface="Times New Roman" pitchFamily="18" charset="0"/>
            </a:endParaRPr>
          </a:p>
        </p:txBody>
      </p:sp>
      <p:sp>
        <p:nvSpPr>
          <p:cNvPr id="15" name="Скругленный прямоугольник 14"/>
          <p:cNvSpPr/>
          <p:nvPr/>
        </p:nvSpPr>
        <p:spPr>
          <a:xfrm>
            <a:off x="1619250" y="6597650"/>
            <a:ext cx="6913563" cy="260350"/>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b="1" dirty="0">
                <a:solidFill>
                  <a:schemeClr val="tx1"/>
                </a:solidFill>
              </a:rPr>
              <a:t>Какой смысл считать по каждому виду прибыли? </a:t>
            </a:r>
            <a:endParaRPr lang="ru-RU" b="1"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4338"/>
                                        </p:tgtEl>
                                        <p:attrNameLst>
                                          <p:attrName>style.visibility</p:attrName>
                                        </p:attrNameLst>
                                      </p:cBhvr>
                                      <p:to>
                                        <p:strVal val="visible"/>
                                      </p:to>
                                    </p:set>
                                    <p:animEffect transition="in" filter="diamond(in)">
                                      <p:cBhvr>
                                        <p:cTn id="7" dur="2000"/>
                                        <p:tgtEl>
                                          <p:spTgt spid="1433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left)">
                                      <p:cBhvr>
                                        <p:cTn id="12" dur="2000"/>
                                        <p:tgtEl>
                                          <p:spTgt spid="3"/>
                                        </p:tgtEl>
                                      </p:cBhvr>
                                    </p:animEffect>
                                  </p:childTnLst>
                                </p:cTn>
                              </p:par>
                            </p:childTnLst>
                          </p:cTn>
                        </p:par>
                        <p:par>
                          <p:cTn id="13" fill="hold">
                            <p:stCondLst>
                              <p:cond delay="2000"/>
                            </p:stCondLst>
                            <p:childTnLst>
                              <p:par>
                                <p:cTn id="14" presetID="8" presetClass="entr" presetSubtype="16" fill="hold" grpId="0" nodeType="after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diamond(in)">
                                      <p:cBhvr>
                                        <p:cTn id="16" dur="2000"/>
                                        <p:tgtEl>
                                          <p:spTgt spid="4"/>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wipe(left)">
                                      <p:cBhvr>
                                        <p:cTn id="21" dur="2000"/>
                                        <p:tgtEl>
                                          <p:spTgt spid="5"/>
                                        </p:tgtEl>
                                      </p:cBhvr>
                                    </p:animEffect>
                                  </p:childTnLst>
                                </p:cTn>
                              </p:par>
                            </p:childTnLst>
                          </p:cTn>
                        </p:par>
                        <p:par>
                          <p:cTn id="22" fill="hold">
                            <p:stCondLst>
                              <p:cond delay="2000"/>
                            </p:stCondLst>
                            <p:childTnLst>
                              <p:par>
                                <p:cTn id="23" presetID="8" presetClass="entr" presetSubtype="16" fill="hold" grpId="0"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diamond(in)">
                                      <p:cBhvr>
                                        <p:cTn id="25" dur="2000"/>
                                        <p:tgtEl>
                                          <p:spTgt spid="6"/>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grpId="0" nodeType="clickEffect">
                                  <p:stCondLst>
                                    <p:cond delay="0"/>
                                  </p:stCondLst>
                                  <p:childTnLst>
                                    <p:set>
                                      <p:cBhvr>
                                        <p:cTn id="29" dur="1" fill="hold">
                                          <p:stCondLst>
                                            <p:cond delay="0"/>
                                          </p:stCondLst>
                                        </p:cTn>
                                        <p:tgtEl>
                                          <p:spTgt spid="7"/>
                                        </p:tgtEl>
                                        <p:attrNameLst>
                                          <p:attrName>style.visibility</p:attrName>
                                        </p:attrNameLst>
                                      </p:cBhvr>
                                      <p:to>
                                        <p:strVal val="visible"/>
                                      </p:to>
                                    </p:set>
                                    <p:animEffect transition="in" filter="wipe(left)">
                                      <p:cBhvr>
                                        <p:cTn id="30" dur="2000"/>
                                        <p:tgtEl>
                                          <p:spTgt spid="7"/>
                                        </p:tgtEl>
                                      </p:cBhvr>
                                    </p:animEffect>
                                  </p:childTnLst>
                                </p:cTn>
                              </p:par>
                            </p:childTnLst>
                          </p:cTn>
                        </p:par>
                        <p:par>
                          <p:cTn id="31" fill="hold">
                            <p:stCondLst>
                              <p:cond delay="2000"/>
                            </p:stCondLst>
                            <p:childTnLst>
                              <p:par>
                                <p:cTn id="32" presetID="8" presetClass="entr" presetSubtype="16" fill="hold" grpId="0" nodeType="afterEffect">
                                  <p:stCondLst>
                                    <p:cond delay="0"/>
                                  </p:stCondLst>
                                  <p:childTnLst>
                                    <p:set>
                                      <p:cBhvr>
                                        <p:cTn id="33" dur="1" fill="hold">
                                          <p:stCondLst>
                                            <p:cond delay="0"/>
                                          </p:stCondLst>
                                        </p:cTn>
                                        <p:tgtEl>
                                          <p:spTgt spid="8"/>
                                        </p:tgtEl>
                                        <p:attrNameLst>
                                          <p:attrName>style.visibility</p:attrName>
                                        </p:attrNameLst>
                                      </p:cBhvr>
                                      <p:to>
                                        <p:strVal val="visible"/>
                                      </p:to>
                                    </p:set>
                                    <p:animEffect transition="in" filter="diamond(in)">
                                      <p:cBhvr>
                                        <p:cTn id="34" dur="2000"/>
                                        <p:tgtEl>
                                          <p:spTgt spid="8"/>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grpId="0" nodeType="clickEffect">
                                  <p:stCondLst>
                                    <p:cond delay="0"/>
                                  </p:stCondLst>
                                  <p:childTnLst>
                                    <p:set>
                                      <p:cBhvr>
                                        <p:cTn id="38" dur="1" fill="hold">
                                          <p:stCondLst>
                                            <p:cond delay="0"/>
                                          </p:stCondLst>
                                        </p:cTn>
                                        <p:tgtEl>
                                          <p:spTgt spid="9"/>
                                        </p:tgtEl>
                                        <p:attrNameLst>
                                          <p:attrName>style.visibility</p:attrName>
                                        </p:attrNameLst>
                                      </p:cBhvr>
                                      <p:to>
                                        <p:strVal val="visible"/>
                                      </p:to>
                                    </p:set>
                                    <p:animEffect transition="in" filter="wipe(left)">
                                      <p:cBhvr>
                                        <p:cTn id="39" dur="2000"/>
                                        <p:tgtEl>
                                          <p:spTgt spid="9"/>
                                        </p:tgtEl>
                                      </p:cBhvr>
                                    </p:animEffect>
                                  </p:childTnLst>
                                </p:cTn>
                              </p:par>
                            </p:childTnLst>
                          </p:cTn>
                        </p:par>
                        <p:par>
                          <p:cTn id="40" fill="hold">
                            <p:stCondLst>
                              <p:cond delay="2000"/>
                            </p:stCondLst>
                            <p:childTnLst>
                              <p:par>
                                <p:cTn id="41" presetID="8" presetClass="entr" presetSubtype="16" fill="hold" grpId="0" nodeType="afterEffect">
                                  <p:stCondLst>
                                    <p:cond delay="0"/>
                                  </p:stCondLst>
                                  <p:childTnLst>
                                    <p:set>
                                      <p:cBhvr>
                                        <p:cTn id="42" dur="1" fill="hold">
                                          <p:stCondLst>
                                            <p:cond delay="0"/>
                                          </p:stCondLst>
                                        </p:cTn>
                                        <p:tgtEl>
                                          <p:spTgt spid="10"/>
                                        </p:tgtEl>
                                        <p:attrNameLst>
                                          <p:attrName>style.visibility</p:attrName>
                                        </p:attrNameLst>
                                      </p:cBhvr>
                                      <p:to>
                                        <p:strVal val="visible"/>
                                      </p:to>
                                    </p:set>
                                    <p:animEffect transition="in" filter="diamond(in)">
                                      <p:cBhvr>
                                        <p:cTn id="43"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8" grpId="0"/>
      <p:bldP spid="3" grpId="0" animBg="1"/>
      <p:bldP spid="4" grpId="0" animBg="1"/>
      <p:bldP spid="5" grpId="0" animBg="1"/>
      <p:bldP spid="6" grpId="0" animBg="1"/>
      <p:bldP spid="7" grpId="0" animBg="1"/>
      <p:bldP spid="8" grpId="0" animBg="1"/>
      <p:bldP spid="9" grpId="0" animBg="1"/>
      <p:bldP spid="10"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61975"/>
          </a:xfrm>
        </p:spPr>
        <p:txBody>
          <a:bodyPr rtlCol="0">
            <a:normAutofit fontScale="90000"/>
          </a:bodyPr>
          <a:lstStyle/>
          <a:p>
            <a:pPr fontAlgn="auto">
              <a:spcAft>
                <a:spcPts val="0"/>
              </a:spcAft>
              <a:defRPr/>
            </a:pPr>
            <a:r>
              <a:rPr lang="ru-RU" b="1" dirty="0" smtClean="0"/>
              <a:t>Учредительская прибыль</a:t>
            </a:r>
            <a:endParaRPr lang="ru-RU" b="1" dirty="0"/>
          </a:p>
        </p:txBody>
      </p:sp>
      <p:sp>
        <p:nvSpPr>
          <p:cNvPr id="3" name="Скругленный прямоугольник 2"/>
          <p:cNvSpPr/>
          <p:nvPr/>
        </p:nvSpPr>
        <p:spPr>
          <a:xfrm>
            <a:off x="468313" y="1268413"/>
            <a:ext cx="8207375" cy="5329237"/>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ru-RU" sz="3600" b="1" dirty="0">
                <a:solidFill>
                  <a:schemeClr val="tx1"/>
                </a:solidFill>
              </a:rPr>
              <a:t>Разница между собранным денежным капиталом в результате продажи акций и фактически примененным для организации акционерного общества и налаживания бизнеса.</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0" fill="hold"/>
                                        <p:tgtEl>
                                          <p:spTgt spid="2"/>
                                        </p:tgtEl>
                                        <p:attrNameLst>
                                          <p:attrName>ppt_x</p:attrName>
                                        </p:attrNameLst>
                                      </p:cBhvr>
                                      <p:tavLst>
                                        <p:tav tm="0">
                                          <p:val>
                                            <p:strVal val="#ppt_x"/>
                                          </p:val>
                                        </p:tav>
                                        <p:tav tm="100000">
                                          <p:val>
                                            <p:strVal val="#ppt_x"/>
                                          </p:val>
                                        </p:tav>
                                      </p:tavLst>
                                    </p:anim>
                                    <p:anim calcmode="lin" valueType="num">
                                      <p:cBhvr additive="base">
                                        <p:cTn id="8" dur="5000" fill="hold"/>
                                        <p:tgtEl>
                                          <p:spTgt spid="2"/>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8" presetClass="entr" presetSubtype="16"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diamond(in)">
                                      <p:cBhvr>
                                        <p:cTn id="13"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77875"/>
          </a:xfrm>
        </p:spPr>
        <p:txBody>
          <a:bodyPr/>
          <a:lstStyle/>
          <a:p>
            <a:r>
              <a:rPr lang="ru-RU" sz="3200" b="1" smtClean="0"/>
              <a:t>Механизм образования учредительской прибыли</a:t>
            </a:r>
          </a:p>
        </p:txBody>
      </p:sp>
      <p:sp>
        <p:nvSpPr>
          <p:cNvPr id="3" name="Скругленный прямоугольник 2"/>
          <p:cNvSpPr/>
          <p:nvPr/>
        </p:nvSpPr>
        <p:spPr>
          <a:xfrm>
            <a:off x="250825" y="1268413"/>
            <a:ext cx="8569325" cy="5329237"/>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ru-RU" sz="3200" b="1" dirty="0">
                <a:solidFill>
                  <a:schemeClr val="tx1"/>
                </a:solidFill>
              </a:rPr>
              <a:t>Для организации производства требуется 10.000.000 $.</a:t>
            </a:r>
          </a:p>
          <a:p>
            <a:pPr fontAlgn="auto">
              <a:spcBef>
                <a:spcPts val="0"/>
              </a:spcBef>
              <a:spcAft>
                <a:spcPts val="0"/>
              </a:spcAft>
              <a:defRPr/>
            </a:pPr>
            <a:r>
              <a:rPr lang="ru-RU" sz="3200" b="1" dirty="0">
                <a:solidFill>
                  <a:schemeClr val="tx1"/>
                </a:solidFill>
              </a:rPr>
              <a:t>Предприниматель организует АО </a:t>
            </a:r>
          </a:p>
          <a:p>
            <a:pPr fontAlgn="auto">
              <a:spcBef>
                <a:spcPts val="0"/>
              </a:spcBef>
              <a:spcAft>
                <a:spcPts val="0"/>
              </a:spcAft>
              <a:defRPr/>
            </a:pPr>
            <a:r>
              <a:rPr lang="ru-RU" sz="3200" b="1" dirty="0">
                <a:solidFill>
                  <a:schemeClr val="tx1"/>
                </a:solidFill>
              </a:rPr>
              <a:t>и выпускает 15 тыс. акций номиналом </a:t>
            </a:r>
          </a:p>
          <a:p>
            <a:pPr fontAlgn="auto">
              <a:spcBef>
                <a:spcPts val="0"/>
              </a:spcBef>
              <a:spcAft>
                <a:spcPts val="0"/>
              </a:spcAft>
              <a:defRPr/>
            </a:pPr>
            <a:r>
              <a:rPr lang="ru-RU" sz="3200" b="1" dirty="0">
                <a:solidFill>
                  <a:schemeClr val="tx1"/>
                </a:solidFill>
              </a:rPr>
              <a:t>по 1000$, собирая первоначальный </a:t>
            </a:r>
          </a:p>
          <a:p>
            <a:pPr fontAlgn="auto">
              <a:spcBef>
                <a:spcPts val="0"/>
              </a:spcBef>
              <a:spcAft>
                <a:spcPts val="0"/>
              </a:spcAft>
              <a:defRPr/>
            </a:pPr>
            <a:r>
              <a:rPr lang="ru-RU" sz="3200" b="1" dirty="0">
                <a:solidFill>
                  <a:schemeClr val="tx1"/>
                </a:solidFill>
              </a:rPr>
              <a:t>капитал 15.000.000 $.</a:t>
            </a:r>
          </a:p>
          <a:p>
            <a:pPr fontAlgn="auto">
              <a:spcBef>
                <a:spcPts val="0"/>
              </a:spcBef>
              <a:spcAft>
                <a:spcPts val="0"/>
              </a:spcAft>
              <a:defRPr/>
            </a:pPr>
            <a:r>
              <a:rPr lang="ru-RU" sz="3200" b="1" dirty="0">
                <a:solidFill>
                  <a:schemeClr val="tx1"/>
                </a:solidFill>
              </a:rPr>
              <a:t>10 </a:t>
            </a:r>
            <a:r>
              <a:rPr lang="ru-RU" sz="3200" b="1" dirty="0" err="1">
                <a:solidFill>
                  <a:schemeClr val="tx1"/>
                </a:solidFill>
              </a:rPr>
              <a:t>млн.$</a:t>
            </a:r>
            <a:r>
              <a:rPr lang="ru-RU" sz="3200" b="1" dirty="0">
                <a:solidFill>
                  <a:schemeClr val="tx1"/>
                </a:solidFill>
              </a:rPr>
              <a:t> пускает в дело, а 5 млн. $ оставляет себе, как предпринимательский доход (</a:t>
            </a:r>
            <a:r>
              <a:rPr lang="ru-RU" sz="3200" b="1">
                <a:solidFill>
                  <a:schemeClr val="tx1"/>
                </a:solidFill>
              </a:rPr>
              <a:t>прибыль учредителя)</a:t>
            </a:r>
            <a:endParaRPr lang="ru-RU" sz="3200" b="1"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0" fill="hold"/>
                                        <p:tgtEl>
                                          <p:spTgt spid="2"/>
                                        </p:tgtEl>
                                        <p:attrNameLst>
                                          <p:attrName>ppt_x</p:attrName>
                                        </p:attrNameLst>
                                      </p:cBhvr>
                                      <p:tavLst>
                                        <p:tav tm="0">
                                          <p:val>
                                            <p:strVal val="#ppt_x"/>
                                          </p:val>
                                        </p:tav>
                                        <p:tav tm="100000">
                                          <p:val>
                                            <p:strVal val="#ppt_x"/>
                                          </p:val>
                                        </p:tav>
                                      </p:tavLst>
                                    </p:anim>
                                    <p:anim calcmode="lin" valueType="num">
                                      <p:cBhvr additive="base">
                                        <p:cTn id="8" dur="5000" fill="hold"/>
                                        <p:tgtEl>
                                          <p:spTgt spid="2"/>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8" presetClass="entr" presetSubtype="16"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diamond(in)">
                                      <p:cBhvr>
                                        <p:cTn id="13"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61975"/>
          </a:xfrm>
        </p:spPr>
        <p:txBody>
          <a:bodyPr rtlCol="0">
            <a:normAutofit fontScale="90000"/>
          </a:bodyPr>
          <a:lstStyle/>
          <a:p>
            <a:pPr fontAlgn="auto">
              <a:spcAft>
                <a:spcPts val="0"/>
              </a:spcAft>
              <a:defRPr/>
            </a:pPr>
            <a:r>
              <a:rPr lang="ru-RU" b="1" dirty="0" smtClean="0"/>
              <a:t>Задание на самоподготовку</a:t>
            </a:r>
            <a:endParaRPr lang="ru-RU" b="1" dirty="0"/>
          </a:p>
        </p:txBody>
      </p:sp>
      <p:sp>
        <p:nvSpPr>
          <p:cNvPr id="3" name="Скругленный прямоугольник 2"/>
          <p:cNvSpPr/>
          <p:nvPr/>
        </p:nvSpPr>
        <p:spPr>
          <a:xfrm>
            <a:off x="323850" y="908050"/>
            <a:ext cx="8569325" cy="5689600"/>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sz="2800" b="1" dirty="0">
                <a:solidFill>
                  <a:schemeClr val="tx1"/>
                </a:solidFill>
              </a:rPr>
              <a:t>Найти и записать в конспект определения следующих видов прибыли и из каких источников они формируются:</a:t>
            </a:r>
          </a:p>
          <a:p>
            <a:pPr fontAlgn="auto">
              <a:spcBef>
                <a:spcPts val="0"/>
              </a:spcBef>
              <a:spcAft>
                <a:spcPts val="0"/>
              </a:spcAft>
              <a:defRPr/>
            </a:pPr>
            <a:r>
              <a:rPr lang="ru-RU" sz="2800" b="1" dirty="0">
                <a:solidFill>
                  <a:schemeClr val="tx1"/>
                </a:solidFill>
              </a:rPr>
              <a:t>1.</a:t>
            </a:r>
            <a:r>
              <a:rPr lang="ru-RU" sz="2800" dirty="0"/>
              <a:t> </a:t>
            </a:r>
            <a:r>
              <a:rPr lang="ru-RU" sz="2800" b="1" dirty="0">
                <a:solidFill>
                  <a:schemeClr val="tx1"/>
                </a:solidFill>
              </a:rPr>
              <a:t>балансовая (валовая) прибыль;</a:t>
            </a:r>
          </a:p>
          <a:p>
            <a:pPr fontAlgn="auto">
              <a:spcBef>
                <a:spcPts val="0"/>
              </a:spcBef>
              <a:spcAft>
                <a:spcPts val="0"/>
              </a:spcAft>
              <a:defRPr/>
            </a:pPr>
            <a:r>
              <a:rPr lang="ru-RU" sz="2800" b="1" dirty="0">
                <a:solidFill>
                  <a:schemeClr val="tx1"/>
                </a:solidFill>
              </a:rPr>
              <a:t>2. прибыль от реализации продукции;</a:t>
            </a:r>
          </a:p>
          <a:p>
            <a:pPr fontAlgn="auto">
              <a:spcBef>
                <a:spcPts val="0"/>
              </a:spcBef>
              <a:spcAft>
                <a:spcPts val="0"/>
              </a:spcAft>
              <a:defRPr/>
            </a:pPr>
            <a:r>
              <a:rPr lang="ru-RU" sz="2800" b="1" dirty="0">
                <a:solidFill>
                  <a:schemeClr val="tx1"/>
                </a:solidFill>
              </a:rPr>
              <a:t>3. прибыль от </a:t>
            </a:r>
            <a:r>
              <a:rPr lang="ru-RU" sz="2800" b="1" dirty="0" err="1">
                <a:solidFill>
                  <a:schemeClr val="tx1"/>
                </a:solidFill>
              </a:rPr>
              <a:t>внереализационных</a:t>
            </a:r>
            <a:r>
              <a:rPr lang="ru-RU" sz="2800" b="1" dirty="0">
                <a:solidFill>
                  <a:schemeClr val="tx1"/>
                </a:solidFill>
              </a:rPr>
              <a:t> операций;</a:t>
            </a:r>
          </a:p>
          <a:p>
            <a:pPr fontAlgn="auto">
              <a:spcBef>
                <a:spcPts val="0"/>
              </a:spcBef>
              <a:spcAft>
                <a:spcPts val="0"/>
              </a:spcAft>
              <a:defRPr/>
            </a:pPr>
            <a:r>
              <a:rPr lang="ru-RU" sz="2800" b="1" dirty="0">
                <a:solidFill>
                  <a:schemeClr val="tx1"/>
                </a:solidFill>
              </a:rPr>
              <a:t>4. прибыль налогооблагаемая;</a:t>
            </a:r>
          </a:p>
          <a:p>
            <a:pPr fontAlgn="auto">
              <a:spcBef>
                <a:spcPts val="0"/>
              </a:spcBef>
              <a:spcAft>
                <a:spcPts val="0"/>
              </a:spcAft>
              <a:defRPr/>
            </a:pPr>
            <a:r>
              <a:rPr lang="ru-RU" sz="2800" b="1" dirty="0">
                <a:solidFill>
                  <a:schemeClr val="tx1"/>
                </a:solidFill>
              </a:rPr>
              <a:t>5. прибыль </a:t>
            </a:r>
            <a:r>
              <a:rPr lang="ru-RU" sz="2800" b="1" dirty="0" err="1">
                <a:solidFill>
                  <a:schemeClr val="tx1"/>
                </a:solidFill>
              </a:rPr>
              <a:t>льготируемая</a:t>
            </a:r>
            <a:r>
              <a:rPr lang="ru-RU" sz="2800" b="1" dirty="0">
                <a:solidFill>
                  <a:schemeClr val="tx1"/>
                </a:solidFill>
              </a:rPr>
              <a:t>;</a:t>
            </a:r>
          </a:p>
          <a:p>
            <a:pPr fontAlgn="auto">
              <a:spcBef>
                <a:spcPts val="0"/>
              </a:spcBef>
              <a:spcAft>
                <a:spcPts val="0"/>
              </a:spcAft>
              <a:defRPr/>
            </a:pPr>
            <a:r>
              <a:rPr lang="ru-RU" sz="2800" b="1" dirty="0">
                <a:solidFill>
                  <a:schemeClr val="tx1"/>
                </a:solidFill>
              </a:rPr>
              <a:t>6. прибыль по изделию;</a:t>
            </a:r>
          </a:p>
          <a:p>
            <a:pPr fontAlgn="auto">
              <a:spcBef>
                <a:spcPts val="0"/>
              </a:spcBef>
              <a:spcAft>
                <a:spcPts val="0"/>
              </a:spcAft>
              <a:defRPr/>
            </a:pPr>
            <a:r>
              <a:rPr lang="ru-RU" sz="2800" b="1" dirty="0">
                <a:solidFill>
                  <a:schemeClr val="tx1"/>
                </a:solidFill>
              </a:rPr>
              <a:t>7. прибыль, остающаяся в распоряжении предприятия;</a:t>
            </a:r>
          </a:p>
          <a:p>
            <a:pPr fontAlgn="auto">
              <a:spcBef>
                <a:spcPts val="0"/>
              </a:spcBef>
              <a:spcAft>
                <a:spcPts val="0"/>
              </a:spcAft>
              <a:defRPr/>
            </a:pPr>
            <a:r>
              <a:rPr lang="ru-RU" sz="2800" b="1" dirty="0">
                <a:solidFill>
                  <a:schemeClr val="tx1"/>
                </a:solidFill>
              </a:rPr>
              <a:t>8. </a:t>
            </a:r>
            <a:r>
              <a:rPr lang="ru-RU" sz="2800" b="1">
                <a:solidFill>
                  <a:schemeClr val="tx1"/>
                </a:solidFill>
              </a:rPr>
              <a:t>прибыль чистая</a:t>
            </a:r>
            <a:endParaRPr lang="ru-RU" sz="2800" b="1"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0" fill="hold"/>
                                        <p:tgtEl>
                                          <p:spTgt spid="2"/>
                                        </p:tgtEl>
                                        <p:attrNameLst>
                                          <p:attrName>ppt_x</p:attrName>
                                        </p:attrNameLst>
                                      </p:cBhvr>
                                      <p:tavLst>
                                        <p:tav tm="0">
                                          <p:val>
                                            <p:strVal val="#ppt_x"/>
                                          </p:val>
                                        </p:tav>
                                        <p:tav tm="100000">
                                          <p:val>
                                            <p:strVal val="#ppt_x"/>
                                          </p:val>
                                        </p:tav>
                                      </p:tavLst>
                                    </p:anim>
                                    <p:anim calcmode="lin" valueType="num">
                                      <p:cBhvr additive="base">
                                        <p:cTn id="8" dur="50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8" presetClass="entr" presetSubtype="16"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diamond(in)">
                                      <p:cBhvr>
                                        <p:cTn id="13"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88913"/>
            <a:ext cx="8229600" cy="503237"/>
          </a:xfrm>
        </p:spPr>
        <p:txBody>
          <a:bodyPr rtlCol="0">
            <a:normAutofit fontScale="90000"/>
          </a:bodyPr>
          <a:lstStyle/>
          <a:p>
            <a:pPr fontAlgn="auto">
              <a:spcAft>
                <a:spcPts val="0"/>
              </a:spcAft>
              <a:defRPr/>
            </a:pPr>
            <a:r>
              <a:rPr lang="ru-RU" sz="4000" b="1" dirty="0" smtClean="0"/>
              <a:t>Рентабельность </a:t>
            </a:r>
            <a:endParaRPr lang="ru-RU" sz="4000" b="1" dirty="0"/>
          </a:p>
        </p:txBody>
      </p:sp>
      <p:sp>
        <p:nvSpPr>
          <p:cNvPr id="3" name="Скругленный прямоугольник 2"/>
          <p:cNvSpPr/>
          <p:nvPr/>
        </p:nvSpPr>
        <p:spPr>
          <a:xfrm>
            <a:off x="179388" y="692150"/>
            <a:ext cx="8496300" cy="1873250"/>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ru-RU" sz="2400" b="1" dirty="0">
                <a:solidFill>
                  <a:schemeClr val="tx1"/>
                </a:solidFill>
              </a:rPr>
              <a:t>Сумма прибыли выражает количественную сторону финансового результата деятельности предприятия (организации). Однако она не всегда даёт возможность объективной оценки работы предприятия или разных предприятий в одно и то же время. </a:t>
            </a:r>
          </a:p>
        </p:txBody>
      </p:sp>
      <p:sp>
        <p:nvSpPr>
          <p:cNvPr id="4" name="Скругленный прямоугольник 3"/>
          <p:cNvSpPr/>
          <p:nvPr/>
        </p:nvSpPr>
        <p:spPr>
          <a:xfrm>
            <a:off x="250825" y="2708275"/>
            <a:ext cx="8497888" cy="1873250"/>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ru-RU" sz="2400" b="1" dirty="0">
                <a:solidFill>
                  <a:schemeClr val="tx1"/>
                </a:solidFill>
              </a:rPr>
              <a:t>Для объективной оценки деятельности предприятий используется относительный показатель </a:t>
            </a:r>
            <a:r>
              <a:rPr lang="ru-RU" sz="2400" b="1" i="1" dirty="0">
                <a:solidFill>
                  <a:schemeClr val="tx1"/>
                </a:solidFill>
              </a:rPr>
              <a:t>– </a:t>
            </a:r>
            <a:r>
              <a:rPr lang="ru-RU" sz="2400" b="1" dirty="0">
                <a:solidFill>
                  <a:srgbClr val="C00000"/>
                </a:solidFill>
              </a:rPr>
              <a:t>рентабельность. </a:t>
            </a:r>
            <a:r>
              <a:rPr lang="ru-RU" sz="2400" b="1" dirty="0">
                <a:solidFill>
                  <a:schemeClr val="tx1"/>
                </a:solidFill>
              </a:rPr>
              <a:t>Она характеризует эффективность, определяемую как отношение прибыли к одному из показателей функционирования предприятий. </a:t>
            </a:r>
          </a:p>
        </p:txBody>
      </p:sp>
      <p:sp>
        <p:nvSpPr>
          <p:cNvPr id="5" name="Скругленный прямоугольник 4"/>
          <p:cNvSpPr/>
          <p:nvPr/>
        </p:nvSpPr>
        <p:spPr>
          <a:xfrm>
            <a:off x="179388" y="4724400"/>
            <a:ext cx="8640762" cy="1944688"/>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ru-RU" sz="2400" b="1" dirty="0">
                <a:solidFill>
                  <a:schemeClr val="tx1"/>
                </a:solidFill>
              </a:rPr>
              <a:t>Ими могут быть: издержки производства, основные и оборотные средства, фонд заработной платы, ресурсы предприятий. Выбор относительного показателя зависит от того, какая сторона финансово–хозяйственной деятельности изучается. Уровень рентабельности исчисляется в процентах.</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0" fill="hold"/>
                                        <p:tgtEl>
                                          <p:spTgt spid="2"/>
                                        </p:tgtEl>
                                        <p:attrNameLst>
                                          <p:attrName>ppt_x</p:attrName>
                                        </p:attrNameLst>
                                      </p:cBhvr>
                                      <p:tavLst>
                                        <p:tav tm="0">
                                          <p:val>
                                            <p:strVal val="#ppt_x"/>
                                          </p:val>
                                        </p:tav>
                                        <p:tav tm="100000">
                                          <p:val>
                                            <p:strVal val="#ppt_x"/>
                                          </p:val>
                                        </p:tav>
                                      </p:tavLst>
                                    </p:anim>
                                    <p:anim calcmode="lin" valueType="num">
                                      <p:cBhvr additive="base">
                                        <p:cTn id="8" dur="50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0" fill="hold"/>
                                        <p:tgtEl>
                                          <p:spTgt spid="3"/>
                                        </p:tgtEl>
                                        <p:attrNameLst>
                                          <p:attrName>ppt_x</p:attrName>
                                        </p:attrNameLst>
                                      </p:cBhvr>
                                      <p:tavLst>
                                        <p:tav tm="0">
                                          <p:val>
                                            <p:strVal val="#ppt_x"/>
                                          </p:val>
                                        </p:tav>
                                        <p:tav tm="100000">
                                          <p:val>
                                            <p:strVal val="#ppt_x"/>
                                          </p:val>
                                        </p:tav>
                                      </p:tavLst>
                                    </p:anim>
                                    <p:anim calcmode="lin" valueType="num">
                                      <p:cBhvr additive="base">
                                        <p:cTn id="14" dur="50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8" presetClass="entr" presetSubtype="16"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diamond(in)">
                                      <p:cBhvr>
                                        <p:cTn id="19" dur="2000"/>
                                        <p:tgtEl>
                                          <p:spTgt spid="4"/>
                                        </p:tgtEl>
                                      </p:cBhvr>
                                    </p:animEffect>
                                  </p:childTnLst>
                                </p:cTn>
                              </p:par>
                            </p:childTnLst>
                          </p:cTn>
                        </p:par>
                      </p:childTnLst>
                    </p:cTn>
                  </p:par>
                  <p:par>
                    <p:cTn id="20" fill="hold">
                      <p:stCondLst>
                        <p:cond delay="indefinite"/>
                      </p:stCondLst>
                      <p:childTnLst>
                        <p:par>
                          <p:cTn id="21" fill="hold">
                            <p:stCondLst>
                              <p:cond delay="0"/>
                            </p:stCondLst>
                            <p:childTnLst>
                              <p:par>
                                <p:cTn id="22" presetID="7" presetClass="entr" presetSubtype="4" fill="hold" grpId="0" nodeType="clickEffect">
                                  <p:stCondLst>
                                    <p:cond delay="0"/>
                                  </p:stCondLst>
                                  <p:childTnLst>
                                    <p:set>
                                      <p:cBhvr>
                                        <p:cTn id="23" dur="1" fill="hold">
                                          <p:stCondLst>
                                            <p:cond delay="0"/>
                                          </p:stCondLst>
                                        </p:cTn>
                                        <p:tgtEl>
                                          <p:spTgt spid="5"/>
                                        </p:tgtEl>
                                        <p:attrNameLst>
                                          <p:attrName>style.visibility</p:attrName>
                                        </p:attrNameLst>
                                      </p:cBhvr>
                                      <p:to>
                                        <p:strVal val="visible"/>
                                      </p:to>
                                    </p:set>
                                    <p:anim calcmode="lin" valueType="num">
                                      <p:cBhvr additive="base">
                                        <p:cTn id="24" dur="5000" fill="hold"/>
                                        <p:tgtEl>
                                          <p:spTgt spid="5"/>
                                        </p:tgtEl>
                                        <p:attrNameLst>
                                          <p:attrName>ppt_x</p:attrName>
                                        </p:attrNameLst>
                                      </p:cBhvr>
                                      <p:tavLst>
                                        <p:tav tm="0">
                                          <p:val>
                                            <p:strVal val="#ppt_x"/>
                                          </p:val>
                                        </p:tav>
                                        <p:tav tm="100000">
                                          <p:val>
                                            <p:strVal val="#ppt_x"/>
                                          </p:val>
                                        </p:tav>
                                      </p:tavLst>
                                    </p:anim>
                                    <p:anim calcmode="lin" valueType="num">
                                      <p:cBhvr additive="base">
                                        <p:cTn id="25" dur="50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4" grpId="0" animBg="1"/>
      <p:bldP spid="5"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8313" y="188913"/>
            <a:ext cx="8229600" cy="561975"/>
          </a:xfrm>
        </p:spPr>
        <p:txBody>
          <a:bodyPr rtlCol="0">
            <a:normAutofit fontScale="90000"/>
          </a:bodyPr>
          <a:lstStyle/>
          <a:p>
            <a:pPr fontAlgn="auto">
              <a:spcAft>
                <a:spcPts val="0"/>
              </a:spcAft>
              <a:defRPr/>
            </a:pPr>
            <a:r>
              <a:rPr lang="ru-RU" b="1" dirty="0" smtClean="0"/>
              <a:t>Виды рентабельности 1</a:t>
            </a:r>
            <a:endParaRPr lang="ru-RU" b="1" dirty="0"/>
          </a:p>
        </p:txBody>
      </p:sp>
      <p:sp>
        <p:nvSpPr>
          <p:cNvPr id="3" name="Скругленный прямоугольник 2"/>
          <p:cNvSpPr/>
          <p:nvPr/>
        </p:nvSpPr>
        <p:spPr>
          <a:xfrm>
            <a:off x="179388" y="981075"/>
            <a:ext cx="2808287" cy="1295400"/>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ru-RU" sz="2000" b="1" dirty="0">
                <a:solidFill>
                  <a:schemeClr val="tx1"/>
                </a:solidFill>
              </a:rPr>
              <a:t>Рентабельность</a:t>
            </a:r>
          </a:p>
          <a:p>
            <a:pPr fontAlgn="auto">
              <a:spcBef>
                <a:spcPts val="0"/>
              </a:spcBef>
              <a:spcAft>
                <a:spcPts val="0"/>
              </a:spcAft>
              <a:defRPr/>
            </a:pPr>
            <a:r>
              <a:rPr lang="ru-RU" sz="2000" b="1" dirty="0">
                <a:solidFill>
                  <a:schemeClr val="tx1"/>
                </a:solidFill>
              </a:rPr>
              <a:t>всей реализованной</a:t>
            </a:r>
          </a:p>
          <a:p>
            <a:pPr fontAlgn="auto">
              <a:spcBef>
                <a:spcPts val="0"/>
              </a:spcBef>
              <a:spcAft>
                <a:spcPts val="0"/>
              </a:spcAft>
              <a:defRPr/>
            </a:pPr>
            <a:r>
              <a:rPr lang="ru-RU" sz="2000" b="1" dirty="0">
                <a:solidFill>
                  <a:schemeClr val="tx1"/>
                </a:solidFill>
              </a:rPr>
              <a:t>продукции</a:t>
            </a:r>
            <a:endParaRPr lang="ru-RU" sz="2000" b="1" dirty="0">
              <a:solidFill>
                <a:schemeClr val="tx1"/>
              </a:solidFill>
            </a:endParaRPr>
          </a:p>
        </p:txBody>
      </p:sp>
      <p:sp>
        <p:nvSpPr>
          <p:cNvPr id="4" name="Скругленный прямоугольник 3"/>
          <p:cNvSpPr/>
          <p:nvPr/>
        </p:nvSpPr>
        <p:spPr>
          <a:xfrm>
            <a:off x="3995738" y="1844675"/>
            <a:ext cx="2376487" cy="863600"/>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ru-RU" sz="2000" b="1" dirty="0">
                <a:solidFill>
                  <a:schemeClr val="tx1"/>
                </a:solidFill>
              </a:rPr>
              <a:t>Затраты на производство и реализацию</a:t>
            </a:r>
            <a:endParaRPr lang="ru-RU" sz="2000" b="1" dirty="0">
              <a:solidFill>
                <a:schemeClr val="tx1"/>
              </a:solidFill>
            </a:endParaRPr>
          </a:p>
        </p:txBody>
      </p:sp>
      <p:sp>
        <p:nvSpPr>
          <p:cNvPr id="5" name="Скругленный прямоугольник 4"/>
          <p:cNvSpPr/>
          <p:nvPr/>
        </p:nvSpPr>
        <p:spPr>
          <a:xfrm>
            <a:off x="3924300" y="836613"/>
            <a:ext cx="2376488" cy="720725"/>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ru-RU" sz="2000" b="1" dirty="0">
                <a:solidFill>
                  <a:schemeClr val="tx1"/>
                </a:solidFill>
              </a:rPr>
              <a:t>Прибыль от реализации</a:t>
            </a:r>
            <a:endParaRPr lang="ru-RU" sz="2000" b="1" dirty="0">
              <a:solidFill>
                <a:schemeClr val="tx1"/>
              </a:solidFill>
            </a:endParaRPr>
          </a:p>
        </p:txBody>
      </p:sp>
      <p:sp>
        <p:nvSpPr>
          <p:cNvPr id="6" name="Скругленный прямоугольник 5"/>
          <p:cNvSpPr/>
          <p:nvPr/>
        </p:nvSpPr>
        <p:spPr>
          <a:xfrm>
            <a:off x="7308850" y="1268413"/>
            <a:ext cx="1295400" cy="720725"/>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sz="3200" b="1" dirty="0">
                <a:solidFill>
                  <a:schemeClr val="tx1"/>
                </a:solidFill>
              </a:rPr>
              <a:t>100%</a:t>
            </a:r>
            <a:endParaRPr lang="ru-RU" sz="3200" b="1" dirty="0">
              <a:solidFill>
                <a:schemeClr val="tx1"/>
              </a:solidFill>
            </a:endParaRPr>
          </a:p>
        </p:txBody>
      </p:sp>
      <p:sp>
        <p:nvSpPr>
          <p:cNvPr id="7" name="Равно 6"/>
          <p:cNvSpPr/>
          <p:nvPr/>
        </p:nvSpPr>
        <p:spPr>
          <a:xfrm>
            <a:off x="2987675" y="1341438"/>
            <a:ext cx="914400" cy="647700"/>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solidFill>
                <a:schemeClr val="tx1"/>
              </a:solidFill>
            </a:endParaRPr>
          </a:p>
        </p:txBody>
      </p:sp>
      <p:sp>
        <p:nvSpPr>
          <p:cNvPr id="8" name="Умножение 7"/>
          <p:cNvSpPr/>
          <p:nvPr/>
        </p:nvSpPr>
        <p:spPr>
          <a:xfrm>
            <a:off x="6443663" y="1412875"/>
            <a:ext cx="914400" cy="503238"/>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cxnSp>
        <p:nvCxnSpPr>
          <p:cNvPr id="13" name="Прямая соединительная линия 12"/>
          <p:cNvCxnSpPr/>
          <p:nvPr/>
        </p:nvCxnSpPr>
        <p:spPr>
          <a:xfrm>
            <a:off x="3995738" y="1700213"/>
            <a:ext cx="2232025"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Скругленный прямоугольник 13"/>
          <p:cNvSpPr/>
          <p:nvPr/>
        </p:nvSpPr>
        <p:spPr>
          <a:xfrm>
            <a:off x="179388" y="3789363"/>
            <a:ext cx="2952750" cy="1295400"/>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ru-RU" sz="2000" b="1" dirty="0">
                <a:solidFill>
                  <a:schemeClr val="tx1"/>
                </a:solidFill>
              </a:rPr>
              <a:t>Рентабельность одного</a:t>
            </a:r>
          </a:p>
          <a:p>
            <a:pPr fontAlgn="auto">
              <a:spcBef>
                <a:spcPts val="0"/>
              </a:spcBef>
              <a:spcAft>
                <a:spcPts val="0"/>
              </a:spcAft>
              <a:defRPr/>
            </a:pPr>
            <a:r>
              <a:rPr lang="ru-RU" sz="2000" b="1" dirty="0">
                <a:solidFill>
                  <a:schemeClr val="tx1"/>
                </a:solidFill>
              </a:rPr>
              <a:t>вида реализованной</a:t>
            </a:r>
          </a:p>
          <a:p>
            <a:pPr fontAlgn="auto">
              <a:spcBef>
                <a:spcPts val="0"/>
              </a:spcBef>
              <a:spcAft>
                <a:spcPts val="0"/>
              </a:spcAft>
              <a:defRPr/>
            </a:pPr>
            <a:r>
              <a:rPr lang="ru-RU" sz="2000" b="1" dirty="0">
                <a:solidFill>
                  <a:schemeClr val="tx1"/>
                </a:solidFill>
              </a:rPr>
              <a:t>продукции</a:t>
            </a:r>
            <a:endParaRPr lang="ru-RU" sz="2000" b="1" dirty="0">
              <a:solidFill>
                <a:schemeClr val="tx1"/>
              </a:solidFill>
            </a:endParaRPr>
          </a:p>
        </p:txBody>
      </p:sp>
      <p:sp>
        <p:nvSpPr>
          <p:cNvPr id="15" name="Равно 14"/>
          <p:cNvSpPr/>
          <p:nvPr/>
        </p:nvSpPr>
        <p:spPr>
          <a:xfrm>
            <a:off x="3203575" y="4221163"/>
            <a:ext cx="914400" cy="647700"/>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solidFill>
                <a:schemeClr val="tx1"/>
              </a:solidFill>
            </a:endParaRPr>
          </a:p>
        </p:txBody>
      </p:sp>
      <p:sp>
        <p:nvSpPr>
          <p:cNvPr id="16" name="Скругленный прямоугольник 15"/>
          <p:cNvSpPr/>
          <p:nvPr/>
        </p:nvSpPr>
        <p:spPr>
          <a:xfrm>
            <a:off x="4140200" y="3429000"/>
            <a:ext cx="2376488" cy="936625"/>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ru-RU" sz="2000" b="1" dirty="0">
                <a:solidFill>
                  <a:schemeClr val="tx1"/>
                </a:solidFill>
              </a:rPr>
              <a:t>Прибыль от реализации этого</a:t>
            </a:r>
          </a:p>
          <a:p>
            <a:pPr fontAlgn="auto">
              <a:spcBef>
                <a:spcPts val="0"/>
              </a:spcBef>
              <a:spcAft>
                <a:spcPts val="0"/>
              </a:spcAft>
              <a:defRPr/>
            </a:pPr>
            <a:r>
              <a:rPr lang="ru-RU" sz="2000" b="1" dirty="0">
                <a:solidFill>
                  <a:schemeClr val="tx1"/>
                </a:solidFill>
              </a:rPr>
              <a:t>вида продукции</a:t>
            </a:r>
            <a:endParaRPr lang="ru-RU" sz="2000" b="1" dirty="0">
              <a:solidFill>
                <a:schemeClr val="tx1"/>
              </a:solidFill>
            </a:endParaRPr>
          </a:p>
        </p:txBody>
      </p:sp>
      <p:sp>
        <p:nvSpPr>
          <p:cNvPr id="17" name="Скругленный прямоугольник 16"/>
          <p:cNvSpPr/>
          <p:nvPr/>
        </p:nvSpPr>
        <p:spPr>
          <a:xfrm>
            <a:off x="4140200" y="4652963"/>
            <a:ext cx="2376488" cy="1152525"/>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ru-RU" sz="2000" b="1" dirty="0">
                <a:solidFill>
                  <a:schemeClr val="tx1"/>
                </a:solidFill>
              </a:rPr>
              <a:t>Затраты на производство и реализацию этого вида продукции</a:t>
            </a:r>
            <a:endParaRPr lang="ru-RU" sz="2000" b="1" dirty="0">
              <a:solidFill>
                <a:schemeClr val="tx1"/>
              </a:solidFill>
            </a:endParaRPr>
          </a:p>
        </p:txBody>
      </p:sp>
      <p:cxnSp>
        <p:nvCxnSpPr>
          <p:cNvPr id="18" name="Прямая соединительная линия 17"/>
          <p:cNvCxnSpPr/>
          <p:nvPr/>
        </p:nvCxnSpPr>
        <p:spPr>
          <a:xfrm>
            <a:off x="4140200" y="4508500"/>
            <a:ext cx="2232025"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Умножение 18"/>
          <p:cNvSpPr/>
          <p:nvPr/>
        </p:nvSpPr>
        <p:spPr>
          <a:xfrm>
            <a:off x="6443663" y="4221163"/>
            <a:ext cx="914400" cy="503237"/>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sp>
        <p:nvSpPr>
          <p:cNvPr id="20" name="Скругленный прямоугольник 19"/>
          <p:cNvSpPr/>
          <p:nvPr/>
        </p:nvSpPr>
        <p:spPr>
          <a:xfrm>
            <a:off x="7380288" y="4076700"/>
            <a:ext cx="1295400" cy="720725"/>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sz="3200" b="1" dirty="0">
                <a:solidFill>
                  <a:schemeClr val="tx1"/>
                </a:solidFill>
              </a:rPr>
              <a:t>100%</a:t>
            </a:r>
            <a:endParaRPr lang="ru-RU" sz="3200" b="1"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0" fill="hold"/>
                                        <p:tgtEl>
                                          <p:spTgt spid="2"/>
                                        </p:tgtEl>
                                        <p:attrNameLst>
                                          <p:attrName>ppt_x</p:attrName>
                                        </p:attrNameLst>
                                      </p:cBhvr>
                                      <p:tavLst>
                                        <p:tav tm="0">
                                          <p:val>
                                            <p:strVal val="#ppt_x"/>
                                          </p:val>
                                        </p:tav>
                                        <p:tav tm="100000">
                                          <p:val>
                                            <p:strVal val="#ppt_x"/>
                                          </p:val>
                                        </p:tav>
                                      </p:tavLst>
                                    </p:anim>
                                    <p:anim calcmode="lin" valueType="num">
                                      <p:cBhvr additive="base">
                                        <p:cTn id="8" dur="5000" fill="hold"/>
                                        <p:tgtEl>
                                          <p:spTgt spid="2"/>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8"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0" fill="hold"/>
                                        <p:tgtEl>
                                          <p:spTgt spid="3"/>
                                        </p:tgtEl>
                                        <p:attrNameLst>
                                          <p:attrName>ppt_x</p:attrName>
                                        </p:attrNameLst>
                                      </p:cBhvr>
                                      <p:tavLst>
                                        <p:tav tm="0">
                                          <p:val>
                                            <p:strVal val="0-#ppt_w/2"/>
                                          </p:val>
                                        </p:tav>
                                        <p:tav tm="100000">
                                          <p:val>
                                            <p:strVal val="#ppt_x"/>
                                          </p:val>
                                        </p:tav>
                                      </p:tavLst>
                                    </p:anim>
                                    <p:anim calcmode="lin" valueType="num">
                                      <p:cBhvr additive="base">
                                        <p:cTn id="14" dur="50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7" presetClass="entr" presetSubtype="1"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0" fill="hold"/>
                                        <p:tgtEl>
                                          <p:spTgt spid="7"/>
                                        </p:tgtEl>
                                        <p:attrNameLst>
                                          <p:attrName>ppt_x</p:attrName>
                                        </p:attrNameLst>
                                      </p:cBhvr>
                                      <p:tavLst>
                                        <p:tav tm="0">
                                          <p:val>
                                            <p:strVal val="#ppt_x"/>
                                          </p:val>
                                        </p:tav>
                                        <p:tav tm="100000">
                                          <p:val>
                                            <p:strVal val="#ppt_x"/>
                                          </p:val>
                                        </p:tav>
                                      </p:tavLst>
                                    </p:anim>
                                    <p:anim calcmode="lin" valueType="num">
                                      <p:cBhvr additive="base">
                                        <p:cTn id="20" dur="5000" fill="hold"/>
                                        <p:tgtEl>
                                          <p:spTgt spid="7"/>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7" presetClass="entr" presetSubtype="2" fill="hold" nodeType="clickEffect">
                                  <p:stCondLst>
                                    <p:cond delay="0"/>
                                  </p:stCondLst>
                                  <p:childTnLst>
                                    <p:set>
                                      <p:cBhvr>
                                        <p:cTn id="24" dur="1" fill="hold">
                                          <p:stCondLst>
                                            <p:cond delay="0"/>
                                          </p:stCondLst>
                                        </p:cTn>
                                        <p:tgtEl>
                                          <p:spTgt spid="13"/>
                                        </p:tgtEl>
                                        <p:attrNameLst>
                                          <p:attrName>style.visibility</p:attrName>
                                        </p:attrNameLst>
                                      </p:cBhvr>
                                      <p:to>
                                        <p:strVal val="visible"/>
                                      </p:to>
                                    </p:set>
                                    <p:anim calcmode="lin" valueType="num">
                                      <p:cBhvr additive="base">
                                        <p:cTn id="25" dur="5000" fill="hold"/>
                                        <p:tgtEl>
                                          <p:spTgt spid="13"/>
                                        </p:tgtEl>
                                        <p:attrNameLst>
                                          <p:attrName>ppt_x</p:attrName>
                                        </p:attrNameLst>
                                      </p:cBhvr>
                                      <p:tavLst>
                                        <p:tav tm="0">
                                          <p:val>
                                            <p:strVal val="1+#ppt_w/2"/>
                                          </p:val>
                                        </p:tav>
                                        <p:tav tm="100000">
                                          <p:val>
                                            <p:strVal val="#ppt_x"/>
                                          </p:val>
                                        </p:tav>
                                      </p:tavLst>
                                    </p:anim>
                                    <p:anim calcmode="lin" valueType="num">
                                      <p:cBhvr additive="base">
                                        <p:cTn id="26" dur="5000" fill="hold"/>
                                        <p:tgtEl>
                                          <p:spTgt spid="13"/>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7" presetClass="entr" presetSubtype="1" fill="hold" grpId="0" nodeType="clickEffect">
                                  <p:stCondLst>
                                    <p:cond delay="0"/>
                                  </p:stCondLst>
                                  <p:childTnLst>
                                    <p:set>
                                      <p:cBhvr>
                                        <p:cTn id="30" dur="1" fill="hold">
                                          <p:stCondLst>
                                            <p:cond delay="0"/>
                                          </p:stCondLst>
                                        </p:cTn>
                                        <p:tgtEl>
                                          <p:spTgt spid="5"/>
                                        </p:tgtEl>
                                        <p:attrNameLst>
                                          <p:attrName>style.visibility</p:attrName>
                                        </p:attrNameLst>
                                      </p:cBhvr>
                                      <p:to>
                                        <p:strVal val="visible"/>
                                      </p:to>
                                    </p:set>
                                    <p:anim calcmode="lin" valueType="num">
                                      <p:cBhvr additive="base">
                                        <p:cTn id="31" dur="5000" fill="hold"/>
                                        <p:tgtEl>
                                          <p:spTgt spid="5"/>
                                        </p:tgtEl>
                                        <p:attrNameLst>
                                          <p:attrName>ppt_x</p:attrName>
                                        </p:attrNameLst>
                                      </p:cBhvr>
                                      <p:tavLst>
                                        <p:tav tm="0">
                                          <p:val>
                                            <p:strVal val="#ppt_x"/>
                                          </p:val>
                                        </p:tav>
                                        <p:tav tm="100000">
                                          <p:val>
                                            <p:strVal val="#ppt_x"/>
                                          </p:val>
                                        </p:tav>
                                      </p:tavLst>
                                    </p:anim>
                                    <p:anim calcmode="lin" valueType="num">
                                      <p:cBhvr additive="base">
                                        <p:cTn id="32" dur="5000" fill="hold"/>
                                        <p:tgtEl>
                                          <p:spTgt spid="5"/>
                                        </p:tgtEl>
                                        <p:attrNameLst>
                                          <p:attrName>ppt_y</p:attrName>
                                        </p:attrNameLst>
                                      </p:cBhvr>
                                      <p:tavLst>
                                        <p:tav tm="0">
                                          <p:val>
                                            <p:strVal val="0-#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7" presetClass="entr" presetSubtype="4" fill="hold" grpId="0" nodeType="clickEffect">
                                  <p:stCondLst>
                                    <p:cond delay="0"/>
                                  </p:stCondLst>
                                  <p:childTnLst>
                                    <p:set>
                                      <p:cBhvr>
                                        <p:cTn id="36" dur="1" fill="hold">
                                          <p:stCondLst>
                                            <p:cond delay="0"/>
                                          </p:stCondLst>
                                        </p:cTn>
                                        <p:tgtEl>
                                          <p:spTgt spid="4"/>
                                        </p:tgtEl>
                                        <p:attrNameLst>
                                          <p:attrName>style.visibility</p:attrName>
                                        </p:attrNameLst>
                                      </p:cBhvr>
                                      <p:to>
                                        <p:strVal val="visible"/>
                                      </p:to>
                                    </p:set>
                                    <p:anim calcmode="lin" valueType="num">
                                      <p:cBhvr additive="base">
                                        <p:cTn id="37" dur="5000" fill="hold"/>
                                        <p:tgtEl>
                                          <p:spTgt spid="4"/>
                                        </p:tgtEl>
                                        <p:attrNameLst>
                                          <p:attrName>ppt_x</p:attrName>
                                        </p:attrNameLst>
                                      </p:cBhvr>
                                      <p:tavLst>
                                        <p:tav tm="0">
                                          <p:val>
                                            <p:strVal val="#ppt_x"/>
                                          </p:val>
                                        </p:tav>
                                        <p:tav tm="100000">
                                          <p:val>
                                            <p:strVal val="#ppt_x"/>
                                          </p:val>
                                        </p:tav>
                                      </p:tavLst>
                                    </p:anim>
                                    <p:anim calcmode="lin" valueType="num">
                                      <p:cBhvr additive="base">
                                        <p:cTn id="38" dur="50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7" presetClass="entr" presetSubtype="1" fill="hold" grpId="0" nodeType="clickEffect">
                                  <p:stCondLst>
                                    <p:cond delay="0"/>
                                  </p:stCondLst>
                                  <p:childTnLst>
                                    <p:set>
                                      <p:cBhvr>
                                        <p:cTn id="42" dur="1" fill="hold">
                                          <p:stCondLst>
                                            <p:cond delay="0"/>
                                          </p:stCondLst>
                                        </p:cTn>
                                        <p:tgtEl>
                                          <p:spTgt spid="8"/>
                                        </p:tgtEl>
                                        <p:attrNameLst>
                                          <p:attrName>style.visibility</p:attrName>
                                        </p:attrNameLst>
                                      </p:cBhvr>
                                      <p:to>
                                        <p:strVal val="visible"/>
                                      </p:to>
                                    </p:set>
                                    <p:anim calcmode="lin" valueType="num">
                                      <p:cBhvr additive="base">
                                        <p:cTn id="43" dur="5000" fill="hold"/>
                                        <p:tgtEl>
                                          <p:spTgt spid="8"/>
                                        </p:tgtEl>
                                        <p:attrNameLst>
                                          <p:attrName>ppt_x</p:attrName>
                                        </p:attrNameLst>
                                      </p:cBhvr>
                                      <p:tavLst>
                                        <p:tav tm="0">
                                          <p:val>
                                            <p:strVal val="#ppt_x"/>
                                          </p:val>
                                        </p:tav>
                                        <p:tav tm="100000">
                                          <p:val>
                                            <p:strVal val="#ppt_x"/>
                                          </p:val>
                                        </p:tav>
                                      </p:tavLst>
                                    </p:anim>
                                    <p:anim calcmode="lin" valueType="num">
                                      <p:cBhvr additive="base">
                                        <p:cTn id="44" dur="5000" fill="hold"/>
                                        <p:tgtEl>
                                          <p:spTgt spid="8"/>
                                        </p:tgtEl>
                                        <p:attrNameLst>
                                          <p:attrName>ppt_y</p:attrName>
                                        </p:attrNameLst>
                                      </p:cBhvr>
                                      <p:tavLst>
                                        <p:tav tm="0">
                                          <p:val>
                                            <p:strVal val="0-#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7" presetClass="entr" presetSubtype="2" fill="hold" grpId="0" nodeType="clickEffect">
                                  <p:stCondLst>
                                    <p:cond delay="0"/>
                                  </p:stCondLst>
                                  <p:childTnLst>
                                    <p:set>
                                      <p:cBhvr>
                                        <p:cTn id="48" dur="1" fill="hold">
                                          <p:stCondLst>
                                            <p:cond delay="0"/>
                                          </p:stCondLst>
                                        </p:cTn>
                                        <p:tgtEl>
                                          <p:spTgt spid="6"/>
                                        </p:tgtEl>
                                        <p:attrNameLst>
                                          <p:attrName>style.visibility</p:attrName>
                                        </p:attrNameLst>
                                      </p:cBhvr>
                                      <p:to>
                                        <p:strVal val="visible"/>
                                      </p:to>
                                    </p:set>
                                    <p:anim calcmode="lin" valueType="num">
                                      <p:cBhvr additive="base">
                                        <p:cTn id="49" dur="5000" fill="hold"/>
                                        <p:tgtEl>
                                          <p:spTgt spid="6"/>
                                        </p:tgtEl>
                                        <p:attrNameLst>
                                          <p:attrName>ppt_x</p:attrName>
                                        </p:attrNameLst>
                                      </p:cBhvr>
                                      <p:tavLst>
                                        <p:tav tm="0">
                                          <p:val>
                                            <p:strVal val="1+#ppt_w/2"/>
                                          </p:val>
                                        </p:tav>
                                        <p:tav tm="100000">
                                          <p:val>
                                            <p:strVal val="#ppt_x"/>
                                          </p:val>
                                        </p:tav>
                                      </p:tavLst>
                                    </p:anim>
                                    <p:anim calcmode="lin" valueType="num">
                                      <p:cBhvr additive="base">
                                        <p:cTn id="50" dur="50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7" presetClass="entr" presetSubtype="8" fill="hold" grpId="0" nodeType="clickEffect">
                                  <p:stCondLst>
                                    <p:cond delay="0"/>
                                  </p:stCondLst>
                                  <p:childTnLst>
                                    <p:set>
                                      <p:cBhvr>
                                        <p:cTn id="54" dur="1" fill="hold">
                                          <p:stCondLst>
                                            <p:cond delay="0"/>
                                          </p:stCondLst>
                                        </p:cTn>
                                        <p:tgtEl>
                                          <p:spTgt spid="14"/>
                                        </p:tgtEl>
                                        <p:attrNameLst>
                                          <p:attrName>style.visibility</p:attrName>
                                        </p:attrNameLst>
                                      </p:cBhvr>
                                      <p:to>
                                        <p:strVal val="visible"/>
                                      </p:to>
                                    </p:set>
                                    <p:anim calcmode="lin" valueType="num">
                                      <p:cBhvr additive="base">
                                        <p:cTn id="55" dur="5000" fill="hold"/>
                                        <p:tgtEl>
                                          <p:spTgt spid="14"/>
                                        </p:tgtEl>
                                        <p:attrNameLst>
                                          <p:attrName>ppt_x</p:attrName>
                                        </p:attrNameLst>
                                      </p:cBhvr>
                                      <p:tavLst>
                                        <p:tav tm="0">
                                          <p:val>
                                            <p:strVal val="0-#ppt_w/2"/>
                                          </p:val>
                                        </p:tav>
                                        <p:tav tm="100000">
                                          <p:val>
                                            <p:strVal val="#ppt_x"/>
                                          </p:val>
                                        </p:tav>
                                      </p:tavLst>
                                    </p:anim>
                                    <p:anim calcmode="lin" valueType="num">
                                      <p:cBhvr additive="base">
                                        <p:cTn id="56" dur="5000" fill="hold"/>
                                        <p:tgtEl>
                                          <p:spTgt spid="14"/>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7" presetClass="entr" presetSubtype="4" fill="hold" grpId="0" nodeType="clickEffect">
                                  <p:stCondLst>
                                    <p:cond delay="0"/>
                                  </p:stCondLst>
                                  <p:childTnLst>
                                    <p:set>
                                      <p:cBhvr>
                                        <p:cTn id="60" dur="1" fill="hold">
                                          <p:stCondLst>
                                            <p:cond delay="0"/>
                                          </p:stCondLst>
                                        </p:cTn>
                                        <p:tgtEl>
                                          <p:spTgt spid="15"/>
                                        </p:tgtEl>
                                        <p:attrNameLst>
                                          <p:attrName>style.visibility</p:attrName>
                                        </p:attrNameLst>
                                      </p:cBhvr>
                                      <p:to>
                                        <p:strVal val="visible"/>
                                      </p:to>
                                    </p:set>
                                    <p:anim calcmode="lin" valueType="num">
                                      <p:cBhvr additive="base">
                                        <p:cTn id="61" dur="5000" fill="hold"/>
                                        <p:tgtEl>
                                          <p:spTgt spid="15"/>
                                        </p:tgtEl>
                                        <p:attrNameLst>
                                          <p:attrName>ppt_x</p:attrName>
                                        </p:attrNameLst>
                                      </p:cBhvr>
                                      <p:tavLst>
                                        <p:tav tm="0">
                                          <p:val>
                                            <p:strVal val="#ppt_x"/>
                                          </p:val>
                                        </p:tav>
                                        <p:tav tm="100000">
                                          <p:val>
                                            <p:strVal val="#ppt_x"/>
                                          </p:val>
                                        </p:tav>
                                      </p:tavLst>
                                    </p:anim>
                                    <p:anim calcmode="lin" valueType="num">
                                      <p:cBhvr additive="base">
                                        <p:cTn id="62" dur="50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7" presetClass="entr" presetSubtype="2" fill="hold" nodeType="clickEffect">
                                  <p:stCondLst>
                                    <p:cond delay="0"/>
                                  </p:stCondLst>
                                  <p:childTnLst>
                                    <p:set>
                                      <p:cBhvr>
                                        <p:cTn id="66" dur="1" fill="hold">
                                          <p:stCondLst>
                                            <p:cond delay="0"/>
                                          </p:stCondLst>
                                        </p:cTn>
                                        <p:tgtEl>
                                          <p:spTgt spid="18"/>
                                        </p:tgtEl>
                                        <p:attrNameLst>
                                          <p:attrName>style.visibility</p:attrName>
                                        </p:attrNameLst>
                                      </p:cBhvr>
                                      <p:to>
                                        <p:strVal val="visible"/>
                                      </p:to>
                                    </p:set>
                                    <p:anim calcmode="lin" valueType="num">
                                      <p:cBhvr additive="base">
                                        <p:cTn id="67" dur="5000" fill="hold"/>
                                        <p:tgtEl>
                                          <p:spTgt spid="18"/>
                                        </p:tgtEl>
                                        <p:attrNameLst>
                                          <p:attrName>ppt_x</p:attrName>
                                        </p:attrNameLst>
                                      </p:cBhvr>
                                      <p:tavLst>
                                        <p:tav tm="0">
                                          <p:val>
                                            <p:strVal val="1+#ppt_w/2"/>
                                          </p:val>
                                        </p:tav>
                                        <p:tav tm="100000">
                                          <p:val>
                                            <p:strVal val="#ppt_x"/>
                                          </p:val>
                                        </p:tav>
                                      </p:tavLst>
                                    </p:anim>
                                    <p:anim calcmode="lin" valueType="num">
                                      <p:cBhvr additive="base">
                                        <p:cTn id="68" dur="5000" fill="hold"/>
                                        <p:tgtEl>
                                          <p:spTgt spid="18"/>
                                        </p:tgtEl>
                                        <p:attrNameLst>
                                          <p:attrName>ppt_y</p:attrName>
                                        </p:attrNameLst>
                                      </p:cBhvr>
                                      <p:tavLst>
                                        <p:tav tm="0">
                                          <p:val>
                                            <p:strVal val="#ppt_y"/>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7" presetClass="entr" presetSubtype="2" fill="hold" grpId="0" nodeType="clickEffect">
                                  <p:stCondLst>
                                    <p:cond delay="0"/>
                                  </p:stCondLst>
                                  <p:childTnLst>
                                    <p:set>
                                      <p:cBhvr>
                                        <p:cTn id="72" dur="1" fill="hold">
                                          <p:stCondLst>
                                            <p:cond delay="0"/>
                                          </p:stCondLst>
                                        </p:cTn>
                                        <p:tgtEl>
                                          <p:spTgt spid="16"/>
                                        </p:tgtEl>
                                        <p:attrNameLst>
                                          <p:attrName>style.visibility</p:attrName>
                                        </p:attrNameLst>
                                      </p:cBhvr>
                                      <p:to>
                                        <p:strVal val="visible"/>
                                      </p:to>
                                    </p:set>
                                    <p:anim calcmode="lin" valueType="num">
                                      <p:cBhvr additive="base">
                                        <p:cTn id="73" dur="5000" fill="hold"/>
                                        <p:tgtEl>
                                          <p:spTgt spid="16"/>
                                        </p:tgtEl>
                                        <p:attrNameLst>
                                          <p:attrName>ppt_x</p:attrName>
                                        </p:attrNameLst>
                                      </p:cBhvr>
                                      <p:tavLst>
                                        <p:tav tm="0">
                                          <p:val>
                                            <p:strVal val="1+#ppt_w/2"/>
                                          </p:val>
                                        </p:tav>
                                        <p:tav tm="100000">
                                          <p:val>
                                            <p:strVal val="#ppt_x"/>
                                          </p:val>
                                        </p:tav>
                                      </p:tavLst>
                                    </p:anim>
                                    <p:anim calcmode="lin" valueType="num">
                                      <p:cBhvr additive="base">
                                        <p:cTn id="74" dur="5000" fill="hold"/>
                                        <p:tgtEl>
                                          <p:spTgt spid="16"/>
                                        </p:tgtEl>
                                        <p:attrNameLst>
                                          <p:attrName>ppt_y</p:attrName>
                                        </p:attrNameLst>
                                      </p:cBhvr>
                                      <p:tavLst>
                                        <p:tav tm="0">
                                          <p:val>
                                            <p:strVal val="#ppt_y"/>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7" presetClass="entr" presetSubtype="2" fill="hold" grpId="0" nodeType="clickEffect">
                                  <p:stCondLst>
                                    <p:cond delay="0"/>
                                  </p:stCondLst>
                                  <p:childTnLst>
                                    <p:set>
                                      <p:cBhvr>
                                        <p:cTn id="78" dur="1" fill="hold">
                                          <p:stCondLst>
                                            <p:cond delay="0"/>
                                          </p:stCondLst>
                                        </p:cTn>
                                        <p:tgtEl>
                                          <p:spTgt spid="17"/>
                                        </p:tgtEl>
                                        <p:attrNameLst>
                                          <p:attrName>style.visibility</p:attrName>
                                        </p:attrNameLst>
                                      </p:cBhvr>
                                      <p:to>
                                        <p:strVal val="visible"/>
                                      </p:to>
                                    </p:set>
                                    <p:anim calcmode="lin" valueType="num">
                                      <p:cBhvr additive="base">
                                        <p:cTn id="79" dur="5000" fill="hold"/>
                                        <p:tgtEl>
                                          <p:spTgt spid="17"/>
                                        </p:tgtEl>
                                        <p:attrNameLst>
                                          <p:attrName>ppt_x</p:attrName>
                                        </p:attrNameLst>
                                      </p:cBhvr>
                                      <p:tavLst>
                                        <p:tav tm="0">
                                          <p:val>
                                            <p:strVal val="1+#ppt_w/2"/>
                                          </p:val>
                                        </p:tav>
                                        <p:tav tm="100000">
                                          <p:val>
                                            <p:strVal val="#ppt_x"/>
                                          </p:val>
                                        </p:tav>
                                      </p:tavLst>
                                    </p:anim>
                                    <p:anim calcmode="lin" valueType="num">
                                      <p:cBhvr additive="base">
                                        <p:cTn id="80" dur="5000" fill="hold"/>
                                        <p:tgtEl>
                                          <p:spTgt spid="17"/>
                                        </p:tgtEl>
                                        <p:attrNameLst>
                                          <p:attrName>ppt_y</p:attrName>
                                        </p:attrNameLst>
                                      </p:cBhvr>
                                      <p:tavLst>
                                        <p:tav tm="0">
                                          <p:val>
                                            <p:strVal val="#ppt_y"/>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7" presetClass="entr" presetSubtype="2" fill="hold" grpId="0" nodeType="clickEffect">
                                  <p:stCondLst>
                                    <p:cond delay="0"/>
                                  </p:stCondLst>
                                  <p:childTnLst>
                                    <p:set>
                                      <p:cBhvr>
                                        <p:cTn id="84" dur="1" fill="hold">
                                          <p:stCondLst>
                                            <p:cond delay="0"/>
                                          </p:stCondLst>
                                        </p:cTn>
                                        <p:tgtEl>
                                          <p:spTgt spid="19"/>
                                        </p:tgtEl>
                                        <p:attrNameLst>
                                          <p:attrName>style.visibility</p:attrName>
                                        </p:attrNameLst>
                                      </p:cBhvr>
                                      <p:to>
                                        <p:strVal val="visible"/>
                                      </p:to>
                                    </p:set>
                                    <p:anim calcmode="lin" valueType="num">
                                      <p:cBhvr additive="base">
                                        <p:cTn id="85" dur="5000" fill="hold"/>
                                        <p:tgtEl>
                                          <p:spTgt spid="19"/>
                                        </p:tgtEl>
                                        <p:attrNameLst>
                                          <p:attrName>ppt_x</p:attrName>
                                        </p:attrNameLst>
                                      </p:cBhvr>
                                      <p:tavLst>
                                        <p:tav tm="0">
                                          <p:val>
                                            <p:strVal val="1+#ppt_w/2"/>
                                          </p:val>
                                        </p:tav>
                                        <p:tav tm="100000">
                                          <p:val>
                                            <p:strVal val="#ppt_x"/>
                                          </p:val>
                                        </p:tav>
                                      </p:tavLst>
                                    </p:anim>
                                    <p:anim calcmode="lin" valueType="num">
                                      <p:cBhvr additive="base">
                                        <p:cTn id="86" dur="5000" fill="hold"/>
                                        <p:tgtEl>
                                          <p:spTgt spid="19"/>
                                        </p:tgtEl>
                                        <p:attrNameLst>
                                          <p:attrName>ppt_y</p:attrName>
                                        </p:attrNameLst>
                                      </p:cBhvr>
                                      <p:tavLst>
                                        <p:tav tm="0">
                                          <p:val>
                                            <p:strVal val="#ppt_y"/>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7" presetClass="entr" presetSubtype="2" fill="hold" grpId="0" nodeType="clickEffect">
                                  <p:stCondLst>
                                    <p:cond delay="0"/>
                                  </p:stCondLst>
                                  <p:childTnLst>
                                    <p:set>
                                      <p:cBhvr>
                                        <p:cTn id="90" dur="1" fill="hold">
                                          <p:stCondLst>
                                            <p:cond delay="0"/>
                                          </p:stCondLst>
                                        </p:cTn>
                                        <p:tgtEl>
                                          <p:spTgt spid="20"/>
                                        </p:tgtEl>
                                        <p:attrNameLst>
                                          <p:attrName>style.visibility</p:attrName>
                                        </p:attrNameLst>
                                      </p:cBhvr>
                                      <p:to>
                                        <p:strVal val="visible"/>
                                      </p:to>
                                    </p:set>
                                    <p:anim calcmode="lin" valueType="num">
                                      <p:cBhvr additive="base">
                                        <p:cTn id="91" dur="5000" fill="hold"/>
                                        <p:tgtEl>
                                          <p:spTgt spid="20"/>
                                        </p:tgtEl>
                                        <p:attrNameLst>
                                          <p:attrName>ppt_x</p:attrName>
                                        </p:attrNameLst>
                                      </p:cBhvr>
                                      <p:tavLst>
                                        <p:tav tm="0">
                                          <p:val>
                                            <p:strVal val="1+#ppt_w/2"/>
                                          </p:val>
                                        </p:tav>
                                        <p:tav tm="100000">
                                          <p:val>
                                            <p:strVal val="#ppt_x"/>
                                          </p:val>
                                        </p:tav>
                                      </p:tavLst>
                                    </p:anim>
                                    <p:anim calcmode="lin" valueType="num">
                                      <p:cBhvr additive="base">
                                        <p:cTn id="92" dur="5000" fill="hold"/>
                                        <p:tgtEl>
                                          <p:spTgt spid="2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4" grpId="0" animBg="1"/>
      <p:bldP spid="5" grpId="0" animBg="1"/>
      <p:bldP spid="6" grpId="0" animBg="1"/>
      <p:bldP spid="7" grpId="0" animBg="1"/>
      <p:bldP spid="8" grpId="0" animBg="1"/>
      <p:bldP spid="14" grpId="0" animBg="1"/>
      <p:bldP spid="15" grpId="0" animBg="1"/>
      <p:bldP spid="16" grpId="0" animBg="1"/>
      <p:bldP spid="17" grpId="0" animBg="1"/>
      <p:bldP spid="19" grpId="0" animBg="1"/>
      <p:bldP spid="20"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8313" y="188913"/>
            <a:ext cx="8229600" cy="561975"/>
          </a:xfrm>
        </p:spPr>
        <p:txBody>
          <a:bodyPr rtlCol="0">
            <a:normAutofit fontScale="90000"/>
          </a:bodyPr>
          <a:lstStyle/>
          <a:p>
            <a:pPr fontAlgn="auto">
              <a:spcAft>
                <a:spcPts val="0"/>
              </a:spcAft>
              <a:defRPr/>
            </a:pPr>
            <a:r>
              <a:rPr lang="ru-RU" b="1" dirty="0" smtClean="0"/>
              <a:t>Виды рентабельности 2</a:t>
            </a:r>
            <a:endParaRPr lang="ru-RU" b="1" dirty="0"/>
          </a:p>
        </p:txBody>
      </p:sp>
      <p:sp>
        <p:nvSpPr>
          <p:cNvPr id="3" name="Скругленный прямоугольник 2"/>
          <p:cNvSpPr/>
          <p:nvPr/>
        </p:nvSpPr>
        <p:spPr>
          <a:xfrm>
            <a:off x="179388" y="1125538"/>
            <a:ext cx="2808287" cy="863600"/>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ru-RU" sz="2000" b="1" dirty="0">
                <a:solidFill>
                  <a:schemeClr val="tx1"/>
                </a:solidFill>
              </a:rPr>
              <a:t>Рентабельность</a:t>
            </a:r>
          </a:p>
          <a:p>
            <a:pPr fontAlgn="auto">
              <a:spcBef>
                <a:spcPts val="0"/>
              </a:spcBef>
              <a:spcAft>
                <a:spcPts val="0"/>
              </a:spcAft>
              <a:defRPr/>
            </a:pPr>
            <a:r>
              <a:rPr lang="ru-RU" sz="2000" b="1" dirty="0">
                <a:solidFill>
                  <a:schemeClr val="tx1"/>
                </a:solidFill>
              </a:rPr>
              <a:t>продаж </a:t>
            </a:r>
          </a:p>
        </p:txBody>
      </p:sp>
      <p:sp>
        <p:nvSpPr>
          <p:cNvPr id="4" name="Скругленный прямоугольник 3"/>
          <p:cNvSpPr/>
          <p:nvPr/>
        </p:nvSpPr>
        <p:spPr>
          <a:xfrm>
            <a:off x="3995738" y="1844675"/>
            <a:ext cx="2376487" cy="647700"/>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ru-RU" sz="2000" b="1" dirty="0">
                <a:solidFill>
                  <a:schemeClr val="tx1"/>
                </a:solidFill>
              </a:rPr>
              <a:t>Выручка от реализации</a:t>
            </a:r>
            <a:endParaRPr lang="ru-RU" sz="2000" b="1" dirty="0">
              <a:solidFill>
                <a:schemeClr val="tx1"/>
              </a:solidFill>
            </a:endParaRPr>
          </a:p>
        </p:txBody>
      </p:sp>
      <p:sp>
        <p:nvSpPr>
          <p:cNvPr id="5" name="Скругленный прямоугольник 4"/>
          <p:cNvSpPr/>
          <p:nvPr/>
        </p:nvSpPr>
        <p:spPr>
          <a:xfrm>
            <a:off x="3924300" y="908050"/>
            <a:ext cx="2376488" cy="649288"/>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ru-RU" sz="2000" b="1" dirty="0">
                <a:solidFill>
                  <a:schemeClr val="tx1"/>
                </a:solidFill>
              </a:rPr>
              <a:t>Прибыль от реализации</a:t>
            </a:r>
            <a:endParaRPr lang="ru-RU" sz="2000" b="1" dirty="0">
              <a:solidFill>
                <a:schemeClr val="tx1"/>
              </a:solidFill>
            </a:endParaRPr>
          </a:p>
        </p:txBody>
      </p:sp>
      <p:sp>
        <p:nvSpPr>
          <p:cNvPr id="6" name="Скругленный прямоугольник 5"/>
          <p:cNvSpPr/>
          <p:nvPr/>
        </p:nvSpPr>
        <p:spPr>
          <a:xfrm>
            <a:off x="7308850" y="1268413"/>
            <a:ext cx="1295400" cy="720725"/>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sz="3200" b="1" dirty="0">
                <a:solidFill>
                  <a:schemeClr val="tx1"/>
                </a:solidFill>
              </a:rPr>
              <a:t>100%</a:t>
            </a:r>
            <a:endParaRPr lang="ru-RU" sz="3200" b="1" dirty="0">
              <a:solidFill>
                <a:schemeClr val="tx1"/>
              </a:solidFill>
            </a:endParaRPr>
          </a:p>
        </p:txBody>
      </p:sp>
      <p:sp>
        <p:nvSpPr>
          <p:cNvPr id="7" name="Равно 6"/>
          <p:cNvSpPr/>
          <p:nvPr/>
        </p:nvSpPr>
        <p:spPr>
          <a:xfrm>
            <a:off x="2987675" y="1341438"/>
            <a:ext cx="914400" cy="647700"/>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solidFill>
                <a:schemeClr val="tx1"/>
              </a:solidFill>
            </a:endParaRPr>
          </a:p>
        </p:txBody>
      </p:sp>
      <p:sp>
        <p:nvSpPr>
          <p:cNvPr id="8" name="Умножение 7"/>
          <p:cNvSpPr/>
          <p:nvPr/>
        </p:nvSpPr>
        <p:spPr>
          <a:xfrm>
            <a:off x="6443663" y="1412875"/>
            <a:ext cx="914400" cy="503238"/>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cxnSp>
        <p:nvCxnSpPr>
          <p:cNvPr id="13" name="Прямая соединительная линия 12"/>
          <p:cNvCxnSpPr/>
          <p:nvPr/>
        </p:nvCxnSpPr>
        <p:spPr>
          <a:xfrm>
            <a:off x="3995738" y="1700213"/>
            <a:ext cx="2232025"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Скругленный прямоугольник 13"/>
          <p:cNvSpPr/>
          <p:nvPr/>
        </p:nvSpPr>
        <p:spPr>
          <a:xfrm>
            <a:off x="179388" y="3789363"/>
            <a:ext cx="2952750" cy="1295400"/>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ru-RU" sz="2000" b="1" dirty="0">
                <a:solidFill>
                  <a:schemeClr val="tx1"/>
                </a:solidFill>
              </a:rPr>
              <a:t>Рентабельность</a:t>
            </a:r>
          </a:p>
          <a:p>
            <a:pPr fontAlgn="auto">
              <a:spcBef>
                <a:spcPts val="0"/>
              </a:spcBef>
              <a:spcAft>
                <a:spcPts val="0"/>
              </a:spcAft>
              <a:defRPr/>
            </a:pPr>
            <a:r>
              <a:rPr lang="ru-RU" sz="2000" b="1" dirty="0">
                <a:solidFill>
                  <a:schemeClr val="tx1"/>
                </a:solidFill>
              </a:rPr>
              <a:t>активов </a:t>
            </a:r>
            <a:endParaRPr lang="ru-RU" sz="2000" b="1" dirty="0">
              <a:solidFill>
                <a:schemeClr val="tx1"/>
              </a:solidFill>
            </a:endParaRPr>
          </a:p>
        </p:txBody>
      </p:sp>
      <p:sp>
        <p:nvSpPr>
          <p:cNvPr id="15" name="Равно 14"/>
          <p:cNvSpPr/>
          <p:nvPr/>
        </p:nvSpPr>
        <p:spPr>
          <a:xfrm>
            <a:off x="3203575" y="4221163"/>
            <a:ext cx="914400" cy="647700"/>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solidFill>
                <a:schemeClr val="tx1"/>
              </a:solidFill>
            </a:endParaRPr>
          </a:p>
        </p:txBody>
      </p:sp>
      <p:sp>
        <p:nvSpPr>
          <p:cNvPr id="16" name="Скругленный прямоугольник 15"/>
          <p:cNvSpPr/>
          <p:nvPr/>
        </p:nvSpPr>
        <p:spPr>
          <a:xfrm>
            <a:off x="4140200" y="3141663"/>
            <a:ext cx="2087563" cy="1223962"/>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ru-RU" sz="2000" b="1" dirty="0">
                <a:solidFill>
                  <a:schemeClr val="tx1"/>
                </a:solidFill>
              </a:rPr>
              <a:t>Общая чистая прибыль</a:t>
            </a:r>
            <a:endParaRPr lang="ru-RU" sz="2000" b="1" dirty="0">
              <a:solidFill>
                <a:schemeClr val="tx1"/>
              </a:solidFill>
            </a:endParaRPr>
          </a:p>
        </p:txBody>
      </p:sp>
      <p:sp>
        <p:nvSpPr>
          <p:cNvPr id="17" name="Скругленный прямоугольник 16"/>
          <p:cNvSpPr/>
          <p:nvPr/>
        </p:nvSpPr>
        <p:spPr>
          <a:xfrm>
            <a:off x="4140200" y="4724400"/>
            <a:ext cx="2087563" cy="1296988"/>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ru-RU" sz="2000" b="1" dirty="0">
                <a:solidFill>
                  <a:schemeClr val="tx1"/>
                </a:solidFill>
              </a:rPr>
              <a:t>Среднегодовая стоимость всех активов </a:t>
            </a:r>
            <a:endParaRPr lang="ru-RU" sz="2000" b="1" dirty="0">
              <a:solidFill>
                <a:schemeClr val="tx1"/>
              </a:solidFill>
            </a:endParaRPr>
          </a:p>
        </p:txBody>
      </p:sp>
      <p:cxnSp>
        <p:nvCxnSpPr>
          <p:cNvPr id="18" name="Прямая соединительная линия 17"/>
          <p:cNvCxnSpPr/>
          <p:nvPr/>
        </p:nvCxnSpPr>
        <p:spPr>
          <a:xfrm>
            <a:off x="4140200" y="4508500"/>
            <a:ext cx="2232025"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Умножение 18"/>
          <p:cNvSpPr/>
          <p:nvPr/>
        </p:nvSpPr>
        <p:spPr>
          <a:xfrm>
            <a:off x="6443663" y="4221163"/>
            <a:ext cx="914400" cy="503237"/>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sp>
        <p:nvSpPr>
          <p:cNvPr id="20" name="Скругленный прямоугольник 19"/>
          <p:cNvSpPr/>
          <p:nvPr/>
        </p:nvSpPr>
        <p:spPr>
          <a:xfrm>
            <a:off x="7380288" y="4076700"/>
            <a:ext cx="1295400" cy="720725"/>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sz="3200" b="1" dirty="0">
                <a:solidFill>
                  <a:schemeClr val="tx1"/>
                </a:solidFill>
              </a:rPr>
              <a:t>100%</a:t>
            </a:r>
            <a:endParaRPr lang="ru-RU" sz="3200" b="1"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0" fill="hold"/>
                                        <p:tgtEl>
                                          <p:spTgt spid="2"/>
                                        </p:tgtEl>
                                        <p:attrNameLst>
                                          <p:attrName>ppt_x</p:attrName>
                                        </p:attrNameLst>
                                      </p:cBhvr>
                                      <p:tavLst>
                                        <p:tav tm="0">
                                          <p:val>
                                            <p:strVal val="#ppt_x"/>
                                          </p:val>
                                        </p:tav>
                                        <p:tav tm="100000">
                                          <p:val>
                                            <p:strVal val="#ppt_x"/>
                                          </p:val>
                                        </p:tav>
                                      </p:tavLst>
                                    </p:anim>
                                    <p:anim calcmode="lin" valueType="num">
                                      <p:cBhvr additive="base">
                                        <p:cTn id="8" dur="5000" fill="hold"/>
                                        <p:tgtEl>
                                          <p:spTgt spid="2"/>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8"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0" fill="hold"/>
                                        <p:tgtEl>
                                          <p:spTgt spid="3"/>
                                        </p:tgtEl>
                                        <p:attrNameLst>
                                          <p:attrName>ppt_x</p:attrName>
                                        </p:attrNameLst>
                                      </p:cBhvr>
                                      <p:tavLst>
                                        <p:tav tm="0">
                                          <p:val>
                                            <p:strVal val="0-#ppt_w/2"/>
                                          </p:val>
                                        </p:tav>
                                        <p:tav tm="100000">
                                          <p:val>
                                            <p:strVal val="#ppt_x"/>
                                          </p:val>
                                        </p:tav>
                                      </p:tavLst>
                                    </p:anim>
                                    <p:anim calcmode="lin" valueType="num">
                                      <p:cBhvr additive="base">
                                        <p:cTn id="14" dur="50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7" presetClass="entr" presetSubtype="1"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0" fill="hold"/>
                                        <p:tgtEl>
                                          <p:spTgt spid="7"/>
                                        </p:tgtEl>
                                        <p:attrNameLst>
                                          <p:attrName>ppt_x</p:attrName>
                                        </p:attrNameLst>
                                      </p:cBhvr>
                                      <p:tavLst>
                                        <p:tav tm="0">
                                          <p:val>
                                            <p:strVal val="#ppt_x"/>
                                          </p:val>
                                        </p:tav>
                                        <p:tav tm="100000">
                                          <p:val>
                                            <p:strVal val="#ppt_x"/>
                                          </p:val>
                                        </p:tav>
                                      </p:tavLst>
                                    </p:anim>
                                    <p:anim calcmode="lin" valueType="num">
                                      <p:cBhvr additive="base">
                                        <p:cTn id="20" dur="5000" fill="hold"/>
                                        <p:tgtEl>
                                          <p:spTgt spid="7"/>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7" presetClass="entr" presetSubtype="2" fill="hold" nodeType="clickEffect">
                                  <p:stCondLst>
                                    <p:cond delay="0"/>
                                  </p:stCondLst>
                                  <p:childTnLst>
                                    <p:set>
                                      <p:cBhvr>
                                        <p:cTn id="24" dur="1" fill="hold">
                                          <p:stCondLst>
                                            <p:cond delay="0"/>
                                          </p:stCondLst>
                                        </p:cTn>
                                        <p:tgtEl>
                                          <p:spTgt spid="13"/>
                                        </p:tgtEl>
                                        <p:attrNameLst>
                                          <p:attrName>style.visibility</p:attrName>
                                        </p:attrNameLst>
                                      </p:cBhvr>
                                      <p:to>
                                        <p:strVal val="visible"/>
                                      </p:to>
                                    </p:set>
                                    <p:anim calcmode="lin" valueType="num">
                                      <p:cBhvr additive="base">
                                        <p:cTn id="25" dur="5000" fill="hold"/>
                                        <p:tgtEl>
                                          <p:spTgt spid="13"/>
                                        </p:tgtEl>
                                        <p:attrNameLst>
                                          <p:attrName>ppt_x</p:attrName>
                                        </p:attrNameLst>
                                      </p:cBhvr>
                                      <p:tavLst>
                                        <p:tav tm="0">
                                          <p:val>
                                            <p:strVal val="1+#ppt_w/2"/>
                                          </p:val>
                                        </p:tav>
                                        <p:tav tm="100000">
                                          <p:val>
                                            <p:strVal val="#ppt_x"/>
                                          </p:val>
                                        </p:tav>
                                      </p:tavLst>
                                    </p:anim>
                                    <p:anim calcmode="lin" valueType="num">
                                      <p:cBhvr additive="base">
                                        <p:cTn id="26" dur="5000" fill="hold"/>
                                        <p:tgtEl>
                                          <p:spTgt spid="13"/>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7" presetClass="entr" presetSubtype="1" fill="hold" grpId="0" nodeType="clickEffect">
                                  <p:stCondLst>
                                    <p:cond delay="0"/>
                                  </p:stCondLst>
                                  <p:childTnLst>
                                    <p:set>
                                      <p:cBhvr>
                                        <p:cTn id="30" dur="1" fill="hold">
                                          <p:stCondLst>
                                            <p:cond delay="0"/>
                                          </p:stCondLst>
                                        </p:cTn>
                                        <p:tgtEl>
                                          <p:spTgt spid="5"/>
                                        </p:tgtEl>
                                        <p:attrNameLst>
                                          <p:attrName>style.visibility</p:attrName>
                                        </p:attrNameLst>
                                      </p:cBhvr>
                                      <p:to>
                                        <p:strVal val="visible"/>
                                      </p:to>
                                    </p:set>
                                    <p:anim calcmode="lin" valueType="num">
                                      <p:cBhvr additive="base">
                                        <p:cTn id="31" dur="5000" fill="hold"/>
                                        <p:tgtEl>
                                          <p:spTgt spid="5"/>
                                        </p:tgtEl>
                                        <p:attrNameLst>
                                          <p:attrName>ppt_x</p:attrName>
                                        </p:attrNameLst>
                                      </p:cBhvr>
                                      <p:tavLst>
                                        <p:tav tm="0">
                                          <p:val>
                                            <p:strVal val="#ppt_x"/>
                                          </p:val>
                                        </p:tav>
                                        <p:tav tm="100000">
                                          <p:val>
                                            <p:strVal val="#ppt_x"/>
                                          </p:val>
                                        </p:tav>
                                      </p:tavLst>
                                    </p:anim>
                                    <p:anim calcmode="lin" valueType="num">
                                      <p:cBhvr additive="base">
                                        <p:cTn id="32" dur="5000" fill="hold"/>
                                        <p:tgtEl>
                                          <p:spTgt spid="5"/>
                                        </p:tgtEl>
                                        <p:attrNameLst>
                                          <p:attrName>ppt_y</p:attrName>
                                        </p:attrNameLst>
                                      </p:cBhvr>
                                      <p:tavLst>
                                        <p:tav tm="0">
                                          <p:val>
                                            <p:strVal val="0-#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7" presetClass="entr" presetSubtype="4" fill="hold" grpId="0" nodeType="clickEffect">
                                  <p:stCondLst>
                                    <p:cond delay="0"/>
                                  </p:stCondLst>
                                  <p:childTnLst>
                                    <p:set>
                                      <p:cBhvr>
                                        <p:cTn id="36" dur="1" fill="hold">
                                          <p:stCondLst>
                                            <p:cond delay="0"/>
                                          </p:stCondLst>
                                        </p:cTn>
                                        <p:tgtEl>
                                          <p:spTgt spid="4"/>
                                        </p:tgtEl>
                                        <p:attrNameLst>
                                          <p:attrName>style.visibility</p:attrName>
                                        </p:attrNameLst>
                                      </p:cBhvr>
                                      <p:to>
                                        <p:strVal val="visible"/>
                                      </p:to>
                                    </p:set>
                                    <p:anim calcmode="lin" valueType="num">
                                      <p:cBhvr additive="base">
                                        <p:cTn id="37" dur="5000" fill="hold"/>
                                        <p:tgtEl>
                                          <p:spTgt spid="4"/>
                                        </p:tgtEl>
                                        <p:attrNameLst>
                                          <p:attrName>ppt_x</p:attrName>
                                        </p:attrNameLst>
                                      </p:cBhvr>
                                      <p:tavLst>
                                        <p:tav tm="0">
                                          <p:val>
                                            <p:strVal val="#ppt_x"/>
                                          </p:val>
                                        </p:tav>
                                        <p:tav tm="100000">
                                          <p:val>
                                            <p:strVal val="#ppt_x"/>
                                          </p:val>
                                        </p:tav>
                                      </p:tavLst>
                                    </p:anim>
                                    <p:anim calcmode="lin" valueType="num">
                                      <p:cBhvr additive="base">
                                        <p:cTn id="38" dur="50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7" presetClass="entr" presetSubtype="1" fill="hold" grpId="0" nodeType="clickEffect">
                                  <p:stCondLst>
                                    <p:cond delay="0"/>
                                  </p:stCondLst>
                                  <p:childTnLst>
                                    <p:set>
                                      <p:cBhvr>
                                        <p:cTn id="42" dur="1" fill="hold">
                                          <p:stCondLst>
                                            <p:cond delay="0"/>
                                          </p:stCondLst>
                                        </p:cTn>
                                        <p:tgtEl>
                                          <p:spTgt spid="8"/>
                                        </p:tgtEl>
                                        <p:attrNameLst>
                                          <p:attrName>style.visibility</p:attrName>
                                        </p:attrNameLst>
                                      </p:cBhvr>
                                      <p:to>
                                        <p:strVal val="visible"/>
                                      </p:to>
                                    </p:set>
                                    <p:anim calcmode="lin" valueType="num">
                                      <p:cBhvr additive="base">
                                        <p:cTn id="43" dur="5000" fill="hold"/>
                                        <p:tgtEl>
                                          <p:spTgt spid="8"/>
                                        </p:tgtEl>
                                        <p:attrNameLst>
                                          <p:attrName>ppt_x</p:attrName>
                                        </p:attrNameLst>
                                      </p:cBhvr>
                                      <p:tavLst>
                                        <p:tav tm="0">
                                          <p:val>
                                            <p:strVal val="#ppt_x"/>
                                          </p:val>
                                        </p:tav>
                                        <p:tav tm="100000">
                                          <p:val>
                                            <p:strVal val="#ppt_x"/>
                                          </p:val>
                                        </p:tav>
                                      </p:tavLst>
                                    </p:anim>
                                    <p:anim calcmode="lin" valueType="num">
                                      <p:cBhvr additive="base">
                                        <p:cTn id="44" dur="5000" fill="hold"/>
                                        <p:tgtEl>
                                          <p:spTgt spid="8"/>
                                        </p:tgtEl>
                                        <p:attrNameLst>
                                          <p:attrName>ppt_y</p:attrName>
                                        </p:attrNameLst>
                                      </p:cBhvr>
                                      <p:tavLst>
                                        <p:tav tm="0">
                                          <p:val>
                                            <p:strVal val="0-#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7" presetClass="entr" presetSubtype="2" fill="hold" grpId="0" nodeType="clickEffect">
                                  <p:stCondLst>
                                    <p:cond delay="0"/>
                                  </p:stCondLst>
                                  <p:childTnLst>
                                    <p:set>
                                      <p:cBhvr>
                                        <p:cTn id="48" dur="1" fill="hold">
                                          <p:stCondLst>
                                            <p:cond delay="0"/>
                                          </p:stCondLst>
                                        </p:cTn>
                                        <p:tgtEl>
                                          <p:spTgt spid="6"/>
                                        </p:tgtEl>
                                        <p:attrNameLst>
                                          <p:attrName>style.visibility</p:attrName>
                                        </p:attrNameLst>
                                      </p:cBhvr>
                                      <p:to>
                                        <p:strVal val="visible"/>
                                      </p:to>
                                    </p:set>
                                    <p:anim calcmode="lin" valueType="num">
                                      <p:cBhvr additive="base">
                                        <p:cTn id="49" dur="5000" fill="hold"/>
                                        <p:tgtEl>
                                          <p:spTgt spid="6"/>
                                        </p:tgtEl>
                                        <p:attrNameLst>
                                          <p:attrName>ppt_x</p:attrName>
                                        </p:attrNameLst>
                                      </p:cBhvr>
                                      <p:tavLst>
                                        <p:tav tm="0">
                                          <p:val>
                                            <p:strVal val="1+#ppt_w/2"/>
                                          </p:val>
                                        </p:tav>
                                        <p:tav tm="100000">
                                          <p:val>
                                            <p:strVal val="#ppt_x"/>
                                          </p:val>
                                        </p:tav>
                                      </p:tavLst>
                                    </p:anim>
                                    <p:anim calcmode="lin" valueType="num">
                                      <p:cBhvr additive="base">
                                        <p:cTn id="50" dur="50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7" presetClass="entr" presetSubtype="8" fill="hold" grpId="0" nodeType="clickEffect">
                                  <p:stCondLst>
                                    <p:cond delay="0"/>
                                  </p:stCondLst>
                                  <p:childTnLst>
                                    <p:set>
                                      <p:cBhvr>
                                        <p:cTn id="54" dur="1" fill="hold">
                                          <p:stCondLst>
                                            <p:cond delay="0"/>
                                          </p:stCondLst>
                                        </p:cTn>
                                        <p:tgtEl>
                                          <p:spTgt spid="14"/>
                                        </p:tgtEl>
                                        <p:attrNameLst>
                                          <p:attrName>style.visibility</p:attrName>
                                        </p:attrNameLst>
                                      </p:cBhvr>
                                      <p:to>
                                        <p:strVal val="visible"/>
                                      </p:to>
                                    </p:set>
                                    <p:anim calcmode="lin" valueType="num">
                                      <p:cBhvr additive="base">
                                        <p:cTn id="55" dur="5000" fill="hold"/>
                                        <p:tgtEl>
                                          <p:spTgt spid="14"/>
                                        </p:tgtEl>
                                        <p:attrNameLst>
                                          <p:attrName>ppt_x</p:attrName>
                                        </p:attrNameLst>
                                      </p:cBhvr>
                                      <p:tavLst>
                                        <p:tav tm="0">
                                          <p:val>
                                            <p:strVal val="0-#ppt_w/2"/>
                                          </p:val>
                                        </p:tav>
                                        <p:tav tm="100000">
                                          <p:val>
                                            <p:strVal val="#ppt_x"/>
                                          </p:val>
                                        </p:tav>
                                      </p:tavLst>
                                    </p:anim>
                                    <p:anim calcmode="lin" valueType="num">
                                      <p:cBhvr additive="base">
                                        <p:cTn id="56" dur="5000" fill="hold"/>
                                        <p:tgtEl>
                                          <p:spTgt spid="14"/>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7" presetClass="entr" presetSubtype="4" fill="hold" grpId="0" nodeType="clickEffect">
                                  <p:stCondLst>
                                    <p:cond delay="0"/>
                                  </p:stCondLst>
                                  <p:childTnLst>
                                    <p:set>
                                      <p:cBhvr>
                                        <p:cTn id="60" dur="1" fill="hold">
                                          <p:stCondLst>
                                            <p:cond delay="0"/>
                                          </p:stCondLst>
                                        </p:cTn>
                                        <p:tgtEl>
                                          <p:spTgt spid="15"/>
                                        </p:tgtEl>
                                        <p:attrNameLst>
                                          <p:attrName>style.visibility</p:attrName>
                                        </p:attrNameLst>
                                      </p:cBhvr>
                                      <p:to>
                                        <p:strVal val="visible"/>
                                      </p:to>
                                    </p:set>
                                    <p:anim calcmode="lin" valueType="num">
                                      <p:cBhvr additive="base">
                                        <p:cTn id="61" dur="5000" fill="hold"/>
                                        <p:tgtEl>
                                          <p:spTgt spid="15"/>
                                        </p:tgtEl>
                                        <p:attrNameLst>
                                          <p:attrName>ppt_x</p:attrName>
                                        </p:attrNameLst>
                                      </p:cBhvr>
                                      <p:tavLst>
                                        <p:tav tm="0">
                                          <p:val>
                                            <p:strVal val="#ppt_x"/>
                                          </p:val>
                                        </p:tav>
                                        <p:tav tm="100000">
                                          <p:val>
                                            <p:strVal val="#ppt_x"/>
                                          </p:val>
                                        </p:tav>
                                      </p:tavLst>
                                    </p:anim>
                                    <p:anim calcmode="lin" valueType="num">
                                      <p:cBhvr additive="base">
                                        <p:cTn id="62" dur="50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7" presetClass="entr" presetSubtype="2" fill="hold" nodeType="clickEffect">
                                  <p:stCondLst>
                                    <p:cond delay="0"/>
                                  </p:stCondLst>
                                  <p:childTnLst>
                                    <p:set>
                                      <p:cBhvr>
                                        <p:cTn id="66" dur="1" fill="hold">
                                          <p:stCondLst>
                                            <p:cond delay="0"/>
                                          </p:stCondLst>
                                        </p:cTn>
                                        <p:tgtEl>
                                          <p:spTgt spid="18"/>
                                        </p:tgtEl>
                                        <p:attrNameLst>
                                          <p:attrName>style.visibility</p:attrName>
                                        </p:attrNameLst>
                                      </p:cBhvr>
                                      <p:to>
                                        <p:strVal val="visible"/>
                                      </p:to>
                                    </p:set>
                                    <p:anim calcmode="lin" valueType="num">
                                      <p:cBhvr additive="base">
                                        <p:cTn id="67" dur="5000" fill="hold"/>
                                        <p:tgtEl>
                                          <p:spTgt spid="18"/>
                                        </p:tgtEl>
                                        <p:attrNameLst>
                                          <p:attrName>ppt_x</p:attrName>
                                        </p:attrNameLst>
                                      </p:cBhvr>
                                      <p:tavLst>
                                        <p:tav tm="0">
                                          <p:val>
                                            <p:strVal val="1+#ppt_w/2"/>
                                          </p:val>
                                        </p:tav>
                                        <p:tav tm="100000">
                                          <p:val>
                                            <p:strVal val="#ppt_x"/>
                                          </p:val>
                                        </p:tav>
                                      </p:tavLst>
                                    </p:anim>
                                    <p:anim calcmode="lin" valueType="num">
                                      <p:cBhvr additive="base">
                                        <p:cTn id="68" dur="5000" fill="hold"/>
                                        <p:tgtEl>
                                          <p:spTgt spid="18"/>
                                        </p:tgtEl>
                                        <p:attrNameLst>
                                          <p:attrName>ppt_y</p:attrName>
                                        </p:attrNameLst>
                                      </p:cBhvr>
                                      <p:tavLst>
                                        <p:tav tm="0">
                                          <p:val>
                                            <p:strVal val="#ppt_y"/>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7" presetClass="entr" presetSubtype="2" fill="hold" grpId="0" nodeType="clickEffect">
                                  <p:stCondLst>
                                    <p:cond delay="0"/>
                                  </p:stCondLst>
                                  <p:childTnLst>
                                    <p:set>
                                      <p:cBhvr>
                                        <p:cTn id="72" dur="1" fill="hold">
                                          <p:stCondLst>
                                            <p:cond delay="0"/>
                                          </p:stCondLst>
                                        </p:cTn>
                                        <p:tgtEl>
                                          <p:spTgt spid="16"/>
                                        </p:tgtEl>
                                        <p:attrNameLst>
                                          <p:attrName>style.visibility</p:attrName>
                                        </p:attrNameLst>
                                      </p:cBhvr>
                                      <p:to>
                                        <p:strVal val="visible"/>
                                      </p:to>
                                    </p:set>
                                    <p:anim calcmode="lin" valueType="num">
                                      <p:cBhvr additive="base">
                                        <p:cTn id="73" dur="5000" fill="hold"/>
                                        <p:tgtEl>
                                          <p:spTgt spid="16"/>
                                        </p:tgtEl>
                                        <p:attrNameLst>
                                          <p:attrName>ppt_x</p:attrName>
                                        </p:attrNameLst>
                                      </p:cBhvr>
                                      <p:tavLst>
                                        <p:tav tm="0">
                                          <p:val>
                                            <p:strVal val="1+#ppt_w/2"/>
                                          </p:val>
                                        </p:tav>
                                        <p:tav tm="100000">
                                          <p:val>
                                            <p:strVal val="#ppt_x"/>
                                          </p:val>
                                        </p:tav>
                                      </p:tavLst>
                                    </p:anim>
                                    <p:anim calcmode="lin" valueType="num">
                                      <p:cBhvr additive="base">
                                        <p:cTn id="74" dur="5000" fill="hold"/>
                                        <p:tgtEl>
                                          <p:spTgt spid="16"/>
                                        </p:tgtEl>
                                        <p:attrNameLst>
                                          <p:attrName>ppt_y</p:attrName>
                                        </p:attrNameLst>
                                      </p:cBhvr>
                                      <p:tavLst>
                                        <p:tav tm="0">
                                          <p:val>
                                            <p:strVal val="#ppt_y"/>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7" presetClass="entr" presetSubtype="2" fill="hold" grpId="0" nodeType="clickEffect">
                                  <p:stCondLst>
                                    <p:cond delay="0"/>
                                  </p:stCondLst>
                                  <p:childTnLst>
                                    <p:set>
                                      <p:cBhvr>
                                        <p:cTn id="78" dur="1" fill="hold">
                                          <p:stCondLst>
                                            <p:cond delay="0"/>
                                          </p:stCondLst>
                                        </p:cTn>
                                        <p:tgtEl>
                                          <p:spTgt spid="17"/>
                                        </p:tgtEl>
                                        <p:attrNameLst>
                                          <p:attrName>style.visibility</p:attrName>
                                        </p:attrNameLst>
                                      </p:cBhvr>
                                      <p:to>
                                        <p:strVal val="visible"/>
                                      </p:to>
                                    </p:set>
                                    <p:anim calcmode="lin" valueType="num">
                                      <p:cBhvr additive="base">
                                        <p:cTn id="79" dur="5000" fill="hold"/>
                                        <p:tgtEl>
                                          <p:spTgt spid="17"/>
                                        </p:tgtEl>
                                        <p:attrNameLst>
                                          <p:attrName>ppt_x</p:attrName>
                                        </p:attrNameLst>
                                      </p:cBhvr>
                                      <p:tavLst>
                                        <p:tav tm="0">
                                          <p:val>
                                            <p:strVal val="1+#ppt_w/2"/>
                                          </p:val>
                                        </p:tav>
                                        <p:tav tm="100000">
                                          <p:val>
                                            <p:strVal val="#ppt_x"/>
                                          </p:val>
                                        </p:tav>
                                      </p:tavLst>
                                    </p:anim>
                                    <p:anim calcmode="lin" valueType="num">
                                      <p:cBhvr additive="base">
                                        <p:cTn id="80" dur="5000" fill="hold"/>
                                        <p:tgtEl>
                                          <p:spTgt spid="17"/>
                                        </p:tgtEl>
                                        <p:attrNameLst>
                                          <p:attrName>ppt_y</p:attrName>
                                        </p:attrNameLst>
                                      </p:cBhvr>
                                      <p:tavLst>
                                        <p:tav tm="0">
                                          <p:val>
                                            <p:strVal val="#ppt_y"/>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7" presetClass="entr" presetSubtype="2" fill="hold" grpId="0" nodeType="clickEffect">
                                  <p:stCondLst>
                                    <p:cond delay="0"/>
                                  </p:stCondLst>
                                  <p:childTnLst>
                                    <p:set>
                                      <p:cBhvr>
                                        <p:cTn id="84" dur="1" fill="hold">
                                          <p:stCondLst>
                                            <p:cond delay="0"/>
                                          </p:stCondLst>
                                        </p:cTn>
                                        <p:tgtEl>
                                          <p:spTgt spid="19"/>
                                        </p:tgtEl>
                                        <p:attrNameLst>
                                          <p:attrName>style.visibility</p:attrName>
                                        </p:attrNameLst>
                                      </p:cBhvr>
                                      <p:to>
                                        <p:strVal val="visible"/>
                                      </p:to>
                                    </p:set>
                                    <p:anim calcmode="lin" valueType="num">
                                      <p:cBhvr additive="base">
                                        <p:cTn id="85" dur="5000" fill="hold"/>
                                        <p:tgtEl>
                                          <p:spTgt spid="19"/>
                                        </p:tgtEl>
                                        <p:attrNameLst>
                                          <p:attrName>ppt_x</p:attrName>
                                        </p:attrNameLst>
                                      </p:cBhvr>
                                      <p:tavLst>
                                        <p:tav tm="0">
                                          <p:val>
                                            <p:strVal val="1+#ppt_w/2"/>
                                          </p:val>
                                        </p:tav>
                                        <p:tav tm="100000">
                                          <p:val>
                                            <p:strVal val="#ppt_x"/>
                                          </p:val>
                                        </p:tav>
                                      </p:tavLst>
                                    </p:anim>
                                    <p:anim calcmode="lin" valueType="num">
                                      <p:cBhvr additive="base">
                                        <p:cTn id="86" dur="5000" fill="hold"/>
                                        <p:tgtEl>
                                          <p:spTgt spid="19"/>
                                        </p:tgtEl>
                                        <p:attrNameLst>
                                          <p:attrName>ppt_y</p:attrName>
                                        </p:attrNameLst>
                                      </p:cBhvr>
                                      <p:tavLst>
                                        <p:tav tm="0">
                                          <p:val>
                                            <p:strVal val="#ppt_y"/>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7" presetClass="entr" presetSubtype="2" fill="hold" grpId="0" nodeType="clickEffect">
                                  <p:stCondLst>
                                    <p:cond delay="0"/>
                                  </p:stCondLst>
                                  <p:childTnLst>
                                    <p:set>
                                      <p:cBhvr>
                                        <p:cTn id="90" dur="1" fill="hold">
                                          <p:stCondLst>
                                            <p:cond delay="0"/>
                                          </p:stCondLst>
                                        </p:cTn>
                                        <p:tgtEl>
                                          <p:spTgt spid="20"/>
                                        </p:tgtEl>
                                        <p:attrNameLst>
                                          <p:attrName>style.visibility</p:attrName>
                                        </p:attrNameLst>
                                      </p:cBhvr>
                                      <p:to>
                                        <p:strVal val="visible"/>
                                      </p:to>
                                    </p:set>
                                    <p:anim calcmode="lin" valueType="num">
                                      <p:cBhvr additive="base">
                                        <p:cTn id="91" dur="5000" fill="hold"/>
                                        <p:tgtEl>
                                          <p:spTgt spid="20"/>
                                        </p:tgtEl>
                                        <p:attrNameLst>
                                          <p:attrName>ppt_x</p:attrName>
                                        </p:attrNameLst>
                                      </p:cBhvr>
                                      <p:tavLst>
                                        <p:tav tm="0">
                                          <p:val>
                                            <p:strVal val="1+#ppt_w/2"/>
                                          </p:val>
                                        </p:tav>
                                        <p:tav tm="100000">
                                          <p:val>
                                            <p:strVal val="#ppt_x"/>
                                          </p:val>
                                        </p:tav>
                                      </p:tavLst>
                                    </p:anim>
                                    <p:anim calcmode="lin" valueType="num">
                                      <p:cBhvr additive="base">
                                        <p:cTn id="92" dur="5000" fill="hold"/>
                                        <p:tgtEl>
                                          <p:spTgt spid="2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4" grpId="0" animBg="1"/>
      <p:bldP spid="5" grpId="0" animBg="1"/>
      <p:bldP spid="6" grpId="0" animBg="1"/>
      <p:bldP spid="7" grpId="0" animBg="1"/>
      <p:bldP spid="8" grpId="0" animBg="1"/>
      <p:bldP spid="14" grpId="0" animBg="1"/>
      <p:bldP spid="15" grpId="0" animBg="1"/>
      <p:bldP spid="16" grpId="0" animBg="1"/>
      <p:bldP spid="17" grpId="0" animBg="1"/>
      <p:bldP spid="19" grpId="0" animBg="1"/>
      <p:bldP spid="20"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Заголовок 1"/>
          <p:cNvSpPr>
            <a:spLocks noGrp="1"/>
          </p:cNvSpPr>
          <p:nvPr>
            <p:ph type="title"/>
          </p:nvPr>
        </p:nvSpPr>
        <p:spPr/>
        <p:txBody>
          <a:bodyPr/>
          <a:lstStyle/>
          <a:p>
            <a:endParaRPr lang="ru-RU" smtClean="0"/>
          </a:p>
        </p:txBody>
      </p:sp>
      <p:sp>
        <p:nvSpPr>
          <p:cNvPr id="3" name="Содержимое 2"/>
          <p:cNvSpPr>
            <a:spLocks noGrp="1"/>
          </p:cNvSpPr>
          <p:nvPr>
            <p:ph idx="1"/>
          </p:nvPr>
        </p:nvSpPr>
        <p:spPr/>
        <p:txBody>
          <a:bodyPr/>
          <a:lstStyle/>
          <a:p>
            <a:pPr>
              <a:buFont typeface="Arial" charset="0"/>
              <a:buNone/>
            </a:pPr>
            <a:endParaRPr lang="ru-RU" b="1" smtClean="0"/>
          </a:p>
          <a:p>
            <a:pPr algn="ctr">
              <a:buFont typeface="Arial" charset="0"/>
              <a:buNone/>
            </a:pPr>
            <a:r>
              <a:rPr lang="ru-RU" sz="3600" b="1" smtClean="0">
                <a:solidFill>
                  <a:srgbClr val="FF0000"/>
                </a:solidFill>
              </a:rPr>
              <a:t>3</a:t>
            </a:r>
            <a:r>
              <a:rPr lang="ru-RU" b="1" smtClean="0">
                <a:solidFill>
                  <a:srgbClr val="FF0000"/>
                </a:solidFill>
              </a:rPr>
              <a:t>.</a:t>
            </a:r>
            <a:r>
              <a:rPr lang="ru-RU" sz="3600" b="1" smtClean="0">
                <a:solidFill>
                  <a:srgbClr val="FF0000"/>
                </a:solidFill>
              </a:rPr>
              <a:t> Цели, методы и содержание анализа финансовых результатов деятельности организации. </a:t>
            </a:r>
            <a:endParaRPr lang="ru-RU" sz="3600" b="1" smtClean="0">
              <a:solidFill>
                <a:srgbClr val="FF0000"/>
              </a:solidFill>
              <a:cs typeface="Times New Roman" pitchFamily="18" charset="0"/>
            </a:endParaRPr>
          </a:p>
          <a:p>
            <a:endParaRPr lang="ru-RU"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amond(in)">
                                      <p:cBhvr>
                                        <p:cTn id="7"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Заголовок 1"/>
          <p:cNvSpPr>
            <a:spLocks noGrp="1"/>
          </p:cNvSpPr>
          <p:nvPr>
            <p:ph type="title"/>
          </p:nvPr>
        </p:nvSpPr>
        <p:spPr/>
        <p:txBody>
          <a:bodyPr/>
          <a:lstStyle/>
          <a:p>
            <a:endParaRPr lang="ru-RU" smtClean="0"/>
          </a:p>
        </p:txBody>
      </p:sp>
      <p:sp>
        <p:nvSpPr>
          <p:cNvPr id="41986" name="Содержимое 2"/>
          <p:cNvSpPr>
            <a:spLocks noGrp="1"/>
          </p:cNvSpPr>
          <p:nvPr>
            <p:ph idx="1"/>
          </p:nvPr>
        </p:nvSpPr>
        <p:spPr/>
        <p:txBody>
          <a:bodyPr/>
          <a:lstStyle/>
          <a:p>
            <a:endParaRPr lang="ru-RU" smtClean="0"/>
          </a:p>
        </p:txBody>
      </p:sp>
      <p:sp>
        <p:nvSpPr>
          <p:cNvPr id="4" name="Скругленный прямоугольник 3"/>
          <p:cNvSpPr/>
          <p:nvPr/>
        </p:nvSpPr>
        <p:spPr>
          <a:xfrm>
            <a:off x="395288" y="404813"/>
            <a:ext cx="8497887" cy="2232025"/>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ru-RU" sz="3200" b="1" dirty="0">
                <a:solidFill>
                  <a:schemeClr val="tx1"/>
                </a:solidFill>
              </a:rPr>
              <a:t>Анализ финансовых результатов предприятия подразделяется на  внешний и внутренний. Каждый из этих видов анализа имеет свои цели.</a:t>
            </a:r>
            <a:r>
              <a:rPr lang="ru-RU" sz="3200" dirty="0"/>
              <a:t> </a:t>
            </a:r>
          </a:p>
          <a:p>
            <a:pPr algn="ctr" fontAlgn="auto">
              <a:spcBef>
                <a:spcPts val="0"/>
              </a:spcBef>
              <a:spcAft>
                <a:spcPts val="0"/>
              </a:spcAft>
              <a:defRPr/>
            </a:pPr>
            <a:endParaRPr lang="ru-RU" sz="2400" b="1" dirty="0">
              <a:solidFill>
                <a:schemeClr val="tx1"/>
              </a:solidFill>
            </a:endParaRPr>
          </a:p>
        </p:txBody>
      </p:sp>
      <p:sp>
        <p:nvSpPr>
          <p:cNvPr id="5" name="Скругленный прямоугольник 4"/>
          <p:cNvSpPr/>
          <p:nvPr/>
        </p:nvSpPr>
        <p:spPr>
          <a:xfrm>
            <a:off x="250825" y="2781300"/>
            <a:ext cx="8497888" cy="3743325"/>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ru-RU" sz="2800" b="1" dirty="0">
                <a:solidFill>
                  <a:schemeClr val="tx1"/>
                </a:solidFill>
              </a:rPr>
              <a:t>Финансовый анализ, основывающийся на данных только бухгалтерской отчетности, приобретает характер внешнего анализа, проводимого за пределами предприятия его заинтересованными контрагентами, собственниками или государственными органами. Этот анализ не позволяет раскрыть всех секретов фирмы.</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diamond(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5888"/>
            <a:ext cx="8229600" cy="865187"/>
          </a:xfrm>
        </p:spPr>
        <p:txBody>
          <a:bodyPr/>
          <a:lstStyle/>
          <a:p>
            <a:r>
              <a:rPr lang="ru-RU" sz="3200" b="1" smtClean="0"/>
              <a:t>Основные черты внешнего анализа финансовых результатов</a:t>
            </a:r>
          </a:p>
        </p:txBody>
      </p:sp>
      <p:sp>
        <p:nvSpPr>
          <p:cNvPr id="43010" name="Содержимое 2"/>
          <p:cNvSpPr>
            <a:spLocks noGrp="1"/>
          </p:cNvSpPr>
          <p:nvPr>
            <p:ph idx="1"/>
          </p:nvPr>
        </p:nvSpPr>
        <p:spPr>
          <a:xfrm>
            <a:off x="250825" y="981075"/>
            <a:ext cx="8713788" cy="5761038"/>
          </a:xfrm>
        </p:spPr>
        <p:txBody>
          <a:bodyPr/>
          <a:lstStyle/>
          <a:p>
            <a:endParaRPr lang="ru-RU" smtClean="0"/>
          </a:p>
        </p:txBody>
      </p:sp>
      <p:sp>
        <p:nvSpPr>
          <p:cNvPr id="4" name="Скругленный прямоугольник 3"/>
          <p:cNvSpPr/>
          <p:nvPr/>
        </p:nvSpPr>
        <p:spPr>
          <a:xfrm>
            <a:off x="323850" y="1052513"/>
            <a:ext cx="8208963" cy="1439862"/>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ru-RU" sz="2800" b="1" dirty="0">
                <a:solidFill>
                  <a:schemeClr val="tx1"/>
                </a:solidFill>
              </a:rPr>
              <a:t>Множественность субъектов анализа, пользователей информации о деятельности предприяти</a:t>
            </a:r>
            <a:r>
              <a:rPr lang="ru-RU" sz="2400" b="1" dirty="0">
                <a:solidFill>
                  <a:schemeClr val="tx1"/>
                </a:solidFill>
              </a:rPr>
              <a:t>я</a:t>
            </a:r>
            <a:endParaRPr lang="ru-RU" sz="2400" b="1" dirty="0">
              <a:solidFill>
                <a:schemeClr val="tx1"/>
              </a:solidFill>
            </a:endParaRPr>
          </a:p>
        </p:txBody>
      </p:sp>
      <p:sp>
        <p:nvSpPr>
          <p:cNvPr id="6" name="Скругленный прямоугольник 5"/>
          <p:cNvSpPr/>
          <p:nvPr/>
        </p:nvSpPr>
        <p:spPr>
          <a:xfrm>
            <a:off x="250825" y="2708275"/>
            <a:ext cx="8208963" cy="1008063"/>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ru-RU" sz="2800" b="1" dirty="0">
                <a:solidFill>
                  <a:schemeClr val="tx1"/>
                </a:solidFill>
              </a:rPr>
              <a:t>Наличие типовых методик анализа, стандартов учета и отчетности</a:t>
            </a:r>
            <a:endParaRPr lang="ru-RU" sz="2800" b="1" dirty="0">
              <a:solidFill>
                <a:schemeClr val="tx1"/>
              </a:solidFill>
            </a:endParaRPr>
          </a:p>
        </p:txBody>
      </p:sp>
      <p:sp>
        <p:nvSpPr>
          <p:cNvPr id="7" name="Скругленный прямоугольник 6"/>
          <p:cNvSpPr/>
          <p:nvPr/>
        </p:nvSpPr>
        <p:spPr>
          <a:xfrm>
            <a:off x="323850" y="3933825"/>
            <a:ext cx="8208963" cy="935038"/>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ru-RU" sz="2800" b="1" dirty="0">
                <a:solidFill>
                  <a:schemeClr val="tx1"/>
                </a:solidFill>
              </a:rPr>
              <a:t>Ориентация анализа только на публичную, внешнюю отчетность предприятия</a:t>
            </a:r>
            <a:endParaRPr lang="ru-RU" sz="2800" b="1" dirty="0">
              <a:solidFill>
                <a:schemeClr val="tx1"/>
              </a:solidFill>
            </a:endParaRPr>
          </a:p>
        </p:txBody>
      </p:sp>
      <p:sp>
        <p:nvSpPr>
          <p:cNvPr id="8" name="Скругленный прямоугольник 7"/>
          <p:cNvSpPr/>
          <p:nvPr/>
        </p:nvSpPr>
        <p:spPr>
          <a:xfrm>
            <a:off x="323850" y="5084763"/>
            <a:ext cx="8208963" cy="1152525"/>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ru-RU" sz="2800" b="1" dirty="0">
                <a:solidFill>
                  <a:schemeClr val="tx1"/>
                </a:solidFill>
              </a:rPr>
              <a:t>Ограниченность задач анализа как следствие предыдущего фактора</a:t>
            </a:r>
            <a:endParaRPr lang="ru-RU" sz="2800" b="1"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0" fill="hold"/>
                                        <p:tgtEl>
                                          <p:spTgt spid="2"/>
                                        </p:tgtEl>
                                        <p:attrNameLst>
                                          <p:attrName>ppt_x</p:attrName>
                                        </p:attrNameLst>
                                      </p:cBhvr>
                                      <p:tavLst>
                                        <p:tav tm="0">
                                          <p:val>
                                            <p:strVal val="#ppt_x"/>
                                          </p:val>
                                        </p:tav>
                                        <p:tav tm="100000">
                                          <p:val>
                                            <p:strVal val="#ppt_x"/>
                                          </p:val>
                                        </p:tav>
                                      </p:tavLst>
                                    </p:anim>
                                    <p:anim calcmode="lin" valueType="num">
                                      <p:cBhvr additive="base">
                                        <p:cTn id="8" dur="50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8" presetClass="entr" presetSubtype="16"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diamond(in)">
                                      <p:cBhvr>
                                        <p:cTn id="13" dur="2000"/>
                                        <p:tgtEl>
                                          <p:spTgt spid="4"/>
                                        </p:tgtEl>
                                      </p:cBhvr>
                                    </p:animEffect>
                                  </p:childTnLst>
                                </p:cTn>
                              </p:par>
                            </p:childTnLst>
                          </p:cTn>
                        </p:par>
                      </p:childTnLst>
                    </p:cTn>
                  </p:par>
                  <p:par>
                    <p:cTn id="14" fill="hold">
                      <p:stCondLst>
                        <p:cond delay="indefinite"/>
                      </p:stCondLst>
                      <p:childTnLst>
                        <p:par>
                          <p:cTn id="15" fill="hold">
                            <p:stCondLst>
                              <p:cond delay="0"/>
                            </p:stCondLst>
                            <p:childTnLst>
                              <p:par>
                                <p:cTn id="16" presetID="8" presetClass="entr" presetSubtype="16"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diamond(in)">
                                      <p:cBhvr>
                                        <p:cTn id="18" dur="2000"/>
                                        <p:tgtEl>
                                          <p:spTgt spid="6"/>
                                        </p:tgtEl>
                                      </p:cBhvr>
                                    </p:animEffect>
                                  </p:childTnLst>
                                </p:cTn>
                              </p:par>
                            </p:childTnLst>
                          </p:cTn>
                        </p:par>
                      </p:childTnLst>
                    </p:cTn>
                  </p:par>
                  <p:par>
                    <p:cTn id="19" fill="hold">
                      <p:stCondLst>
                        <p:cond delay="indefinite"/>
                      </p:stCondLst>
                      <p:childTnLst>
                        <p:par>
                          <p:cTn id="20" fill="hold">
                            <p:stCondLst>
                              <p:cond delay="0"/>
                            </p:stCondLst>
                            <p:childTnLst>
                              <p:par>
                                <p:cTn id="21" presetID="8" presetClass="entr" presetSubtype="16"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diamond(in)">
                                      <p:cBhvr>
                                        <p:cTn id="23" dur="2000"/>
                                        <p:tgtEl>
                                          <p:spTgt spid="7"/>
                                        </p:tgtEl>
                                      </p:cBhvr>
                                    </p:animEffect>
                                  </p:childTnLst>
                                </p:cTn>
                              </p:par>
                            </p:childTnLst>
                          </p:cTn>
                        </p:par>
                      </p:childTnLst>
                    </p:cTn>
                  </p:par>
                  <p:par>
                    <p:cTn id="24" fill="hold">
                      <p:stCondLst>
                        <p:cond delay="indefinite"/>
                      </p:stCondLst>
                      <p:childTnLst>
                        <p:par>
                          <p:cTn id="25" fill="hold">
                            <p:stCondLst>
                              <p:cond delay="0"/>
                            </p:stCondLst>
                            <p:childTnLst>
                              <p:par>
                                <p:cTn id="26" presetID="7" presetClass="entr" presetSubtype="4" fill="hold" nodeType="clickEffect">
                                  <p:stCondLst>
                                    <p:cond delay="0"/>
                                  </p:stCondLst>
                                  <p:childTnLst>
                                    <p:set>
                                      <p:cBhvr>
                                        <p:cTn id="27" dur="1" fill="hold">
                                          <p:stCondLst>
                                            <p:cond delay="0"/>
                                          </p:stCondLst>
                                        </p:cTn>
                                        <p:tgtEl>
                                          <p:spTgt spid="8">
                                            <p:txEl>
                                              <p:pRg st="0" end="0"/>
                                            </p:txEl>
                                          </p:spTgt>
                                        </p:tgtEl>
                                        <p:attrNameLst>
                                          <p:attrName>style.visibility</p:attrName>
                                        </p:attrNameLst>
                                      </p:cBhvr>
                                      <p:to>
                                        <p:strVal val="visible"/>
                                      </p:to>
                                    </p:set>
                                    <p:anim calcmode="lin" valueType="num">
                                      <p:cBhvr additive="base">
                                        <p:cTn id="28" dur="50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29" dur="50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P spid="6" grpId="0" animBg="1"/>
      <p:bldP spid="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Заголовок 1"/>
          <p:cNvSpPr>
            <a:spLocks noGrp="1"/>
          </p:cNvSpPr>
          <p:nvPr>
            <p:ph type="title"/>
          </p:nvPr>
        </p:nvSpPr>
        <p:spPr>
          <a:xfrm>
            <a:off x="428625" y="0"/>
            <a:ext cx="8358188" cy="2349500"/>
          </a:xfrm>
        </p:spPr>
        <p:txBody>
          <a:bodyPr/>
          <a:lstStyle/>
          <a:p>
            <a:r>
              <a:rPr lang="ru-RU" sz="4800" b="1" smtClean="0"/>
              <a:t/>
            </a:r>
            <a:br>
              <a:rPr lang="ru-RU" sz="4800" b="1" smtClean="0"/>
            </a:br>
            <a:r>
              <a:rPr lang="ru-RU" sz="4800" b="1" smtClean="0"/>
              <a:t/>
            </a:r>
            <a:br>
              <a:rPr lang="ru-RU" sz="4800" b="1" smtClean="0"/>
            </a:br>
            <a:r>
              <a:rPr lang="ru-RU" sz="4800" b="1" smtClean="0"/>
              <a:t/>
            </a:r>
            <a:br>
              <a:rPr lang="ru-RU" sz="4800" b="1" smtClean="0"/>
            </a:br>
            <a:r>
              <a:rPr lang="ru-RU" sz="4800" b="1" smtClean="0"/>
              <a:t/>
            </a:r>
            <a:br>
              <a:rPr lang="ru-RU" sz="4800" b="1" smtClean="0"/>
            </a:br>
            <a:r>
              <a:rPr lang="ru-RU" sz="4800" b="1" smtClean="0"/>
              <a:t>Тема 5</a:t>
            </a:r>
            <a:br>
              <a:rPr lang="ru-RU" sz="4800" b="1" smtClean="0"/>
            </a:br>
            <a:r>
              <a:rPr lang="ru-RU" sz="4800" b="1" smtClean="0"/>
              <a:t> </a:t>
            </a:r>
            <a:br>
              <a:rPr lang="ru-RU" sz="4800" b="1" smtClean="0"/>
            </a:br>
            <a:endParaRPr lang="ru-RU" sz="6000" smtClean="0"/>
          </a:p>
        </p:txBody>
      </p:sp>
      <p:sp>
        <p:nvSpPr>
          <p:cNvPr id="6147" name="Содержимое 2"/>
          <p:cNvSpPr>
            <a:spLocks noGrp="1"/>
          </p:cNvSpPr>
          <p:nvPr>
            <p:ph idx="1"/>
          </p:nvPr>
        </p:nvSpPr>
        <p:spPr>
          <a:xfrm>
            <a:off x="107950" y="2420938"/>
            <a:ext cx="8928100" cy="3887787"/>
          </a:xfrm>
        </p:spPr>
        <p:txBody>
          <a:bodyPr rtlCol="0">
            <a:normAutofit/>
          </a:bodyPr>
          <a:lstStyle/>
          <a:p>
            <a:pPr algn="ctr" fontAlgn="auto">
              <a:spcAft>
                <a:spcPts val="0"/>
              </a:spcAft>
              <a:buFontTx/>
              <a:buNone/>
              <a:defRPr/>
            </a:pPr>
            <a:endParaRPr lang="ru-RU" sz="4000" b="1" dirty="0" smtClean="0">
              <a:solidFill>
                <a:schemeClr val="accent4">
                  <a:lumMod val="10000"/>
                </a:schemeClr>
              </a:solidFill>
            </a:endParaRPr>
          </a:p>
          <a:p>
            <a:pPr algn="ctr" fontAlgn="auto">
              <a:spcAft>
                <a:spcPts val="0"/>
              </a:spcAft>
              <a:buFontTx/>
              <a:buNone/>
              <a:defRPr/>
            </a:pPr>
            <a:r>
              <a:rPr lang="ru-RU" sz="4000" b="1" dirty="0" smtClean="0">
                <a:solidFill>
                  <a:schemeClr val="accent4">
                    <a:lumMod val="10000"/>
                  </a:schemeClr>
                </a:solidFill>
              </a:rPr>
              <a:t> </a:t>
            </a:r>
            <a:r>
              <a:rPr lang="ru-RU" sz="4800" b="1" dirty="0" smtClean="0"/>
              <a:t>Оценка финансовых результатов деятельности организаций</a:t>
            </a:r>
          </a:p>
          <a:p>
            <a:pPr algn="ctr" fontAlgn="auto">
              <a:spcAft>
                <a:spcPts val="0"/>
              </a:spcAft>
              <a:buFontTx/>
              <a:buNone/>
              <a:defRPr/>
            </a:pPr>
            <a:r>
              <a:rPr lang="ru-RU" sz="700" dirty="0" smtClean="0">
                <a:solidFill>
                  <a:srgbClr val="000000"/>
                </a:solidFill>
              </a:rPr>
              <a:t/>
            </a:r>
            <a:br>
              <a:rPr lang="ru-RU" sz="700" dirty="0" smtClean="0">
                <a:solidFill>
                  <a:srgbClr val="000000"/>
                </a:solidFill>
              </a:rPr>
            </a:br>
            <a:endParaRPr lang="ru-RU" sz="4000" dirty="0" smtClean="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122"/>
                                        </p:tgtEl>
                                        <p:attrNameLst>
                                          <p:attrName>style.visibility</p:attrName>
                                        </p:attrNameLst>
                                      </p:cBhvr>
                                      <p:to>
                                        <p:strVal val="visible"/>
                                      </p:to>
                                    </p:set>
                                    <p:animEffect transition="in" filter="wipe(down)">
                                      <p:cBhvr>
                                        <p:cTn id="7" dur="500"/>
                                        <p:tgtEl>
                                          <p:spTgt spid="512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6147">
                                            <p:txEl>
                                              <p:pRg st="1" end="1"/>
                                            </p:txEl>
                                          </p:spTgt>
                                        </p:tgtEl>
                                        <p:attrNameLst>
                                          <p:attrName>style.visibility</p:attrName>
                                        </p:attrNameLst>
                                      </p:cBhvr>
                                      <p:to>
                                        <p:strVal val="visible"/>
                                      </p:to>
                                    </p:set>
                                    <p:animEffect transition="in" filter="diamond(in)">
                                      <p:cBhvr>
                                        <p:cTn id="12" dur="2000"/>
                                        <p:tgtEl>
                                          <p:spTgt spid="614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6147">
                                            <p:txEl>
                                              <p:pRg st="2" end="2"/>
                                            </p:txEl>
                                          </p:spTgt>
                                        </p:tgtEl>
                                        <p:attrNameLst>
                                          <p:attrName>style.visibility</p:attrName>
                                        </p:attrNameLst>
                                      </p:cBhvr>
                                      <p:to>
                                        <p:strVal val="visible"/>
                                      </p:to>
                                    </p:set>
                                    <p:animEffect transition="in" filter="diamond(in)">
                                      <p:cBhvr>
                                        <p:cTn id="17" dur="2000"/>
                                        <p:tgtEl>
                                          <p:spTgt spid="614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p:bldP spid="6147"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993775"/>
          </a:xfrm>
        </p:spPr>
        <p:txBody>
          <a:bodyPr rtlCol="0">
            <a:normAutofit fontScale="90000"/>
          </a:bodyPr>
          <a:lstStyle/>
          <a:p>
            <a:pPr fontAlgn="auto">
              <a:spcAft>
                <a:spcPts val="0"/>
              </a:spcAft>
              <a:defRPr/>
            </a:pPr>
            <a:r>
              <a:rPr lang="ru-RU" b="1" dirty="0" smtClean="0"/>
              <a:t>Основное содержание внешнего финансового анализа</a:t>
            </a:r>
            <a:endParaRPr lang="ru-RU" b="1" dirty="0"/>
          </a:p>
        </p:txBody>
      </p:sp>
      <p:sp>
        <p:nvSpPr>
          <p:cNvPr id="44034" name="Содержимое 2"/>
          <p:cNvSpPr>
            <a:spLocks noGrp="1"/>
          </p:cNvSpPr>
          <p:nvPr>
            <p:ph idx="1"/>
          </p:nvPr>
        </p:nvSpPr>
        <p:spPr>
          <a:xfrm>
            <a:off x="457200" y="1341438"/>
            <a:ext cx="8435975" cy="5327650"/>
          </a:xfrm>
        </p:spPr>
        <p:txBody>
          <a:bodyPr/>
          <a:lstStyle/>
          <a:p>
            <a:endParaRPr lang="ru-RU" smtClean="0"/>
          </a:p>
        </p:txBody>
      </p:sp>
      <p:sp>
        <p:nvSpPr>
          <p:cNvPr id="4" name="Скругленный прямоугольник 3"/>
          <p:cNvSpPr/>
          <p:nvPr/>
        </p:nvSpPr>
        <p:spPr>
          <a:xfrm>
            <a:off x="468313" y="1412875"/>
            <a:ext cx="7848600" cy="576263"/>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sz="3000" b="1" dirty="0">
                <a:solidFill>
                  <a:schemeClr val="tx1"/>
                </a:solidFill>
              </a:rPr>
              <a:t>Анализ абсолютных показателей прибыли</a:t>
            </a:r>
            <a:endParaRPr lang="ru-RU" sz="3000" b="1" dirty="0">
              <a:solidFill>
                <a:schemeClr val="tx1"/>
              </a:solidFill>
            </a:endParaRPr>
          </a:p>
        </p:txBody>
      </p:sp>
      <p:sp>
        <p:nvSpPr>
          <p:cNvPr id="5" name="Скругленный прямоугольник 4"/>
          <p:cNvSpPr/>
          <p:nvPr/>
        </p:nvSpPr>
        <p:spPr>
          <a:xfrm>
            <a:off x="539750" y="2997200"/>
            <a:ext cx="7777163" cy="1295400"/>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endParaRPr lang="ru-RU" sz="3200" b="1" dirty="0">
              <a:solidFill>
                <a:schemeClr val="tx1"/>
              </a:solidFill>
            </a:endParaRPr>
          </a:p>
          <a:p>
            <a:pPr fontAlgn="auto">
              <a:spcBef>
                <a:spcPts val="0"/>
              </a:spcBef>
              <a:spcAft>
                <a:spcPts val="0"/>
              </a:spcAft>
              <a:defRPr/>
            </a:pPr>
            <a:r>
              <a:rPr lang="ru-RU" sz="2800" b="1" dirty="0">
                <a:solidFill>
                  <a:schemeClr val="tx1"/>
                </a:solidFill>
              </a:rPr>
              <a:t>Анализ финансового состояния, рыночной устойчивости, ликвидности баланса, платежеспособности предприятия</a:t>
            </a:r>
          </a:p>
          <a:p>
            <a:pPr fontAlgn="auto">
              <a:spcBef>
                <a:spcPts val="0"/>
              </a:spcBef>
              <a:spcAft>
                <a:spcPts val="0"/>
              </a:spcAft>
              <a:defRPr/>
            </a:pPr>
            <a:endParaRPr lang="ru-RU" sz="2800" b="1" dirty="0">
              <a:solidFill>
                <a:schemeClr val="tx1"/>
              </a:solidFill>
            </a:endParaRPr>
          </a:p>
        </p:txBody>
      </p:sp>
      <p:sp>
        <p:nvSpPr>
          <p:cNvPr id="6" name="Скругленный прямоугольник 5"/>
          <p:cNvSpPr/>
          <p:nvPr/>
        </p:nvSpPr>
        <p:spPr>
          <a:xfrm>
            <a:off x="468313" y="2060575"/>
            <a:ext cx="7848600" cy="863600"/>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ru-RU" sz="3000" b="1" dirty="0">
                <a:solidFill>
                  <a:schemeClr val="tx1"/>
                </a:solidFill>
              </a:rPr>
              <a:t>Анализ относительных показателей </a:t>
            </a:r>
          </a:p>
          <a:p>
            <a:pPr fontAlgn="auto">
              <a:spcBef>
                <a:spcPts val="0"/>
              </a:spcBef>
              <a:spcAft>
                <a:spcPts val="0"/>
              </a:spcAft>
              <a:defRPr/>
            </a:pPr>
            <a:r>
              <a:rPr lang="ru-RU" sz="3000" b="1" dirty="0">
                <a:solidFill>
                  <a:schemeClr val="tx1"/>
                </a:solidFill>
              </a:rPr>
              <a:t>рентабельности</a:t>
            </a:r>
            <a:endParaRPr lang="ru-RU" sz="3000" b="1" dirty="0">
              <a:solidFill>
                <a:schemeClr val="tx1"/>
              </a:solidFill>
            </a:endParaRPr>
          </a:p>
        </p:txBody>
      </p:sp>
      <p:sp>
        <p:nvSpPr>
          <p:cNvPr id="7" name="Скругленный прямоугольник 6"/>
          <p:cNvSpPr/>
          <p:nvPr/>
        </p:nvSpPr>
        <p:spPr>
          <a:xfrm>
            <a:off x="539750" y="4365625"/>
            <a:ext cx="7848600" cy="935038"/>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ru-RU" sz="2800" b="1" dirty="0">
                <a:solidFill>
                  <a:schemeClr val="tx1"/>
                </a:solidFill>
              </a:rPr>
              <a:t>Анализ эффективности использования заёмного капитала</a:t>
            </a:r>
            <a:endParaRPr lang="ru-RU" sz="2800" b="1" dirty="0">
              <a:solidFill>
                <a:schemeClr val="tx1"/>
              </a:solidFill>
            </a:endParaRPr>
          </a:p>
        </p:txBody>
      </p:sp>
      <p:sp>
        <p:nvSpPr>
          <p:cNvPr id="8" name="Скругленный прямоугольник 7"/>
          <p:cNvSpPr/>
          <p:nvPr/>
        </p:nvSpPr>
        <p:spPr>
          <a:xfrm>
            <a:off x="468313" y="5373688"/>
            <a:ext cx="7848600" cy="12954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ru-RU" sz="3000" b="1" dirty="0">
                <a:solidFill>
                  <a:schemeClr val="tx1"/>
                </a:solidFill>
              </a:rPr>
              <a:t>Экономическая диагностика финансового состояния предприятия и рейтинговая оценка эмитентов</a:t>
            </a:r>
            <a:endParaRPr lang="ru-RU" sz="3000" b="1"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0" fill="hold"/>
                                        <p:tgtEl>
                                          <p:spTgt spid="2"/>
                                        </p:tgtEl>
                                        <p:attrNameLst>
                                          <p:attrName>ppt_x</p:attrName>
                                        </p:attrNameLst>
                                      </p:cBhvr>
                                      <p:tavLst>
                                        <p:tav tm="0">
                                          <p:val>
                                            <p:strVal val="#ppt_x"/>
                                          </p:val>
                                        </p:tav>
                                        <p:tav tm="100000">
                                          <p:val>
                                            <p:strVal val="#ppt_x"/>
                                          </p:val>
                                        </p:tav>
                                      </p:tavLst>
                                    </p:anim>
                                    <p:anim calcmode="lin" valueType="num">
                                      <p:cBhvr additive="base">
                                        <p:cTn id="8" dur="50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8" presetClass="entr" presetSubtype="16"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diamond(in)">
                                      <p:cBhvr>
                                        <p:cTn id="13" dur="2000"/>
                                        <p:tgtEl>
                                          <p:spTgt spid="4"/>
                                        </p:tgtEl>
                                      </p:cBhvr>
                                    </p:animEffect>
                                  </p:childTnLst>
                                </p:cTn>
                              </p:par>
                            </p:childTnLst>
                          </p:cTn>
                        </p:par>
                      </p:childTnLst>
                    </p:cTn>
                  </p:par>
                  <p:par>
                    <p:cTn id="14" fill="hold">
                      <p:stCondLst>
                        <p:cond delay="indefinite"/>
                      </p:stCondLst>
                      <p:childTnLst>
                        <p:par>
                          <p:cTn id="15" fill="hold">
                            <p:stCondLst>
                              <p:cond delay="0"/>
                            </p:stCondLst>
                            <p:childTnLst>
                              <p:par>
                                <p:cTn id="16" presetID="8" presetClass="entr" presetSubtype="16"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diamond(in)">
                                      <p:cBhvr>
                                        <p:cTn id="18" dur="2000"/>
                                        <p:tgtEl>
                                          <p:spTgt spid="6"/>
                                        </p:tgtEl>
                                      </p:cBhvr>
                                    </p:animEffect>
                                  </p:childTnLst>
                                </p:cTn>
                              </p:par>
                            </p:childTnLst>
                          </p:cTn>
                        </p:par>
                      </p:childTnLst>
                    </p:cTn>
                  </p:par>
                  <p:par>
                    <p:cTn id="19" fill="hold">
                      <p:stCondLst>
                        <p:cond delay="indefinite"/>
                      </p:stCondLst>
                      <p:childTnLst>
                        <p:par>
                          <p:cTn id="20" fill="hold">
                            <p:stCondLst>
                              <p:cond delay="0"/>
                            </p:stCondLst>
                            <p:childTnLst>
                              <p:par>
                                <p:cTn id="21" presetID="8" presetClass="entr" presetSubtype="16"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diamond(in)">
                                      <p:cBhvr>
                                        <p:cTn id="23" dur="2000"/>
                                        <p:tgtEl>
                                          <p:spTgt spid="5"/>
                                        </p:tgtEl>
                                      </p:cBhvr>
                                    </p:animEffect>
                                  </p:childTnLst>
                                </p:cTn>
                              </p:par>
                            </p:childTnLst>
                          </p:cTn>
                        </p:par>
                      </p:childTnLst>
                    </p:cTn>
                  </p:par>
                  <p:par>
                    <p:cTn id="24" fill="hold">
                      <p:stCondLst>
                        <p:cond delay="indefinite"/>
                      </p:stCondLst>
                      <p:childTnLst>
                        <p:par>
                          <p:cTn id="25" fill="hold">
                            <p:stCondLst>
                              <p:cond delay="0"/>
                            </p:stCondLst>
                            <p:childTnLst>
                              <p:par>
                                <p:cTn id="26" presetID="8" presetClass="entr" presetSubtype="16"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diamond(in)">
                                      <p:cBhvr>
                                        <p:cTn id="28" dur="2000"/>
                                        <p:tgtEl>
                                          <p:spTgt spid="7"/>
                                        </p:tgtEl>
                                      </p:cBhvr>
                                    </p:animEffect>
                                  </p:childTnLst>
                                </p:cTn>
                              </p:par>
                            </p:childTnLst>
                          </p:cTn>
                        </p:par>
                      </p:childTnLst>
                    </p:cTn>
                  </p:par>
                  <p:par>
                    <p:cTn id="29" fill="hold">
                      <p:stCondLst>
                        <p:cond delay="indefinite"/>
                      </p:stCondLst>
                      <p:childTnLst>
                        <p:par>
                          <p:cTn id="30" fill="hold">
                            <p:stCondLst>
                              <p:cond delay="0"/>
                            </p:stCondLst>
                            <p:childTnLst>
                              <p:par>
                                <p:cTn id="31" presetID="7" presetClass="entr" presetSubtype="4" fill="hold" grpId="0" nodeType="clickEffect">
                                  <p:stCondLst>
                                    <p:cond delay="0"/>
                                  </p:stCondLst>
                                  <p:childTnLst>
                                    <p:set>
                                      <p:cBhvr>
                                        <p:cTn id="32" dur="1" fill="hold">
                                          <p:stCondLst>
                                            <p:cond delay="0"/>
                                          </p:stCondLst>
                                        </p:cTn>
                                        <p:tgtEl>
                                          <p:spTgt spid="8"/>
                                        </p:tgtEl>
                                        <p:attrNameLst>
                                          <p:attrName>style.visibility</p:attrName>
                                        </p:attrNameLst>
                                      </p:cBhvr>
                                      <p:to>
                                        <p:strVal val="visible"/>
                                      </p:to>
                                    </p:set>
                                    <p:anim calcmode="lin" valueType="num">
                                      <p:cBhvr additive="base">
                                        <p:cTn id="33" dur="5000" fill="hold"/>
                                        <p:tgtEl>
                                          <p:spTgt spid="8"/>
                                        </p:tgtEl>
                                        <p:attrNameLst>
                                          <p:attrName>ppt_x</p:attrName>
                                        </p:attrNameLst>
                                      </p:cBhvr>
                                      <p:tavLst>
                                        <p:tav tm="0">
                                          <p:val>
                                            <p:strVal val="#ppt_x"/>
                                          </p:val>
                                        </p:tav>
                                        <p:tav tm="100000">
                                          <p:val>
                                            <p:strVal val="#ppt_x"/>
                                          </p:val>
                                        </p:tav>
                                      </p:tavLst>
                                    </p:anim>
                                    <p:anim calcmode="lin" valueType="num">
                                      <p:cBhvr additive="base">
                                        <p:cTn id="34" dur="50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P spid="5" grpId="0" animBg="1"/>
      <p:bldP spid="6" grpId="0" animBg="1"/>
      <p:bldP spid="7" grpId="0" animBg="1"/>
      <p:bldP spid="8"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993775"/>
          </a:xfrm>
        </p:spPr>
        <p:txBody>
          <a:bodyPr/>
          <a:lstStyle/>
          <a:p>
            <a:r>
              <a:rPr lang="ru-RU" sz="3200" b="1" smtClean="0"/>
              <a:t>Основные особенности внутреннего или управленческого финансового анализа</a:t>
            </a:r>
          </a:p>
        </p:txBody>
      </p:sp>
      <p:sp>
        <p:nvSpPr>
          <p:cNvPr id="45058" name="Содержимое 2"/>
          <p:cNvSpPr>
            <a:spLocks noGrp="1"/>
          </p:cNvSpPr>
          <p:nvPr>
            <p:ph idx="1"/>
          </p:nvPr>
        </p:nvSpPr>
        <p:spPr>
          <a:xfrm>
            <a:off x="457200" y="1341438"/>
            <a:ext cx="8435975" cy="5327650"/>
          </a:xfrm>
        </p:spPr>
        <p:txBody>
          <a:bodyPr/>
          <a:lstStyle/>
          <a:p>
            <a:endParaRPr lang="ru-RU" smtClean="0"/>
          </a:p>
        </p:txBody>
      </p:sp>
      <p:sp>
        <p:nvSpPr>
          <p:cNvPr id="4" name="Скругленный прямоугольник 3"/>
          <p:cNvSpPr/>
          <p:nvPr/>
        </p:nvSpPr>
        <p:spPr>
          <a:xfrm>
            <a:off x="468313" y="1412875"/>
            <a:ext cx="8135937" cy="431800"/>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sz="2500" b="1" dirty="0">
                <a:solidFill>
                  <a:schemeClr val="tx1"/>
                </a:solidFill>
              </a:rPr>
              <a:t>Ориентация результатов анализа на своё руководство</a:t>
            </a:r>
            <a:endParaRPr lang="ru-RU" sz="2500" b="1" dirty="0">
              <a:solidFill>
                <a:schemeClr val="tx1"/>
              </a:solidFill>
            </a:endParaRPr>
          </a:p>
        </p:txBody>
      </p:sp>
      <p:sp>
        <p:nvSpPr>
          <p:cNvPr id="5" name="Скругленный прямоугольник 4"/>
          <p:cNvSpPr/>
          <p:nvPr/>
        </p:nvSpPr>
        <p:spPr>
          <a:xfrm>
            <a:off x="468313" y="2636838"/>
            <a:ext cx="8064500" cy="576262"/>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ru-RU" sz="2500" b="1" dirty="0">
                <a:solidFill>
                  <a:schemeClr val="tx1"/>
                </a:solidFill>
              </a:rPr>
              <a:t>Отсутствие регламентации анализа со стороны</a:t>
            </a:r>
            <a:endParaRPr lang="ru-RU" sz="2500" b="1" dirty="0">
              <a:solidFill>
                <a:schemeClr val="tx1"/>
              </a:solidFill>
            </a:endParaRPr>
          </a:p>
        </p:txBody>
      </p:sp>
      <p:sp>
        <p:nvSpPr>
          <p:cNvPr id="6" name="Скругленный прямоугольник 5"/>
          <p:cNvSpPr/>
          <p:nvPr/>
        </p:nvSpPr>
        <p:spPr>
          <a:xfrm>
            <a:off x="323850" y="1989138"/>
            <a:ext cx="8569325" cy="576262"/>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ru-RU" sz="2500" b="1" dirty="0">
                <a:solidFill>
                  <a:schemeClr val="tx1"/>
                </a:solidFill>
              </a:rPr>
              <a:t>Использование всех источников информации для анализа</a:t>
            </a:r>
            <a:endParaRPr lang="ru-RU" sz="2500" b="1" dirty="0">
              <a:solidFill>
                <a:schemeClr val="tx1"/>
              </a:solidFill>
            </a:endParaRPr>
          </a:p>
        </p:txBody>
      </p:sp>
      <p:sp>
        <p:nvSpPr>
          <p:cNvPr id="7" name="Скругленный прямоугольник 6"/>
          <p:cNvSpPr/>
          <p:nvPr/>
        </p:nvSpPr>
        <p:spPr>
          <a:xfrm>
            <a:off x="539750" y="3429000"/>
            <a:ext cx="8208963" cy="792163"/>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ru-RU" sz="2500" b="1" dirty="0">
                <a:solidFill>
                  <a:schemeClr val="tx1"/>
                </a:solidFill>
              </a:rPr>
              <a:t>Комплексность анализа, изучение всех сторон деятельности предприятия</a:t>
            </a:r>
            <a:endParaRPr lang="ru-RU" sz="2500" b="1" dirty="0">
              <a:solidFill>
                <a:schemeClr val="tx1"/>
              </a:solidFill>
            </a:endParaRPr>
          </a:p>
        </p:txBody>
      </p:sp>
      <p:sp>
        <p:nvSpPr>
          <p:cNvPr id="8" name="Скругленный прямоугольник 7"/>
          <p:cNvSpPr/>
          <p:nvPr/>
        </p:nvSpPr>
        <p:spPr>
          <a:xfrm>
            <a:off x="539750" y="4437063"/>
            <a:ext cx="8280400" cy="792162"/>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ru-RU" sz="2400" b="1" dirty="0">
                <a:solidFill>
                  <a:schemeClr val="tx1"/>
                </a:solidFill>
              </a:rPr>
              <a:t>Интеграция учета, анализа, планирования и принятия решения</a:t>
            </a:r>
            <a:endParaRPr lang="ru-RU" sz="2400" b="1" dirty="0">
              <a:solidFill>
                <a:schemeClr val="tx1"/>
              </a:solidFill>
            </a:endParaRPr>
          </a:p>
        </p:txBody>
      </p:sp>
      <p:sp>
        <p:nvSpPr>
          <p:cNvPr id="9" name="Скругленный прямоугольник 8"/>
          <p:cNvSpPr/>
          <p:nvPr/>
        </p:nvSpPr>
        <p:spPr>
          <a:xfrm>
            <a:off x="539750" y="5300663"/>
            <a:ext cx="8288338" cy="865187"/>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ru-RU" sz="2800" b="1" dirty="0">
                <a:solidFill>
                  <a:schemeClr val="tx1"/>
                </a:solidFill>
              </a:rPr>
              <a:t>Максимальная закрытость результатов анализа в целях сохранения коммерческой тайны</a:t>
            </a:r>
            <a:endParaRPr lang="ru-RU" sz="2800" b="1"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0" fill="hold"/>
                                        <p:tgtEl>
                                          <p:spTgt spid="2"/>
                                        </p:tgtEl>
                                        <p:attrNameLst>
                                          <p:attrName>ppt_x</p:attrName>
                                        </p:attrNameLst>
                                      </p:cBhvr>
                                      <p:tavLst>
                                        <p:tav tm="0">
                                          <p:val>
                                            <p:strVal val="#ppt_x"/>
                                          </p:val>
                                        </p:tav>
                                        <p:tav tm="100000">
                                          <p:val>
                                            <p:strVal val="#ppt_x"/>
                                          </p:val>
                                        </p:tav>
                                      </p:tavLst>
                                    </p:anim>
                                    <p:anim calcmode="lin" valueType="num">
                                      <p:cBhvr additive="base">
                                        <p:cTn id="8" dur="50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8" presetClass="entr" presetSubtype="16"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diamond(in)">
                                      <p:cBhvr>
                                        <p:cTn id="13" dur="2000"/>
                                        <p:tgtEl>
                                          <p:spTgt spid="4"/>
                                        </p:tgtEl>
                                      </p:cBhvr>
                                    </p:animEffect>
                                  </p:childTnLst>
                                </p:cTn>
                              </p:par>
                            </p:childTnLst>
                          </p:cTn>
                        </p:par>
                      </p:childTnLst>
                    </p:cTn>
                  </p:par>
                  <p:par>
                    <p:cTn id="14" fill="hold">
                      <p:stCondLst>
                        <p:cond delay="indefinite"/>
                      </p:stCondLst>
                      <p:childTnLst>
                        <p:par>
                          <p:cTn id="15" fill="hold">
                            <p:stCondLst>
                              <p:cond delay="0"/>
                            </p:stCondLst>
                            <p:childTnLst>
                              <p:par>
                                <p:cTn id="16" presetID="8" presetClass="entr" presetSubtype="16"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diamond(in)">
                                      <p:cBhvr>
                                        <p:cTn id="18" dur="2000"/>
                                        <p:tgtEl>
                                          <p:spTgt spid="6"/>
                                        </p:tgtEl>
                                      </p:cBhvr>
                                    </p:animEffect>
                                  </p:childTnLst>
                                </p:cTn>
                              </p:par>
                            </p:childTnLst>
                          </p:cTn>
                        </p:par>
                      </p:childTnLst>
                    </p:cTn>
                  </p:par>
                  <p:par>
                    <p:cTn id="19" fill="hold">
                      <p:stCondLst>
                        <p:cond delay="indefinite"/>
                      </p:stCondLst>
                      <p:childTnLst>
                        <p:par>
                          <p:cTn id="20" fill="hold">
                            <p:stCondLst>
                              <p:cond delay="0"/>
                            </p:stCondLst>
                            <p:childTnLst>
                              <p:par>
                                <p:cTn id="21" presetID="8" presetClass="entr" presetSubtype="16"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diamond(in)">
                                      <p:cBhvr>
                                        <p:cTn id="23" dur="2000"/>
                                        <p:tgtEl>
                                          <p:spTgt spid="5"/>
                                        </p:tgtEl>
                                      </p:cBhvr>
                                    </p:animEffect>
                                  </p:childTnLst>
                                </p:cTn>
                              </p:par>
                            </p:childTnLst>
                          </p:cTn>
                        </p:par>
                      </p:childTnLst>
                    </p:cTn>
                  </p:par>
                  <p:par>
                    <p:cTn id="24" fill="hold">
                      <p:stCondLst>
                        <p:cond delay="indefinite"/>
                      </p:stCondLst>
                      <p:childTnLst>
                        <p:par>
                          <p:cTn id="25" fill="hold">
                            <p:stCondLst>
                              <p:cond delay="0"/>
                            </p:stCondLst>
                            <p:childTnLst>
                              <p:par>
                                <p:cTn id="26" presetID="8" presetClass="entr" presetSubtype="16"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diamond(in)">
                                      <p:cBhvr>
                                        <p:cTn id="28" dur="2000"/>
                                        <p:tgtEl>
                                          <p:spTgt spid="7"/>
                                        </p:tgtEl>
                                      </p:cBhvr>
                                    </p:animEffect>
                                  </p:childTnLst>
                                </p:cTn>
                              </p:par>
                            </p:childTnLst>
                          </p:cTn>
                        </p:par>
                      </p:childTnLst>
                    </p:cTn>
                  </p:par>
                  <p:par>
                    <p:cTn id="29" fill="hold">
                      <p:stCondLst>
                        <p:cond delay="indefinite"/>
                      </p:stCondLst>
                      <p:childTnLst>
                        <p:par>
                          <p:cTn id="30" fill="hold">
                            <p:stCondLst>
                              <p:cond delay="0"/>
                            </p:stCondLst>
                            <p:childTnLst>
                              <p:par>
                                <p:cTn id="31" presetID="8" presetClass="entr" presetSubtype="16" fill="hold" grpId="0" nodeType="clickEffect">
                                  <p:stCondLst>
                                    <p:cond delay="0"/>
                                  </p:stCondLst>
                                  <p:childTnLst>
                                    <p:set>
                                      <p:cBhvr>
                                        <p:cTn id="32" dur="1" fill="hold">
                                          <p:stCondLst>
                                            <p:cond delay="0"/>
                                          </p:stCondLst>
                                        </p:cTn>
                                        <p:tgtEl>
                                          <p:spTgt spid="8"/>
                                        </p:tgtEl>
                                        <p:attrNameLst>
                                          <p:attrName>style.visibility</p:attrName>
                                        </p:attrNameLst>
                                      </p:cBhvr>
                                      <p:to>
                                        <p:strVal val="visible"/>
                                      </p:to>
                                    </p:set>
                                    <p:animEffect transition="in" filter="diamond(in)">
                                      <p:cBhvr>
                                        <p:cTn id="33" dur="2000"/>
                                        <p:tgtEl>
                                          <p:spTgt spid="8"/>
                                        </p:tgtEl>
                                      </p:cBhvr>
                                    </p:animEffect>
                                  </p:childTnLst>
                                </p:cTn>
                              </p:par>
                            </p:childTnLst>
                          </p:cTn>
                        </p:par>
                      </p:childTnLst>
                    </p:cTn>
                  </p:par>
                  <p:par>
                    <p:cTn id="34" fill="hold">
                      <p:stCondLst>
                        <p:cond delay="indefinite"/>
                      </p:stCondLst>
                      <p:childTnLst>
                        <p:par>
                          <p:cTn id="35" fill="hold">
                            <p:stCondLst>
                              <p:cond delay="0"/>
                            </p:stCondLst>
                            <p:childTnLst>
                              <p:par>
                                <p:cTn id="36" presetID="7" presetClass="entr" presetSubtype="4" fill="hold" grpId="0" nodeType="clickEffect">
                                  <p:stCondLst>
                                    <p:cond delay="0"/>
                                  </p:stCondLst>
                                  <p:childTnLst>
                                    <p:set>
                                      <p:cBhvr>
                                        <p:cTn id="37" dur="1" fill="hold">
                                          <p:stCondLst>
                                            <p:cond delay="0"/>
                                          </p:stCondLst>
                                        </p:cTn>
                                        <p:tgtEl>
                                          <p:spTgt spid="9"/>
                                        </p:tgtEl>
                                        <p:attrNameLst>
                                          <p:attrName>style.visibility</p:attrName>
                                        </p:attrNameLst>
                                      </p:cBhvr>
                                      <p:to>
                                        <p:strVal val="visible"/>
                                      </p:to>
                                    </p:set>
                                    <p:anim calcmode="lin" valueType="num">
                                      <p:cBhvr additive="base">
                                        <p:cTn id="38" dur="5000" fill="hold"/>
                                        <p:tgtEl>
                                          <p:spTgt spid="9"/>
                                        </p:tgtEl>
                                        <p:attrNameLst>
                                          <p:attrName>ppt_x</p:attrName>
                                        </p:attrNameLst>
                                      </p:cBhvr>
                                      <p:tavLst>
                                        <p:tav tm="0">
                                          <p:val>
                                            <p:strVal val="#ppt_x"/>
                                          </p:val>
                                        </p:tav>
                                        <p:tav tm="100000">
                                          <p:val>
                                            <p:strVal val="#ppt_x"/>
                                          </p:val>
                                        </p:tav>
                                      </p:tavLst>
                                    </p:anim>
                                    <p:anim calcmode="lin" valueType="num">
                                      <p:cBhvr additive="base">
                                        <p:cTn id="39" dur="50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P spid="5" grpId="0" animBg="1"/>
      <p:bldP spid="6" grpId="0" animBg="1"/>
      <p:bldP spid="7" grpId="0" animBg="1"/>
      <p:bldP spid="8" grpId="0" animBg="1"/>
      <p:bldP spid="9"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288" y="115888"/>
            <a:ext cx="8229600" cy="649287"/>
          </a:xfrm>
        </p:spPr>
        <p:txBody>
          <a:bodyPr/>
          <a:lstStyle/>
          <a:p>
            <a:r>
              <a:rPr lang="ru-RU" sz="2400" b="1" smtClean="0"/>
              <a:t>Практика анализа финансовых результатов </a:t>
            </a:r>
            <a:br>
              <a:rPr lang="ru-RU" sz="2400" b="1" smtClean="0"/>
            </a:br>
            <a:r>
              <a:rPr lang="ru-RU" sz="2400" b="1" smtClean="0"/>
              <a:t>выработала шесть основных методов их проведения</a:t>
            </a:r>
          </a:p>
        </p:txBody>
      </p:sp>
      <p:sp>
        <p:nvSpPr>
          <p:cNvPr id="46082" name="Содержимое 2"/>
          <p:cNvSpPr>
            <a:spLocks noGrp="1"/>
          </p:cNvSpPr>
          <p:nvPr>
            <p:ph idx="1"/>
          </p:nvPr>
        </p:nvSpPr>
        <p:spPr>
          <a:xfrm>
            <a:off x="179388" y="765175"/>
            <a:ext cx="8785225" cy="5976938"/>
          </a:xfrm>
        </p:spPr>
        <p:txBody>
          <a:bodyPr/>
          <a:lstStyle/>
          <a:p>
            <a:endParaRPr lang="ru-RU" smtClean="0"/>
          </a:p>
        </p:txBody>
      </p:sp>
      <p:sp>
        <p:nvSpPr>
          <p:cNvPr id="4" name="Скругленный прямоугольник 3"/>
          <p:cNvSpPr/>
          <p:nvPr/>
        </p:nvSpPr>
        <p:spPr>
          <a:xfrm>
            <a:off x="179388" y="836613"/>
            <a:ext cx="8640762" cy="576262"/>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ru-RU" b="1" dirty="0">
                <a:solidFill>
                  <a:schemeClr val="tx1"/>
                </a:solidFill>
              </a:rPr>
              <a:t>Горизонтальный анализ — сравнение каждой позиции отчетности с предыдущим периодом;</a:t>
            </a:r>
            <a:endParaRPr lang="ru-RU" b="1" dirty="0">
              <a:solidFill>
                <a:schemeClr val="tx1"/>
              </a:solidFill>
            </a:endParaRPr>
          </a:p>
        </p:txBody>
      </p:sp>
      <p:sp>
        <p:nvSpPr>
          <p:cNvPr id="5" name="Скругленный прямоугольник 4"/>
          <p:cNvSpPr/>
          <p:nvPr/>
        </p:nvSpPr>
        <p:spPr>
          <a:xfrm>
            <a:off x="179388" y="1484313"/>
            <a:ext cx="8713787" cy="792162"/>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ru-RU" b="1" dirty="0">
                <a:solidFill>
                  <a:schemeClr val="tx1"/>
                </a:solidFill>
              </a:rPr>
              <a:t>Вертикальный анализ — определение структуры итоговых финансовых показателей с выявлением влияния каждой позиции отчетности на результат в целом</a:t>
            </a:r>
            <a:endParaRPr lang="ru-RU" b="1" dirty="0">
              <a:solidFill>
                <a:schemeClr val="tx1"/>
              </a:solidFill>
            </a:endParaRPr>
          </a:p>
        </p:txBody>
      </p:sp>
      <p:sp>
        <p:nvSpPr>
          <p:cNvPr id="6" name="Скругленный прямоугольник 5"/>
          <p:cNvSpPr/>
          <p:nvPr/>
        </p:nvSpPr>
        <p:spPr>
          <a:xfrm>
            <a:off x="179388" y="2349500"/>
            <a:ext cx="8713787" cy="1727200"/>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ru-RU" b="1" dirty="0">
                <a:solidFill>
                  <a:schemeClr val="tx1"/>
                </a:solidFill>
              </a:rPr>
              <a:t>Трендовый анализ — сравнение каждой позиции отчетности с рядом предшествующих периодов и определение тренда, т.е. основной тенденции динамики показателя, очищенной от случайных влияний и индивидуальных особенностей отдельных периодов. С помощью тренда формируют возможные значения показателей в будущем, а следовательно, ведется перспективный прогнозный анализ</a:t>
            </a:r>
            <a:endParaRPr lang="ru-RU" b="1" dirty="0">
              <a:solidFill>
                <a:schemeClr val="tx1"/>
              </a:solidFill>
            </a:endParaRPr>
          </a:p>
        </p:txBody>
      </p:sp>
      <p:sp>
        <p:nvSpPr>
          <p:cNvPr id="7" name="Скругленный прямоугольник 6"/>
          <p:cNvSpPr/>
          <p:nvPr/>
        </p:nvSpPr>
        <p:spPr>
          <a:xfrm>
            <a:off x="179388" y="4149725"/>
            <a:ext cx="8640762" cy="792163"/>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ru-RU" b="1" dirty="0">
                <a:solidFill>
                  <a:schemeClr val="tx1"/>
                </a:solidFill>
              </a:rPr>
              <a:t>Анализ относительных показателей — расчет отношений между отдельными позициями отчета или позициями разных форм отчетности, определение взаимосвязей показателей</a:t>
            </a:r>
            <a:endParaRPr lang="ru-RU" b="1" dirty="0">
              <a:solidFill>
                <a:schemeClr val="tx1"/>
              </a:solidFill>
            </a:endParaRPr>
          </a:p>
        </p:txBody>
      </p:sp>
      <p:sp>
        <p:nvSpPr>
          <p:cNvPr id="8" name="Скругленный прямоугольник 7"/>
          <p:cNvSpPr/>
          <p:nvPr/>
        </p:nvSpPr>
        <p:spPr>
          <a:xfrm>
            <a:off x="250825" y="5013325"/>
            <a:ext cx="8642350" cy="719138"/>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ru-RU" sz="1400" b="1" dirty="0">
                <a:solidFill>
                  <a:schemeClr val="tx1"/>
                </a:solidFill>
              </a:rPr>
              <a:t>Сравнительный анализ — это как внутрихозяйственный анализ сводных показателей отчетности по отдельным показателям фирмы, дочерних фирм, подразделений, так и межхозяйственных анализ показателей данной фирмы с показателями конкурентов, со среднеотраслевыми и средними хозяйственными данными</a:t>
            </a:r>
            <a:endParaRPr lang="ru-RU" sz="2000" b="1" dirty="0">
              <a:solidFill>
                <a:schemeClr val="tx1"/>
              </a:solidFill>
            </a:endParaRPr>
          </a:p>
        </p:txBody>
      </p:sp>
      <p:sp>
        <p:nvSpPr>
          <p:cNvPr id="9" name="Скругленный прямоугольник 8"/>
          <p:cNvSpPr/>
          <p:nvPr/>
        </p:nvSpPr>
        <p:spPr>
          <a:xfrm>
            <a:off x="250825" y="5805488"/>
            <a:ext cx="8642350" cy="8636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ru-RU" sz="1400" b="1" dirty="0">
                <a:solidFill>
                  <a:schemeClr val="tx1"/>
                </a:solidFill>
              </a:rPr>
              <a:t>Факторный анализ — </a:t>
            </a:r>
            <a:r>
              <a:rPr lang="ru-RU" sz="1400" b="1" dirty="0" err="1">
                <a:solidFill>
                  <a:schemeClr val="tx1"/>
                </a:solidFill>
              </a:rPr>
              <a:t>анализ</a:t>
            </a:r>
            <a:r>
              <a:rPr lang="ru-RU" sz="1400" b="1" dirty="0">
                <a:solidFill>
                  <a:schemeClr val="tx1"/>
                </a:solidFill>
              </a:rPr>
              <a:t> влияния отдельных факторов на результативный показатель с помощью детерминированных или стохастических приемов исследования. Причем факторный анализ может быть как прямым, когда результативный показатель дробят на составные части, так и обратным (синтез), когда его отдельные элементы соединяют в общий результативный показатель</a:t>
            </a:r>
            <a:endParaRPr lang="ru-RU" sz="1400" b="1"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0" fill="hold"/>
                                        <p:tgtEl>
                                          <p:spTgt spid="2"/>
                                        </p:tgtEl>
                                        <p:attrNameLst>
                                          <p:attrName>ppt_x</p:attrName>
                                        </p:attrNameLst>
                                      </p:cBhvr>
                                      <p:tavLst>
                                        <p:tav tm="0">
                                          <p:val>
                                            <p:strVal val="#ppt_x"/>
                                          </p:val>
                                        </p:tav>
                                        <p:tav tm="100000">
                                          <p:val>
                                            <p:strVal val="#ppt_x"/>
                                          </p:val>
                                        </p:tav>
                                      </p:tavLst>
                                    </p:anim>
                                    <p:anim calcmode="lin" valueType="num">
                                      <p:cBhvr additive="base">
                                        <p:cTn id="8" dur="50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8" presetClass="entr" presetSubtype="16"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diamond(in)">
                                      <p:cBhvr>
                                        <p:cTn id="13" dur="2000"/>
                                        <p:tgtEl>
                                          <p:spTgt spid="4"/>
                                        </p:tgtEl>
                                      </p:cBhvr>
                                    </p:animEffect>
                                  </p:childTnLst>
                                </p:cTn>
                              </p:par>
                            </p:childTnLst>
                          </p:cTn>
                        </p:par>
                      </p:childTnLst>
                    </p:cTn>
                  </p:par>
                  <p:par>
                    <p:cTn id="14" fill="hold">
                      <p:stCondLst>
                        <p:cond delay="indefinite"/>
                      </p:stCondLst>
                      <p:childTnLst>
                        <p:par>
                          <p:cTn id="15" fill="hold">
                            <p:stCondLst>
                              <p:cond delay="0"/>
                            </p:stCondLst>
                            <p:childTnLst>
                              <p:par>
                                <p:cTn id="16" presetID="8" presetClass="entr" presetSubtype="16"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diamond(in)">
                                      <p:cBhvr>
                                        <p:cTn id="18" dur="2000"/>
                                        <p:tgtEl>
                                          <p:spTgt spid="5"/>
                                        </p:tgtEl>
                                      </p:cBhvr>
                                    </p:animEffect>
                                  </p:childTnLst>
                                </p:cTn>
                              </p:par>
                            </p:childTnLst>
                          </p:cTn>
                        </p:par>
                      </p:childTnLst>
                    </p:cTn>
                  </p:par>
                  <p:par>
                    <p:cTn id="19" fill="hold">
                      <p:stCondLst>
                        <p:cond delay="indefinite"/>
                      </p:stCondLst>
                      <p:childTnLst>
                        <p:par>
                          <p:cTn id="20" fill="hold">
                            <p:stCondLst>
                              <p:cond delay="0"/>
                            </p:stCondLst>
                            <p:childTnLst>
                              <p:par>
                                <p:cTn id="21" presetID="8" presetClass="entr" presetSubtype="16"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diamond(in)">
                                      <p:cBhvr>
                                        <p:cTn id="23" dur="2000"/>
                                        <p:tgtEl>
                                          <p:spTgt spid="6"/>
                                        </p:tgtEl>
                                      </p:cBhvr>
                                    </p:animEffect>
                                  </p:childTnLst>
                                </p:cTn>
                              </p:par>
                            </p:childTnLst>
                          </p:cTn>
                        </p:par>
                      </p:childTnLst>
                    </p:cTn>
                  </p:par>
                  <p:par>
                    <p:cTn id="24" fill="hold">
                      <p:stCondLst>
                        <p:cond delay="indefinite"/>
                      </p:stCondLst>
                      <p:childTnLst>
                        <p:par>
                          <p:cTn id="25" fill="hold">
                            <p:stCondLst>
                              <p:cond delay="0"/>
                            </p:stCondLst>
                            <p:childTnLst>
                              <p:par>
                                <p:cTn id="26" presetID="8" presetClass="entr" presetSubtype="16"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diamond(in)">
                                      <p:cBhvr>
                                        <p:cTn id="28" dur="2000"/>
                                        <p:tgtEl>
                                          <p:spTgt spid="7"/>
                                        </p:tgtEl>
                                      </p:cBhvr>
                                    </p:animEffect>
                                  </p:childTnLst>
                                </p:cTn>
                              </p:par>
                            </p:childTnLst>
                          </p:cTn>
                        </p:par>
                      </p:childTnLst>
                    </p:cTn>
                  </p:par>
                  <p:par>
                    <p:cTn id="29" fill="hold">
                      <p:stCondLst>
                        <p:cond delay="indefinite"/>
                      </p:stCondLst>
                      <p:childTnLst>
                        <p:par>
                          <p:cTn id="30" fill="hold">
                            <p:stCondLst>
                              <p:cond delay="0"/>
                            </p:stCondLst>
                            <p:childTnLst>
                              <p:par>
                                <p:cTn id="31" presetID="8" presetClass="entr" presetSubtype="16" fill="hold" grpId="0" nodeType="clickEffect">
                                  <p:stCondLst>
                                    <p:cond delay="0"/>
                                  </p:stCondLst>
                                  <p:childTnLst>
                                    <p:set>
                                      <p:cBhvr>
                                        <p:cTn id="32" dur="1" fill="hold">
                                          <p:stCondLst>
                                            <p:cond delay="0"/>
                                          </p:stCondLst>
                                        </p:cTn>
                                        <p:tgtEl>
                                          <p:spTgt spid="8"/>
                                        </p:tgtEl>
                                        <p:attrNameLst>
                                          <p:attrName>style.visibility</p:attrName>
                                        </p:attrNameLst>
                                      </p:cBhvr>
                                      <p:to>
                                        <p:strVal val="visible"/>
                                      </p:to>
                                    </p:set>
                                    <p:animEffect transition="in" filter="diamond(in)">
                                      <p:cBhvr>
                                        <p:cTn id="33" dur="2000"/>
                                        <p:tgtEl>
                                          <p:spTgt spid="8"/>
                                        </p:tgtEl>
                                      </p:cBhvr>
                                    </p:animEffect>
                                  </p:childTnLst>
                                </p:cTn>
                              </p:par>
                            </p:childTnLst>
                          </p:cTn>
                        </p:par>
                      </p:childTnLst>
                    </p:cTn>
                  </p:par>
                  <p:par>
                    <p:cTn id="34" fill="hold">
                      <p:stCondLst>
                        <p:cond delay="indefinite"/>
                      </p:stCondLst>
                      <p:childTnLst>
                        <p:par>
                          <p:cTn id="35" fill="hold">
                            <p:stCondLst>
                              <p:cond delay="0"/>
                            </p:stCondLst>
                            <p:childTnLst>
                              <p:par>
                                <p:cTn id="36" presetID="7" presetClass="entr" presetSubtype="4" fill="hold" grpId="0" nodeType="clickEffect">
                                  <p:stCondLst>
                                    <p:cond delay="0"/>
                                  </p:stCondLst>
                                  <p:childTnLst>
                                    <p:set>
                                      <p:cBhvr>
                                        <p:cTn id="37" dur="1" fill="hold">
                                          <p:stCondLst>
                                            <p:cond delay="0"/>
                                          </p:stCondLst>
                                        </p:cTn>
                                        <p:tgtEl>
                                          <p:spTgt spid="9"/>
                                        </p:tgtEl>
                                        <p:attrNameLst>
                                          <p:attrName>style.visibility</p:attrName>
                                        </p:attrNameLst>
                                      </p:cBhvr>
                                      <p:to>
                                        <p:strVal val="visible"/>
                                      </p:to>
                                    </p:set>
                                    <p:anim calcmode="lin" valueType="num">
                                      <p:cBhvr additive="base">
                                        <p:cTn id="38" dur="5000" fill="hold"/>
                                        <p:tgtEl>
                                          <p:spTgt spid="9"/>
                                        </p:tgtEl>
                                        <p:attrNameLst>
                                          <p:attrName>ppt_x</p:attrName>
                                        </p:attrNameLst>
                                      </p:cBhvr>
                                      <p:tavLst>
                                        <p:tav tm="0">
                                          <p:val>
                                            <p:strVal val="#ppt_x"/>
                                          </p:val>
                                        </p:tav>
                                        <p:tav tm="100000">
                                          <p:val>
                                            <p:strVal val="#ppt_x"/>
                                          </p:val>
                                        </p:tav>
                                      </p:tavLst>
                                    </p:anim>
                                    <p:anim calcmode="lin" valueType="num">
                                      <p:cBhvr additive="base">
                                        <p:cTn id="39" dur="50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P spid="5" grpId="0" animBg="1"/>
      <p:bldP spid="6" grpId="0" animBg="1"/>
      <p:bldP spid="7" grpId="0" animBg="1"/>
      <p:bldP spid="8" grpId="0" animBg="1"/>
      <p:bldP spid="9"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Заголовок 1"/>
          <p:cNvSpPr>
            <a:spLocks noGrp="1"/>
          </p:cNvSpPr>
          <p:nvPr>
            <p:ph type="title"/>
          </p:nvPr>
        </p:nvSpPr>
        <p:spPr/>
        <p:txBody>
          <a:bodyPr/>
          <a:lstStyle/>
          <a:p>
            <a:endParaRPr lang="ru-RU" smtClean="0"/>
          </a:p>
        </p:txBody>
      </p:sp>
      <p:sp>
        <p:nvSpPr>
          <p:cNvPr id="3" name="Содержимое 2"/>
          <p:cNvSpPr>
            <a:spLocks noGrp="1"/>
          </p:cNvSpPr>
          <p:nvPr>
            <p:ph idx="1"/>
          </p:nvPr>
        </p:nvSpPr>
        <p:spPr/>
        <p:txBody>
          <a:bodyPr/>
          <a:lstStyle/>
          <a:p>
            <a:endParaRPr lang="ru-RU" b="1" smtClean="0"/>
          </a:p>
          <a:p>
            <a:pPr algn="ctr">
              <a:buFont typeface="Arial" charset="0"/>
              <a:buNone/>
            </a:pPr>
            <a:r>
              <a:rPr lang="ru-RU" sz="3600" b="1" smtClean="0">
                <a:solidFill>
                  <a:srgbClr val="FF0000"/>
                </a:solidFill>
              </a:rPr>
              <a:t>4. Информационная база финансовых результатов организации.  </a:t>
            </a:r>
          </a:p>
          <a:p>
            <a:pPr>
              <a:buFont typeface="Arial" charset="0"/>
              <a:buNone/>
            </a:pPr>
            <a:endParaRPr lang="ru-RU"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amond(in)">
                                      <p:cBhvr>
                                        <p:cTn id="7"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Заголовок 1"/>
          <p:cNvSpPr>
            <a:spLocks noGrp="1"/>
          </p:cNvSpPr>
          <p:nvPr>
            <p:ph type="title"/>
          </p:nvPr>
        </p:nvSpPr>
        <p:spPr/>
        <p:txBody>
          <a:bodyPr/>
          <a:lstStyle/>
          <a:p>
            <a:endParaRPr lang="ru-RU" smtClean="0"/>
          </a:p>
        </p:txBody>
      </p:sp>
      <p:sp>
        <p:nvSpPr>
          <p:cNvPr id="48130" name="Содержимое 2"/>
          <p:cNvSpPr>
            <a:spLocks noGrp="1"/>
          </p:cNvSpPr>
          <p:nvPr>
            <p:ph idx="1"/>
          </p:nvPr>
        </p:nvSpPr>
        <p:spPr>
          <a:xfrm>
            <a:off x="250825" y="549275"/>
            <a:ext cx="8229600" cy="4525963"/>
          </a:xfrm>
        </p:spPr>
        <p:txBody>
          <a:bodyPr/>
          <a:lstStyle/>
          <a:p>
            <a:endParaRPr lang="ru-RU" smtClean="0"/>
          </a:p>
        </p:txBody>
      </p:sp>
      <p:sp>
        <p:nvSpPr>
          <p:cNvPr id="4" name="Скругленный прямоугольник 3"/>
          <p:cNvSpPr/>
          <p:nvPr/>
        </p:nvSpPr>
        <p:spPr>
          <a:xfrm>
            <a:off x="250825" y="188913"/>
            <a:ext cx="8497888" cy="1800225"/>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ru-RU" sz="2400" b="1" dirty="0">
                <a:solidFill>
                  <a:schemeClr val="tx1"/>
                </a:solidFill>
              </a:rPr>
              <a:t>Существует многообразная экономическая информация о деятельности предприятий и множество способов анализа этой деятельности. Финансовый анализ по данным финансовой отчетности называют классическим способом анализа. </a:t>
            </a:r>
            <a:endParaRPr lang="ru-RU" sz="2400" b="1" dirty="0">
              <a:solidFill>
                <a:schemeClr val="tx1"/>
              </a:solidFill>
            </a:endParaRPr>
          </a:p>
        </p:txBody>
      </p:sp>
      <p:sp>
        <p:nvSpPr>
          <p:cNvPr id="5" name="Скругленный прямоугольник 4"/>
          <p:cNvSpPr/>
          <p:nvPr/>
        </p:nvSpPr>
        <p:spPr>
          <a:xfrm>
            <a:off x="250825" y="2060575"/>
            <a:ext cx="8569325" cy="1800225"/>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ru-RU" sz="2400" b="1" dirty="0">
                <a:solidFill>
                  <a:schemeClr val="tx1"/>
                </a:solidFill>
              </a:rPr>
              <a:t>Внутрихозяйственный финансовый анализ использует в качестве источника информации и другие данные системного бухгалтерского учета, данные о технической подготовке производства, нормативную и плановую информацию и др.</a:t>
            </a:r>
          </a:p>
        </p:txBody>
      </p:sp>
      <p:sp>
        <p:nvSpPr>
          <p:cNvPr id="6" name="Скругленный прямоугольник 5"/>
          <p:cNvSpPr/>
          <p:nvPr/>
        </p:nvSpPr>
        <p:spPr>
          <a:xfrm>
            <a:off x="323850" y="3933825"/>
            <a:ext cx="8280400" cy="2808288"/>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ru-RU" sz="2100" b="1" dirty="0">
                <a:solidFill>
                  <a:schemeClr val="tx1"/>
                </a:solidFill>
              </a:rPr>
              <a:t>Основное содержание внутрихозяйственного финансового анализа может быть дополнено и другими аспектами, имеющими значение для оптимизации управления, например такими, как анализ эффективности авансирования капитала, анализ взаимосвязи издержек, оборота и прибыли. В системе внутрихозяйственного управленческого анализа есть возможность углубления финансового анализа за счет привлечения данных управленческого производственного учета</a:t>
            </a:r>
            <a:endParaRPr lang="ru-RU" sz="2100" b="1"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7"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0" fill="hold"/>
                                        <p:tgtEl>
                                          <p:spTgt spid="5"/>
                                        </p:tgtEl>
                                        <p:attrNameLst>
                                          <p:attrName>ppt_x</p:attrName>
                                        </p:attrNameLst>
                                      </p:cBhvr>
                                      <p:tavLst>
                                        <p:tav tm="0">
                                          <p:val>
                                            <p:strVal val="#ppt_x"/>
                                          </p:val>
                                        </p:tav>
                                        <p:tav tm="100000">
                                          <p:val>
                                            <p:strVal val="#ppt_x"/>
                                          </p:val>
                                        </p:tav>
                                      </p:tavLst>
                                    </p:anim>
                                    <p:anim calcmode="lin" valueType="num">
                                      <p:cBhvr additive="base">
                                        <p:cTn id="13" dur="50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8" presetClass="entr" presetSubtype="16"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diamond(in)">
                                      <p:cBhvr>
                                        <p:cTn id="18"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61975"/>
          </a:xfrm>
        </p:spPr>
        <p:txBody>
          <a:bodyPr rtlCol="0">
            <a:normAutofit fontScale="90000"/>
          </a:bodyPr>
          <a:lstStyle/>
          <a:p>
            <a:pPr fontAlgn="auto">
              <a:spcAft>
                <a:spcPts val="0"/>
              </a:spcAft>
              <a:defRPr/>
            </a:pPr>
            <a:r>
              <a:rPr lang="ru-RU" b="1" dirty="0" smtClean="0">
                <a:solidFill>
                  <a:srgbClr val="000000"/>
                </a:solidFill>
                <a:cs typeface="Times New Roman" pitchFamily="18" charset="0"/>
              </a:rPr>
              <a:t/>
            </a:r>
            <a:br>
              <a:rPr lang="ru-RU" b="1" dirty="0" smtClean="0">
                <a:solidFill>
                  <a:srgbClr val="000000"/>
                </a:solidFill>
                <a:cs typeface="Times New Roman" pitchFamily="18" charset="0"/>
              </a:rPr>
            </a:br>
            <a:r>
              <a:rPr lang="ru-RU" b="1" dirty="0" smtClean="0">
                <a:solidFill>
                  <a:srgbClr val="000000"/>
                </a:solidFill>
                <a:cs typeface="Times New Roman" pitchFamily="18" charset="0"/>
              </a:rPr>
              <a:t>План лекции:</a:t>
            </a:r>
            <a:br>
              <a:rPr lang="ru-RU" b="1" dirty="0" smtClean="0">
                <a:solidFill>
                  <a:srgbClr val="000000"/>
                </a:solidFill>
                <a:cs typeface="Times New Roman" pitchFamily="18" charset="0"/>
              </a:rPr>
            </a:br>
            <a:endParaRPr lang="ru-RU" dirty="0" smtClean="0"/>
          </a:p>
        </p:txBody>
      </p:sp>
      <p:sp>
        <p:nvSpPr>
          <p:cNvPr id="17410" name="Содержимое 2"/>
          <p:cNvSpPr>
            <a:spLocks noGrp="1"/>
          </p:cNvSpPr>
          <p:nvPr>
            <p:ph idx="1"/>
          </p:nvPr>
        </p:nvSpPr>
        <p:spPr>
          <a:xfrm>
            <a:off x="107950" y="765175"/>
            <a:ext cx="8856663" cy="5903913"/>
          </a:xfrm>
        </p:spPr>
        <p:txBody>
          <a:bodyPr/>
          <a:lstStyle/>
          <a:p>
            <a:endParaRPr lang="ru-RU" smtClean="0"/>
          </a:p>
        </p:txBody>
      </p:sp>
      <p:sp>
        <p:nvSpPr>
          <p:cNvPr id="4" name="Скругленный прямоугольник 3"/>
          <p:cNvSpPr/>
          <p:nvPr/>
        </p:nvSpPr>
        <p:spPr>
          <a:xfrm>
            <a:off x="179388" y="836613"/>
            <a:ext cx="8496300" cy="863600"/>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ru-RU" sz="2400" b="1" dirty="0">
                <a:solidFill>
                  <a:schemeClr val="tx1"/>
                </a:solidFill>
              </a:rPr>
              <a:t>1.</a:t>
            </a:r>
            <a:r>
              <a:rPr lang="ru-RU" sz="2400" dirty="0">
                <a:solidFill>
                  <a:schemeClr val="tx1"/>
                </a:solidFill>
              </a:rPr>
              <a:t> </a:t>
            </a:r>
            <a:r>
              <a:rPr lang="ru-RU" sz="2400" b="1" dirty="0">
                <a:solidFill>
                  <a:schemeClr val="tx1"/>
                </a:solidFill>
              </a:rPr>
              <a:t>Теоретические аспекты оценки финансовых результатов деятельности организации. </a:t>
            </a:r>
            <a:r>
              <a:rPr lang="ru-RU" sz="2400" b="1" dirty="0"/>
              <a:t> </a:t>
            </a:r>
            <a:endParaRPr lang="ru-RU" sz="2400" b="1" dirty="0">
              <a:solidFill>
                <a:schemeClr val="tx1"/>
              </a:solidFill>
            </a:endParaRPr>
          </a:p>
        </p:txBody>
      </p:sp>
      <p:sp>
        <p:nvSpPr>
          <p:cNvPr id="5" name="Скругленный прямоугольник 4"/>
          <p:cNvSpPr/>
          <p:nvPr/>
        </p:nvSpPr>
        <p:spPr>
          <a:xfrm>
            <a:off x="179388" y="1773238"/>
            <a:ext cx="8785225" cy="719137"/>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ru-RU" sz="2400" dirty="0">
                <a:solidFill>
                  <a:schemeClr val="tx1"/>
                </a:solidFill>
              </a:rPr>
              <a:t> </a:t>
            </a:r>
            <a:r>
              <a:rPr lang="ru-RU" sz="2400" b="1" dirty="0">
                <a:solidFill>
                  <a:schemeClr val="tx1"/>
                </a:solidFill>
              </a:rPr>
              <a:t>2.</a:t>
            </a:r>
            <a:r>
              <a:rPr lang="ru-RU" sz="2800" b="1" dirty="0">
                <a:solidFill>
                  <a:schemeClr val="tx1"/>
                </a:solidFill>
              </a:rPr>
              <a:t> </a:t>
            </a:r>
            <a:r>
              <a:rPr lang="ru-RU" sz="2400" b="1" dirty="0">
                <a:solidFill>
                  <a:schemeClr val="tx1"/>
                </a:solidFill>
              </a:rPr>
              <a:t>Понятие финансового результата.  Прибыль и ее виды.</a:t>
            </a:r>
          </a:p>
        </p:txBody>
      </p:sp>
      <p:sp>
        <p:nvSpPr>
          <p:cNvPr id="6" name="Скругленный прямоугольник 5"/>
          <p:cNvSpPr/>
          <p:nvPr/>
        </p:nvSpPr>
        <p:spPr>
          <a:xfrm>
            <a:off x="179388" y="2708275"/>
            <a:ext cx="8713787" cy="720725"/>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457200" indent="-457200" fontAlgn="auto">
              <a:spcBef>
                <a:spcPts val="0"/>
              </a:spcBef>
              <a:spcAft>
                <a:spcPts val="0"/>
              </a:spcAft>
              <a:defRPr/>
            </a:pPr>
            <a:r>
              <a:rPr lang="ru-RU" sz="2400" b="1" dirty="0">
                <a:solidFill>
                  <a:schemeClr val="tx1"/>
                </a:solidFill>
              </a:rPr>
              <a:t>3</a:t>
            </a:r>
            <a:r>
              <a:rPr lang="ru-RU" sz="2000" b="1" dirty="0">
                <a:solidFill>
                  <a:schemeClr val="tx1"/>
                </a:solidFill>
              </a:rPr>
              <a:t>.</a:t>
            </a:r>
            <a:r>
              <a:rPr lang="ru-RU" sz="2400" b="1" dirty="0">
                <a:solidFill>
                  <a:schemeClr val="tx1"/>
                </a:solidFill>
              </a:rPr>
              <a:t> </a:t>
            </a:r>
            <a:r>
              <a:rPr lang="ru-RU" sz="2400" b="1" dirty="0">
                <a:solidFill>
                  <a:schemeClr val="tx1"/>
                </a:solidFill>
              </a:rPr>
              <a:t>Цели, методы и содержание анализа финансовых результатов деятельности организации. </a:t>
            </a:r>
            <a:endParaRPr lang="ru-RU" sz="2400" b="1" dirty="0">
              <a:solidFill>
                <a:srgbClr val="000000"/>
              </a:solidFill>
              <a:cs typeface="Times New Roman" pitchFamily="18" charset="0"/>
            </a:endParaRPr>
          </a:p>
        </p:txBody>
      </p:sp>
      <p:sp>
        <p:nvSpPr>
          <p:cNvPr id="9" name="Скругленный прямоугольник 8"/>
          <p:cNvSpPr/>
          <p:nvPr/>
        </p:nvSpPr>
        <p:spPr>
          <a:xfrm>
            <a:off x="179388" y="3500438"/>
            <a:ext cx="8713787" cy="1008062"/>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ru-RU" sz="2400" b="1" dirty="0">
                <a:solidFill>
                  <a:schemeClr val="tx1"/>
                </a:solidFill>
              </a:rPr>
              <a:t>4. Информационная база финансовых результатов организации. </a:t>
            </a:r>
            <a:r>
              <a:rPr lang="ru-RU" sz="2400" b="1" dirty="0"/>
              <a:t> </a:t>
            </a:r>
            <a:endParaRPr lang="ru-RU" sz="2400" b="1"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diamond(in)">
                                      <p:cBhvr>
                                        <p:cTn id="12" dur="2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diamond(in)">
                                      <p:cBhvr>
                                        <p:cTn id="17" dur="20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diamond(in)">
                                      <p:cBhvr>
                                        <p:cTn id="22" dur="20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diamond(in)">
                                      <p:cBhvr>
                                        <p:cTn id="27"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P spid="5" grpId="0" animBg="1"/>
      <p:bldP spid="6" grpId="0" animBg="1"/>
      <p:bldP spid="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rtlCol="0">
            <a:normAutofit fontScale="90000"/>
          </a:bodyPr>
          <a:lstStyle/>
          <a:p>
            <a:pPr fontAlgn="auto">
              <a:spcAft>
                <a:spcPts val="0"/>
              </a:spcAft>
              <a:defRPr/>
            </a:pPr>
            <a:r>
              <a:rPr lang="ru-RU" b="1" dirty="0" smtClean="0"/>
              <a:t>План семинарского занятия</a:t>
            </a:r>
            <a:br>
              <a:rPr lang="ru-RU" b="1" dirty="0" smtClean="0"/>
            </a:br>
            <a:r>
              <a:rPr lang="ru-RU" b="1" dirty="0" smtClean="0"/>
              <a:t>2 часа</a:t>
            </a:r>
            <a:endParaRPr lang="ru-RU" b="1" dirty="0"/>
          </a:p>
        </p:txBody>
      </p:sp>
      <p:sp>
        <p:nvSpPr>
          <p:cNvPr id="3" name="Содержимое 2"/>
          <p:cNvSpPr>
            <a:spLocks noGrp="1"/>
          </p:cNvSpPr>
          <p:nvPr>
            <p:ph idx="1"/>
          </p:nvPr>
        </p:nvSpPr>
        <p:spPr>
          <a:xfrm>
            <a:off x="179388" y="1600200"/>
            <a:ext cx="8507412" cy="4852988"/>
          </a:xfrm>
        </p:spPr>
        <p:txBody>
          <a:bodyPr/>
          <a:lstStyle/>
          <a:p>
            <a:pPr>
              <a:buFont typeface="Arial" charset="0"/>
              <a:buNone/>
            </a:pPr>
            <a:r>
              <a:rPr lang="ru-RU" b="1" smtClean="0"/>
              <a:t>1. Факторный анализ прибыли от реализации. </a:t>
            </a:r>
          </a:p>
          <a:p>
            <a:pPr>
              <a:buFont typeface="Arial" charset="0"/>
              <a:buNone/>
            </a:pPr>
            <a:r>
              <a:rPr lang="ru-RU" b="1" smtClean="0"/>
              <a:t>2. Методика анализа финансовых результатов.</a:t>
            </a:r>
          </a:p>
          <a:p>
            <a:pPr>
              <a:buFont typeface="Arial" charset="0"/>
              <a:buNone/>
            </a:pPr>
            <a:r>
              <a:rPr lang="ru-RU" b="1" smtClean="0"/>
              <a:t>3. Основные направления максимизации финансовых результатов деятельности организации. </a:t>
            </a:r>
          </a:p>
          <a:p>
            <a:pPr>
              <a:buFont typeface="Arial" charset="0"/>
              <a:buNone/>
            </a:pPr>
            <a:r>
              <a:rPr lang="ru-RU" b="1" smtClean="0"/>
              <a:t>4.  Пути улучшения финансовых результатов деятельности предприятия и организаций Республики Беларусь.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amond(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amond(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amond(in)">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Заголовок 1"/>
          <p:cNvSpPr>
            <a:spLocks noGrp="1"/>
          </p:cNvSpPr>
          <p:nvPr>
            <p:ph type="title"/>
          </p:nvPr>
        </p:nvSpPr>
        <p:spPr/>
        <p:txBody>
          <a:bodyPr/>
          <a:lstStyle/>
          <a:p>
            <a:endParaRPr lang="ru-RU" smtClean="0"/>
          </a:p>
        </p:txBody>
      </p:sp>
      <p:sp>
        <p:nvSpPr>
          <p:cNvPr id="3" name="Содержимое 2"/>
          <p:cNvSpPr>
            <a:spLocks noGrp="1"/>
          </p:cNvSpPr>
          <p:nvPr>
            <p:ph idx="1"/>
          </p:nvPr>
        </p:nvSpPr>
        <p:spPr/>
        <p:txBody>
          <a:bodyPr/>
          <a:lstStyle/>
          <a:p>
            <a:pPr>
              <a:buFont typeface="Arial" charset="0"/>
              <a:buNone/>
            </a:pPr>
            <a:endParaRPr lang="ru-RU" b="1" smtClean="0"/>
          </a:p>
          <a:p>
            <a:pPr>
              <a:buFont typeface="Arial" charset="0"/>
              <a:buNone/>
            </a:pPr>
            <a:endParaRPr lang="ru-RU" b="1" smtClean="0"/>
          </a:p>
          <a:p>
            <a:pPr algn="ctr">
              <a:buFont typeface="Arial" charset="0"/>
              <a:buNone/>
            </a:pPr>
            <a:r>
              <a:rPr lang="ru-RU" sz="3600" b="1" smtClean="0">
                <a:solidFill>
                  <a:srgbClr val="FF0000"/>
                </a:solidFill>
              </a:rPr>
              <a:t>1. Теоретические аспекты оценки финансовых результатов деятельности организации. </a:t>
            </a:r>
            <a:r>
              <a:rPr lang="ru-RU" b="1" smtClean="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diamond(in)">
                                      <p:cBhvr>
                                        <p:cTn id="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Заголовок 1"/>
          <p:cNvSpPr>
            <a:spLocks noGrp="1"/>
          </p:cNvSpPr>
          <p:nvPr>
            <p:ph type="title"/>
          </p:nvPr>
        </p:nvSpPr>
        <p:spPr/>
        <p:txBody>
          <a:bodyPr/>
          <a:lstStyle/>
          <a:p>
            <a:endParaRPr lang="ru-RU" smtClean="0"/>
          </a:p>
        </p:txBody>
      </p:sp>
      <p:sp>
        <p:nvSpPr>
          <p:cNvPr id="20482" name="Содержимое 2"/>
          <p:cNvSpPr>
            <a:spLocks noGrp="1"/>
          </p:cNvSpPr>
          <p:nvPr>
            <p:ph idx="1"/>
          </p:nvPr>
        </p:nvSpPr>
        <p:spPr>
          <a:xfrm>
            <a:off x="107950" y="115888"/>
            <a:ext cx="8785225" cy="6742112"/>
          </a:xfrm>
        </p:spPr>
        <p:txBody>
          <a:bodyPr/>
          <a:lstStyle/>
          <a:p>
            <a:endParaRPr lang="ru-RU" smtClean="0"/>
          </a:p>
        </p:txBody>
      </p:sp>
      <p:sp>
        <p:nvSpPr>
          <p:cNvPr id="4" name="Скругленный прямоугольник 3"/>
          <p:cNvSpPr/>
          <p:nvPr/>
        </p:nvSpPr>
        <p:spPr>
          <a:xfrm>
            <a:off x="179388" y="260350"/>
            <a:ext cx="8640762" cy="1873250"/>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600"/>
              </a:spcAft>
              <a:defRPr/>
            </a:pPr>
            <a:r>
              <a:rPr lang="ru-RU" sz="2300" b="1" dirty="0">
                <a:solidFill>
                  <a:schemeClr val="tx1"/>
                </a:solidFill>
              </a:rPr>
              <a:t>Результаты работы любого предприятия или фирмы может иметь много проявлений: вид и качество продукции, ее объем, престиж, место в социуме, отношение к окружающей среде и  др. В условиях рыночной экономики главную роль играет финансовый результат.</a:t>
            </a:r>
            <a:endParaRPr lang="ru-RU" sz="2300" b="1" dirty="0">
              <a:solidFill>
                <a:schemeClr val="tx1"/>
              </a:solidFill>
            </a:endParaRPr>
          </a:p>
        </p:txBody>
      </p:sp>
      <p:sp>
        <p:nvSpPr>
          <p:cNvPr id="5" name="Скругленный прямоугольник 4"/>
          <p:cNvSpPr/>
          <p:nvPr/>
        </p:nvSpPr>
        <p:spPr>
          <a:xfrm>
            <a:off x="323850" y="2205038"/>
            <a:ext cx="8496300" cy="1871662"/>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600"/>
              </a:spcAft>
              <a:defRPr/>
            </a:pPr>
            <a:r>
              <a:rPr lang="ru-RU" sz="2300" b="1" dirty="0">
                <a:solidFill>
                  <a:schemeClr val="tx1"/>
                </a:solidFill>
              </a:rPr>
              <a:t>Финансовый результат деятельности организации выступает одновременно и как сложная экономическая категория, и как правовой институт, поскольку установление правил и процедур формирования финансового результата возможно только посредством нормативно-правового регулирования</a:t>
            </a:r>
            <a:endParaRPr lang="ru-RU" sz="2300" b="1" dirty="0">
              <a:solidFill>
                <a:schemeClr val="tx1"/>
              </a:solidFill>
            </a:endParaRPr>
          </a:p>
        </p:txBody>
      </p:sp>
      <p:sp>
        <p:nvSpPr>
          <p:cNvPr id="6" name="Скругленный прямоугольник 5"/>
          <p:cNvSpPr/>
          <p:nvPr/>
        </p:nvSpPr>
        <p:spPr>
          <a:xfrm>
            <a:off x="179388" y="4292600"/>
            <a:ext cx="8640762" cy="2376488"/>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ru-RU" sz="2300" b="1" dirty="0">
                <a:solidFill>
                  <a:schemeClr val="tx1"/>
                </a:solidFill>
              </a:rPr>
              <a:t>В современных экономических условиях деятельность каждого хозяйствующего субъекта является предметом внимания обширного круга участников рыночных отношений, заинтересованных в результатах его функционирования.</a:t>
            </a:r>
            <a:r>
              <a:rPr lang="ru-RU" sz="2300" dirty="0"/>
              <a:t> </a:t>
            </a:r>
            <a:r>
              <a:rPr lang="ru-RU" sz="2300" b="1" dirty="0">
                <a:solidFill>
                  <a:schemeClr val="tx1"/>
                </a:solidFill>
              </a:rPr>
              <a:t>На основании доступной им отчетно-учетной информации указанные лица стремятся оценить финансовое положение предприятия.</a:t>
            </a:r>
            <a:endParaRPr lang="ru-RU" sz="2300" b="1"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strVal val="#ppt_w*0.70"/>
                                          </p:val>
                                        </p:tav>
                                        <p:tav tm="100000">
                                          <p:val>
                                            <p:strVal val="#ppt_w"/>
                                          </p:val>
                                        </p:tav>
                                      </p:tavLst>
                                    </p:anim>
                                    <p:anim calcmode="lin" valueType="num">
                                      <p:cBhvr>
                                        <p:cTn id="8" dur="1000" fill="hold"/>
                                        <p:tgtEl>
                                          <p:spTgt spid="4"/>
                                        </p:tgtEl>
                                        <p:attrNameLst>
                                          <p:attrName>ppt_h</p:attrName>
                                        </p:attrNameLst>
                                      </p:cBhvr>
                                      <p:tavLst>
                                        <p:tav tm="0">
                                          <p:val>
                                            <p:strVal val="#ppt_h"/>
                                          </p:val>
                                        </p:tav>
                                        <p:tav tm="100000">
                                          <p:val>
                                            <p:strVal val="#ppt_h"/>
                                          </p:val>
                                        </p:tav>
                                      </p:tavLst>
                                    </p:anim>
                                    <p:animEffect transition="in" filter="fade">
                                      <p:cBhvr>
                                        <p:cTn id="9" dur="10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7" presetClass="entr" presetSubtype="4"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additive="base">
                                        <p:cTn id="14" dur="5000" fill="hold"/>
                                        <p:tgtEl>
                                          <p:spTgt spid="5"/>
                                        </p:tgtEl>
                                        <p:attrNameLst>
                                          <p:attrName>ppt_x</p:attrName>
                                        </p:attrNameLst>
                                      </p:cBhvr>
                                      <p:tavLst>
                                        <p:tav tm="0">
                                          <p:val>
                                            <p:strVal val="#ppt_x"/>
                                          </p:val>
                                        </p:tav>
                                        <p:tav tm="100000">
                                          <p:val>
                                            <p:strVal val="#ppt_x"/>
                                          </p:val>
                                        </p:tav>
                                      </p:tavLst>
                                    </p:anim>
                                    <p:anim calcmode="lin" valueType="num">
                                      <p:cBhvr additive="base">
                                        <p:cTn id="15" dur="50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8" presetClass="entr" presetSubtype="16" fill="hold" grpId="0" nodeType="click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diamond(in)">
                                      <p:cBhvr>
                                        <p:cTn id="20"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Заголовок 1"/>
          <p:cNvSpPr>
            <a:spLocks noGrp="1"/>
          </p:cNvSpPr>
          <p:nvPr>
            <p:ph type="title"/>
          </p:nvPr>
        </p:nvSpPr>
        <p:spPr>
          <a:xfrm>
            <a:off x="179388" y="0"/>
            <a:ext cx="8785225" cy="765175"/>
          </a:xfrm>
        </p:spPr>
        <p:txBody>
          <a:bodyPr rtlCol="0">
            <a:normAutofit fontScale="90000"/>
          </a:bodyPr>
          <a:lstStyle/>
          <a:p>
            <a:pPr fontAlgn="auto">
              <a:spcAft>
                <a:spcPts val="0"/>
              </a:spcAft>
              <a:defRPr/>
            </a:pPr>
            <a:r>
              <a:rPr lang="ru-RU" sz="3600" b="1" dirty="0" smtClean="0">
                <a:solidFill>
                  <a:srgbClr val="FF0000"/>
                </a:solidFill>
              </a:rPr>
              <a:t/>
            </a:r>
            <a:br>
              <a:rPr lang="ru-RU" sz="3600" b="1" dirty="0" smtClean="0">
                <a:solidFill>
                  <a:srgbClr val="FF0000"/>
                </a:solidFill>
              </a:rPr>
            </a:br>
            <a:r>
              <a:rPr lang="ru-RU" sz="3200" b="1" dirty="0" smtClean="0">
                <a:solidFill>
                  <a:srgbClr val="FF0000"/>
                </a:solidFill>
              </a:rPr>
              <a:t/>
            </a:r>
            <a:br>
              <a:rPr lang="ru-RU" sz="3200" b="1" dirty="0" smtClean="0">
                <a:solidFill>
                  <a:srgbClr val="FF0000"/>
                </a:solidFill>
              </a:rPr>
            </a:br>
            <a:endParaRPr lang="ru-RU" sz="3600" dirty="0" smtClean="0">
              <a:solidFill>
                <a:srgbClr val="FF0000"/>
              </a:solidFill>
            </a:endParaRPr>
          </a:p>
        </p:txBody>
      </p:sp>
      <p:sp>
        <p:nvSpPr>
          <p:cNvPr id="2" name="Содержимое 4"/>
          <p:cNvSpPr>
            <a:spLocks noGrp="1"/>
          </p:cNvSpPr>
          <p:nvPr>
            <p:ph idx="1"/>
          </p:nvPr>
        </p:nvSpPr>
        <p:spPr>
          <a:xfrm>
            <a:off x="323850" y="333375"/>
            <a:ext cx="8640763" cy="5761038"/>
          </a:xfrm>
        </p:spPr>
        <p:txBody>
          <a:bodyPr/>
          <a:lstStyle/>
          <a:p>
            <a:endParaRPr lang="ru-RU" smtClean="0"/>
          </a:p>
        </p:txBody>
      </p:sp>
      <p:sp>
        <p:nvSpPr>
          <p:cNvPr id="4" name="Скругленный прямоугольник 3"/>
          <p:cNvSpPr/>
          <p:nvPr/>
        </p:nvSpPr>
        <p:spPr>
          <a:xfrm>
            <a:off x="250825" y="188913"/>
            <a:ext cx="8713788" cy="3095625"/>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600"/>
              </a:spcAft>
              <a:defRPr/>
            </a:pPr>
            <a:r>
              <a:rPr lang="ru-RU" sz="2300" b="1" dirty="0">
                <a:solidFill>
                  <a:schemeClr val="tx1"/>
                </a:solidFill>
              </a:rPr>
              <a:t>Основным инструментом для определения финансового результата является  финансовый анализ, при помощи которого можно объективно оценить внутренние и внешние отношения анализируемого объекта. Показателей для характеристики деятельности существует множество, в частности к ним относят </a:t>
            </a:r>
            <a:r>
              <a:rPr lang="ru-RU" sz="2300" b="1" dirty="0">
                <a:solidFill>
                  <a:srgbClr val="C00000"/>
                </a:solidFill>
              </a:rPr>
              <a:t>валовой доход</a:t>
            </a:r>
            <a:r>
              <a:rPr lang="ru-RU" sz="2300" b="1" dirty="0">
                <a:solidFill>
                  <a:schemeClr val="tx1"/>
                </a:solidFill>
              </a:rPr>
              <a:t>, </a:t>
            </a:r>
            <a:r>
              <a:rPr lang="ru-RU" sz="2300" b="1" dirty="0">
                <a:solidFill>
                  <a:srgbClr val="C00000"/>
                </a:solidFill>
              </a:rPr>
              <a:t>товарооборот</a:t>
            </a:r>
            <a:r>
              <a:rPr lang="ru-RU" sz="2300" b="1" dirty="0">
                <a:solidFill>
                  <a:schemeClr val="tx1"/>
                </a:solidFill>
              </a:rPr>
              <a:t>, </a:t>
            </a:r>
            <a:r>
              <a:rPr lang="ru-RU" sz="2300" b="1" dirty="0">
                <a:solidFill>
                  <a:srgbClr val="C00000"/>
                </a:solidFill>
              </a:rPr>
              <a:t>рентабельность</a:t>
            </a:r>
            <a:r>
              <a:rPr lang="ru-RU" sz="2300" b="1" dirty="0">
                <a:solidFill>
                  <a:schemeClr val="tx1"/>
                </a:solidFill>
              </a:rPr>
              <a:t>, </a:t>
            </a:r>
            <a:r>
              <a:rPr lang="ru-RU" sz="2300" b="1" dirty="0">
                <a:solidFill>
                  <a:srgbClr val="C00000"/>
                </a:solidFill>
              </a:rPr>
              <a:t>прибыль</a:t>
            </a:r>
            <a:r>
              <a:rPr lang="ru-RU" sz="2300" b="1" dirty="0">
                <a:solidFill>
                  <a:schemeClr val="tx1"/>
                </a:solidFill>
              </a:rPr>
              <a:t>, </a:t>
            </a:r>
            <a:r>
              <a:rPr lang="ru-RU" sz="2300" b="1" dirty="0">
                <a:solidFill>
                  <a:srgbClr val="C00000"/>
                </a:solidFill>
              </a:rPr>
              <a:t>издержки</a:t>
            </a:r>
            <a:r>
              <a:rPr lang="ru-RU" sz="2300" b="1" dirty="0">
                <a:solidFill>
                  <a:schemeClr val="tx1"/>
                </a:solidFill>
              </a:rPr>
              <a:t>, </a:t>
            </a:r>
            <a:r>
              <a:rPr lang="ru-RU" sz="2300" b="1" dirty="0">
                <a:solidFill>
                  <a:srgbClr val="C00000"/>
                </a:solidFill>
              </a:rPr>
              <a:t>налоги </a:t>
            </a:r>
            <a:r>
              <a:rPr lang="ru-RU" sz="2300" b="1" dirty="0">
                <a:solidFill>
                  <a:schemeClr val="tx1"/>
                </a:solidFill>
              </a:rPr>
              <a:t>и другие характеристики. Для всех видов предприятий выделены основные финансовые показатели деятельности организации:</a:t>
            </a:r>
            <a:endParaRPr lang="ru-RU" sz="2300" b="1" dirty="0">
              <a:solidFill>
                <a:schemeClr val="tx1"/>
              </a:solidFill>
            </a:endParaRPr>
          </a:p>
        </p:txBody>
      </p:sp>
      <p:sp>
        <p:nvSpPr>
          <p:cNvPr id="5" name="Выноска со стрелкой вправо 4"/>
          <p:cNvSpPr/>
          <p:nvPr/>
        </p:nvSpPr>
        <p:spPr>
          <a:xfrm>
            <a:off x="179512" y="3356992"/>
            <a:ext cx="1152128" cy="2664296"/>
          </a:xfrm>
          <a:prstGeom prst="rightArrowCallou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fontAlgn="auto">
              <a:spcBef>
                <a:spcPts val="0"/>
              </a:spcBef>
              <a:spcAft>
                <a:spcPts val="0"/>
              </a:spcAft>
              <a:defRPr/>
            </a:pPr>
            <a:r>
              <a:rPr lang="ru-RU" sz="2800" b="1" dirty="0">
                <a:solidFill>
                  <a:schemeClr val="tx1"/>
                </a:solidFill>
              </a:rPr>
              <a:t>финансовый анализ</a:t>
            </a:r>
            <a:endParaRPr lang="ru-RU" sz="2800" b="1" dirty="0">
              <a:solidFill>
                <a:schemeClr val="tx1"/>
              </a:solidFill>
            </a:endParaRPr>
          </a:p>
        </p:txBody>
      </p:sp>
      <p:sp>
        <p:nvSpPr>
          <p:cNvPr id="6" name="Скругленный прямоугольник 5"/>
          <p:cNvSpPr/>
          <p:nvPr/>
        </p:nvSpPr>
        <p:spPr>
          <a:xfrm>
            <a:off x="1908175" y="3429000"/>
            <a:ext cx="6551613" cy="576263"/>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ru-RU" sz="3200" b="1" dirty="0">
                <a:solidFill>
                  <a:schemeClr val="tx1"/>
                </a:solidFill>
              </a:rPr>
              <a:t>платежеспособность</a:t>
            </a:r>
            <a:endParaRPr lang="ru-RU" sz="3200" b="1" dirty="0">
              <a:solidFill>
                <a:schemeClr val="tx1"/>
              </a:solidFill>
            </a:endParaRPr>
          </a:p>
        </p:txBody>
      </p:sp>
      <p:sp>
        <p:nvSpPr>
          <p:cNvPr id="7" name="Скругленный прямоугольник 6"/>
          <p:cNvSpPr/>
          <p:nvPr/>
        </p:nvSpPr>
        <p:spPr>
          <a:xfrm>
            <a:off x="1835150" y="4221163"/>
            <a:ext cx="6553200" cy="647700"/>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ru-RU" sz="3200" b="1" dirty="0">
                <a:solidFill>
                  <a:schemeClr val="tx1"/>
                </a:solidFill>
              </a:rPr>
              <a:t>эффективность</a:t>
            </a:r>
            <a:endParaRPr lang="ru-RU" sz="3200" b="1" dirty="0">
              <a:solidFill>
                <a:schemeClr val="tx1"/>
              </a:solidFill>
            </a:endParaRPr>
          </a:p>
        </p:txBody>
      </p:sp>
      <p:sp>
        <p:nvSpPr>
          <p:cNvPr id="8" name="Скругленный прямоугольник 7"/>
          <p:cNvSpPr/>
          <p:nvPr/>
        </p:nvSpPr>
        <p:spPr>
          <a:xfrm>
            <a:off x="1835150" y="5229225"/>
            <a:ext cx="6624638" cy="6477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ru-RU" sz="3200" b="1" dirty="0">
                <a:solidFill>
                  <a:schemeClr val="tx1"/>
                </a:solidFill>
              </a:rPr>
              <a:t>доходность</a:t>
            </a:r>
            <a:endParaRPr lang="ru-RU" sz="3200" b="1" dirty="0">
              <a:solidFill>
                <a:schemeClr val="tx1"/>
              </a:solidFill>
            </a:endParaRPr>
          </a:p>
        </p:txBody>
      </p:sp>
      <p:sp>
        <p:nvSpPr>
          <p:cNvPr id="10" name="Левая фигурная скобка 9"/>
          <p:cNvSpPr/>
          <p:nvPr/>
        </p:nvSpPr>
        <p:spPr>
          <a:xfrm>
            <a:off x="1476375" y="3500438"/>
            <a:ext cx="287338" cy="2305050"/>
          </a:xfrm>
          <a:prstGeom prst="leftBrace">
            <a:avLst/>
          </a:prstGeom>
          <a:ln w="76200"/>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ru-RU"/>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0" fill="hold"/>
                                        <p:tgtEl>
                                          <p:spTgt spid="4"/>
                                        </p:tgtEl>
                                        <p:attrNameLst>
                                          <p:attrName>ppt_x</p:attrName>
                                        </p:attrNameLst>
                                      </p:cBhvr>
                                      <p:tavLst>
                                        <p:tav tm="0">
                                          <p:val>
                                            <p:strVal val="#ppt_x"/>
                                          </p:val>
                                        </p:tav>
                                        <p:tav tm="100000">
                                          <p:val>
                                            <p:strVal val="#ppt_x"/>
                                          </p:val>
                                        </p:tav>
                                      </p:tavLst>
                                    </p:anim>
                                    <p:anim calcmode="lin" valueType="num">
                                      <p:cBhvr additive="base">
                                        <p:cTn id="8" dur="5000" fill="hold"/>
                                        <p:tgtEl>
                                          <p:spTgt spid="4"/>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8"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0" fill="hold"/>
                                        <p:tgtEl>
                                          <p:spTgt spid="5"/>
                                        </p:tgtEl>
                                        <p:attrNameLst>
                                          <p:attrName>ppt_x</p:attrName>
                                        </p:attrNameLst>
                                      </p:cBhvr>
                                      <p:tavLst>
                                        <p:tav tm="0">
                                          <p:val>
                                            <p:strVal val="0-#ppt_w/2"/>
                                          </p:val>
                                        </p:tav>
                                        <p:tav tm="100000">
                                          <p:val>
                                            <p:strVal val="#ppt_x"/>
                                          </p:val>
                                        </p:tav>
                                      </p:tavLst>
                                    </p:anim>
                                    <p:anim calcmode="lin" valueType="num">
                                      <p:cBhvr additive="base">
                                        <p:cTn id="14" dur="50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7" presetClass="entr" presetSubtype="8"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5000" fill="hold"/>
                                        <p:tgtEl>
                                          <p:spTgt spid="10"/>
                                        </p:tgtEl>
                                        <p:attrNameLst>
                                          <p:attrName>ppt_x</p:attrName>
                                        </p:attrNameLst>
                                      </p:cBhvr>
                                      <p:tavLst>
                                        <p:tav tm="0">
                                          <p:val>
                                            <p:strVal val="0-#ppt_w/2"/>
                                          </p:val>
                                        </p:tav>
                                        <p:tav tm="100000">
                                          <p:val>
                                            <p:strVal val="#ppt_x"/>
                                          </p:val>
                                        </p:tav>
                                      </p:tavLst>
                                    </p:anim>
                                    <p:anim calcmode="lin" valueType="num">
                                      <p:cBhvr additive="base">
                                        <p:cTn id="20" dur="50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7"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0" fill="hold"/>
                                        <p:tgtEl>
                                          <p:spTgt spid="6"/>
                                        </p:tgtEl>
                                        <p:attrNameLst>
                                          <p:attrName>ppt_x</p:attrName>
                                        </p:attrNameLst>
                                      </p:cBhvr>
                                      <p:tavLst>
                                        <p:tav tm="0">
                                          <p:val>
                                            <p:strVal val="#ppt_x"/>
                                          </p:val>
                                        </p:tav>
                                        <p:tav tm="100000">
                                          <p:val>
                                            <p:strVal val="#ppt_x"/>
                                          </p:val>
                                        </p:tav>
                                      </p:tavLst>
                                    </p:anim>
                                    <p:anim calcmode="lin" valueType="num">
                                      <p:cBhvr additive="base">
                                        <p:cTn id="26" dur="50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7" presetClass="entr" presetSubtype="4"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0" fill="hold"/>
                                        <p:tgtEl>
                                          <p:spTgt spid="7"/>
                                        </p:tgtEl>
                                        <p:attrNameLst>
                                          <p:attrName>ppt_x</p:attrName>
                                        </p:attrNameLst>
                                      </p:cBhvr>
                                      <p:tavLst>
                                        <p:tav tm="0">
                                          <p:val>
                                            <p:strVal val="#ppt_x"/>
                                          </p:val>
                                        </p:tav>
                                        <p:tav tm="100000">
                                          <p:val>
                                            <p:strVal val="#ppt_x"/>
                                          </p:val>
                                        </p:tav>
                                      </p:tavLst>
                                    </p:anim>
                                    <p:anim calcmode="lin" valueType="num">
                                      <p:cBhvr additive="base">
                                        <p:cTn id="32" dur="50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7" presetClass="entr" presetSubtype="4"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 calcmode="lin" valueType="num">
                                      <p:cBhvr additive="base">
                                        <p:cTn id="37" dur="5000" fill="hold"/>
                                        <p:tgtEl>
                                          <p:spTgt spid="8"/>
                                        </p:tgtEl>
                                        <p:attrNameLst>
                                          <p:attrName>ppt_x</p:attrName>
                                        </p:attrNameLst>
                                      </p:cBhvr>
                                      <p:tavLst>
                                        <p:tav tm="0">
                                          <p:val>
                                            <p:strVal val="#ppt_x"/>
                                          </p:val>
                                        </p:tav>
                                        <p:tav tm="100000">
                                          <p:val>
                                            <p:strVal val="#ppt_x"/>
                                          </p:val>
                                        </p:tav>
                                      </p:tavLst>
                                    </p:anim>
                                    <p:anim calcmode="lin" valueType="num">
                                      <p:cBhvr additive="base">
                                        <p:cTn id="38" dur="50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7" grpId="0" animBg="1"/>
      <p:bldP spid="8" grpId="0" animBg="1"/>
      <p:bldP spid="1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Заголовок 1"/>
          <p:cNvSpPr>
            <a:spLocks noGrp="1"/>
          </p:cNvSpPr>
          <p:nvPr>
            <p:ph type="title"/>
          </p:nvPr>
        </p:nvSpPr>
        <p:spPr>
          <a:xfrm>
            <a:off x="179388" y="0"/>
            <a:ext cx="8785225" cy="765175"/>
          </a:xfrm>
        </p:spPr>
        <p:txBody>
          <a:bodyPr rtlCol="0">
            <a:normAutofit fontScale="90000"/>
          </a:bodyPr>
          <a:lstStyle/>
          <a:p>
            <a:pPr fontAlgn="auto">
              <a:spcAft>
                <a:spcPts val="0"/>
              </a:spcAft>
              <a:defRPr/>
            </a:pPr>
            <a:r>
              <a:rPr lang="ru-RU" sz="3600" b="1" dirty="0" smtClean="0">
                <a:solidFill>
                  <a:srgbClr val="FF0000"/>
                </a:solidFill>
              </a:rPr>
              <a:t/>
            </a:r>
            <a:br>
              <a:rPr lang="ru-RU" sz="3600" b="1" dirty="0" smtClean="0">
                <a:solidFill>
                  <a:srgbClr val="FF0000"/>
                </a:solidFill>
              </a:rPr>
            </a:br>
            <a:r>
              <a:rPr lang="ru-RU" sz="3200" b="1" dirty="0" smtClean="0">
                <a:solidFill>
                  <a:srgbClr val="FF0000"/>
                </a:solidFill>
              </a:rPr>
              <a:t/>
            </a:r>
            <a:br>
              <a:rPr lang="ru-RU" sz="3200" b="1" dirty="0" smtClean="0">
                <a:solidFill>
                  <a:srgbClr val="FF0000"/>
                </a:solidFill>
              </a:rPr>
            </a:br>
            <a:endParaRPr lang="ru-RU" sz="3600" dirty="0" smtClean="0">
              <a:solidFill>
                <a:srgbClr val="FF0000"/>
              </a:solidFill>
            </a:endParaRPr>
          </a:p>
        </p:txBody>
      </p:sp>
      <p:sp>
        <p:nvSpPr>
          <p:cNvPr id="22530" name="Содержимое 4"/>
          <p:cNvSpPr>
            <a:spLocks noGrp="1"/>
          </p:cNvSpPr>
          <p:nvPr>
            <p:ph idx="1"/>
          </p:nvPr>
        </p:nvSpPr>
        <p:spPr>
          <a:xfrm>
            <a:off x="323850" y="333375"/>
            <a:ext cx="8640763" cy="5761038"/>
          </a:xfrm>
        </p:spPr>
        <p:txBody>
          <a:bodyPr/>
          <a:lstStyle/>
          <a:p>
            <a:endParaRPr lang="ru-RU" smtClean="0"/>
          </a:p>
        </p:txBody>
      </p:sp>
      <p:sp>
        <p:nvSpPr>
          <p:cNvPr id="4" name="Скругленный прямоугольник 3"/>
          <p:cNvSpPr/>
          <p:nvPr/>
        </p:nvSpPr>
        <p:spPr>
          <a:xfrm>
            <a:off x="323850" y="188913"/>
            <a:ext cx="8569325" cy="3024187"/>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600"/>
              </a:spcAft>
              <a:defRPr/>
            </a:pPr>
            <a:r>
              <a:rPr lang="ru-RU" sz="2400" b="1" dirty="0">
                <a:solidFill>
                  <a:schemeClr val="tx1"/>
                </a:solidFill>
              </a:rPr>
              <a:t>Финансовый результат – главный критерий оценки деятельности для большинства предприятий. Он характеризуется обобщающими показателями эффективности текущей деятельности предприятия – объемом продаж (продукции, работ, услуг) и полученной прибылью, складывается по результатам процессов производства и реализации продукции и зависит, таким образом, от ряда объективных и субъективных факторов</a:t>
            </a:r>
            <a:endParaRPr lang="ru-RU" sz="2400" b="1" dirty="0">
              <a:solidFill>
                <a:schemeClr val="tx1"/>
              </a:solidFill>
            </a:endParaRPr>
          </a:p>
        </p:txBody>
      </p:sp>
      <p:sp>
        <p:nvSpPr>
          <p:cNvPr id="5" name="Выноска со стрелкой вправо 4"/>
          <p:cNvSpPr/>
          <p:nvPr/>
        </p:nvSpPr>
        <p:spPr>
          <a:xfrm>
            <a:off x="179512" y="3212976"/>
            <a:ext cx="1152128" cy="2880320"/>
          </a:xfrm>
          <a:prstGeom prst="rightArrowCallou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fontAlgn="auto">
              <a:spcBef>
                <a:spcPts val="0"/>
              </a:spcBef>
              <a:spcAft>
                <a:spcPts val="0"/>
              </a:spcAft>
              <a:defRPr/>
            </a:pPr>
            <a:r>
              <a:rPr lang="ru-RU" sz="2800" b="1" dirty="0">
                <a:solidFill>
                  <a:schemeClr val="tx1"/>
                </a:solidFill>
              </a:rPr>
              <a:t>Финансовый результат</a:t>
            </a:r>
            <a:endParaRPr lang="ru-RU" sz="2800" b="1" dirty="0">
              <a:solidFill>
                <a:schemeClr val="tx1"/>
              </a:solidFill>
            </a:endParaRPr>
          </a:p>
        </p:txBody>
      </p:sp>
      <p:sp>
        <p:nvSpPr>
          <p:cNvPr id="6" name="Скругленный прямоугольник 5"/>
          <p:cNvSpPr/>
          <p:nvPr/>
        </p:nvSpPr>
        <p:spPr>
          <a:xfrm>
            <a:off x="1908175" y="3357563"/>
            <a:ext cx="6551613" cy="792162"/>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ru-RU" sz="2300" b="1" dirty="0">
                <a:solidFill>
                  <a:schemeClr val="tx1"/>
                </a:solidFill>
              </a:rPr>
              <a:t>степени использования коммерческой организацией производственных ресурсов</a:t>
            </a:r>
            <a:endParaRPr lang="ru-RU" sz="2300" b="1" dirty="0">
              <a:solidFill>
                <a:schemeClr val="tx1"/>
              </a:solidFill>
            </a:endParaRPr>
          </a:p>
        </p:txBody>
      </p:sp>
      <p:sp>
        <p:nvSpPr>
          <p:cNvPr id="7" name="Скругленный прямоугольник 6"/>
          <p:cNvSpPr/>
          <p:nvPr/>
        </p:nvSpPr>
        <p:spPr>
          <a:xfrm>
            <a:off x="1908175" y="4292600"/>
            <a:ext cx="6551613" cy="649288"/>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ru-RU" sz="2300" b="1" dirty="0">
                <a:solidFill>
                  <a:schemeClr val="tx1"/>
                </a:solidFill>
              </a:rPr>
              <a:t>соблюдения договорной и платежной дисциплины</a:t>
            </a:r>
            <a:endParaRPr lang="ru-RU" sz="2300" b="1" dirty="0">
              <a:solidFill>
                <a:schemeClr val="tx1"/>
              </a:solidFill>
            </a:endParaRPr>
          </a:p>
        </p:txBody>
      </p:sp>
      <p:sp>
        <p:nvSpPr>
          <p:cNvPr id="8" name="Скругленный прямоугольник 7"/>
          <p:cNvSpPr/>
          <p:nvPr/>
        </p:nvSpPr>
        <p:spPr>
          <a:xfrm>
            <a:off x="1763713" y="5229225"/>
            <a:ext cx="6624637" cy="647700"/>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ru-RU" sz="2300" b="1" dirty="0">
                <a:solidFill>
                  <a:schemeClr val="tx1"/>
                </a:solidFill>
              </a:rPr>
              <a:t>изменения ситуации на сырьевых, товарных и финансовых рынках </a:t>
            </a:r>
            <a:endParaRPr lang="ru-RU" sz="2300" b="1" dirty="0">
              <a:solidFill>
                <a:schemeClr val="tx1"/>
              </a:solidFill>
            </a:endParaRPr>
          </a:p>
        </p:txBody>
      </p:sp>
      <p:sp>
        <p:nvSpPr>
          <p:cNvPr id="10" name="Левая фигурная скобка 9"/>
          <p:cNvSpPr/>
          <p:nvPr/>
        </p:nvSpPr>
        <p:spPr>
          <a:xfrm>
            <a:off x="1476375" y="3357563"/>
            <a:ext cx="287338" cy="2447925"/>
          </a:xfrm>
          <a:prstGeom prst="leftBrace">
            <a:avLst/>
          </a:prstGeom>
          <a:ln w="76200"/>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ru-RU"/>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0" fill="hold"/>
                                        <p:tgtEl>
                                          <p:spTgt spid="4"/>
                                        </p:tgtEl>
                                        <p:attrNameLst>
                                          <p:attrName>ppt_x</p:attrName>
                                        </p:attrNameLst>
                                      </p:cBhvr>
                                      <p:tavLst>
                                        <p:tav tm="0">
                                          <p:val>
                                            <p:strVal val="#ppt_x"/>
                                          </p:val>
                                        </p:tav>
                                        <p:tav tm="100000">
                                          <p:val>
                                            <p:strVal val="#ppt_x"/>
                                          </p:val>
                                        </p:tav>
                                      </p:tavLst>
                                    </p:anim>
                                    <p:anim calcmode="lin" valueType="num">
                                      <p:cBhvr additive="base">
                                        <p:cTn id="8" dur="5000" fill="hold"/>
                                        <p:tgtEl>
                                          <p:spTgt spid="4"/>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8"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0" fill="hold"/>
                                        <p:tgtEl>
                                          <p:spTgt spid="5"/>
                                        </p:tgtEl>
                                        <p:attrNameLst>
                                          <p:attrName>ppt_x</p:attrName>
                                        </p:attrNameLst>
                                      </p:cBhvr>
                                      <p:tavLst>
                                        <p:tav tm="0">
                                          <p:val>
                                            <p:strVal val="0-#ppt_w/2"/>
                                          </p:val>
                                        </p:tav>
                                        <p:tav tm="100000">
                                          <p:val>
                                            <p:strVal val="#ppt_x"/>
                                          </p:val>
                                        </p:tav>
                                      </p:tavLst>
                                    </p:anim>
                                    <p:anim calcmode="lin" valueType="num">
                                      <p:cBhvr additive="base">
                                        <p:cTn id="14" dur="50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7" presetClass="entr" presetSubtype="8"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5000" fill="hold"/>
                                        <p:tgtEl>
                                          <p:spTgt spid="10"/>
                                        </p:tgtEl>
                                        <p:attrNameLst>
                                          <p:attrName>ppt_x</p:attrName>
                                        </p:attrNameLst>
                                      </p:cBhvr>
                                      <p:tavLst>
                                        <p:tav tm="0">
                                          <p:val>
                                            <p:strVal val="0-#ppt_w/2"/>
                                          </p:val>
                                        </p:tav>
                                        <p:tav tm="100000">
                                          <p:val>
                                            <p:strVal val="#ppt_x"/>
                                          </p:val>
                                        </p:tav>
                                      </p:tavLst>
                                    </p:anim>
                                    <p:anim calcmode="lin" valueType="num">
                                      <p:cBhvr additive="base">
                                        <p:cTn id="20" dur="50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7"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0" fill="hold"/>
                                        <p:tgtEl>
                                          <p:spTgt spid="6"/>
                                        </p:tgtEl>
                                        <p:attrNameLst>
                                          <p:attrName>ppt_x</p:attrName>
                                        </p:attrNameLst>
                                      </p:cBhvr>
                                      <p:tavLst>
                                        <p:tav tm="0">
                                          <p:val>
                                            <p:strVal val="#ppt_x"/>
                                          </p:val>
                                        </p:tav>
                                        <p:tav tm="100000">
                                          <p:val>
                                            <p:strVal val="#ppt_x"/>
                                          </p:val>
                                        </p:tav>
                                      </p:tavLst>
                                    </p:anim>
                                    <p:anim calcmode="lin" valueType="num">
                                      <p:cBhvr additive="base">
                                        <p:cTn id="26" dur="50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7" presetClass="entr" presetSubtype="4"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0" fill="hold"/>
                                        <p:tgtEl>
                                          <p:spTgt spid="7"/>
                                        </p:tgtEl>
                                        <p:attrNameLst>
                                          <p:attrName>ppt_x</p:attrName>
                                        </p:attrNameLst>
                                      </p:cBhvr>
                                      <p:tavLst>
                                        <p:tav tm="0">
                                          <p:val>
                                            <p:strVal val="#ppt_x"/>
                                          </p:val>
                                        </p:tav>
                                        <p:tav tm="100000">
                                          <p:val>
                                            <p:strVal val="#ppt_x"/>
                                          </p:val>
                                        </p:tav>
                                      </p:tavLst>
                                    </p:anim>
                                    <p:anim calcmode="lin" valueType="num">
                                      <p:cBhvr additive="base">
                                        <p:cTn id="32" dur="50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7" presetClass="entr" presetSubtype="4"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 calcmode="lin" valueType="num">
                                      <p:cBhvr additive="base">
                                        <p:cTn id="37" dur="5000" fill="hold"/>
                                        <p:tgtEl>
                                          <p:spTgt spid="8"/>
                                        </p:tgtEl>
                                        <p:attrNameLst>
                                          <p:attrName>ppt_x</p:attrName>
                                        </p:attrNameLst>
                                      </p:cBhvr>
                                      <p:tavLst>
                                        <p:tav tm="0">
                                          <p:val>
                                            <p:strVal val="#ppt_x"/>
                                          </p:val>
                                        </p:tav>
                                        <p:tav tm="100000">
                                          <p:val>
                                            <p:strVal val="#ppt_x"/>
                                          </p:val>
                                        </p:tav>
                                      </p:tavLst>
                                    </p:anim>
                                    <p:anim calcmode="lin" valueType="num">
                                      <p:cBhvr additive="base">
                                        <p:cTn id="38" dur="50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7" grpId="0" animBg="1"/>
      <p:bldP spid="8" grpId="0" animBg="1"/>
      <p:bldP spid="10" grpId="0" animBg="1"/>
    </p:bld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10074</TotalTime>
  <Words>1649</Words>
  <Application>Microsoft Office PowerPoint</Application>
  <PresentationFormat>Экран (4:3)</PresentationFormat>
  <Paragraphs>215</Paragraphs>
  <Slides>34</Slides>
  <Notes>0</Notes>
  <HiddenSlides>0</HiddenSlides>
  <MMClips>0</MMClips>
  <ScaleCrop>false</ScaleCrop>
  <HeadingPairs>
    <vt:vector size="8" baseType="variant">
      <vt:variant>
        <vt:lpstr>Использованные шрифты</vt:lpstr>
      </vt:variant>
      <vt:variant>
        <vt:i4>4</vt:i4>
      </vt:variant>
      <vt:variant>
        <vt:lpstr>Шаблон оформления</vt:lpstr>
      </vt:variant>
      <vt:variant>
        <vt:i4>1</vt:i4>
      </vt:variant>
      <vt:variant>
        <vt:lpstr>Внедренные серверы OLE</vt:lpstr>
      </vt:variant>
      <vt:variant>
        <vt:i4>1</vt:i4>
      </vt:variant>
      <vt:variant>
        <vt:lpstr>Заголовки слайдов</vt:lpstr>
      </vt:variant>
      <vt:variant>
        <vt:i4>34</vt:i4>
      </vt:variant>
    </vt:vector>
  </HeadingPairs>
  <TitlesOfParts>
    <vt:vector size="40" baseType="lpstr">
      <vt:lpstr>Calibri</vt:lpstr>
      <vt:lpstr>Arial</vt:lpstr>
      <vt:lpstr>Times New Roman</vt:lpstr>
      <vt:lpstr>Verdana</vt:lpstr>
      <vt:lpstr>Тема Office</vt:lpstr>
      <vt:lpstr>Image</vt:lpstr>
      <vt:lpstr>Министерства внутренних дел Республики Беларусь</vt:lpstr>
      <vt:lpstr>Кафедра экономической безопасности </vt:lpstr>
      <vt:lpstr>    Тема 5   </vt:lpstr>
      <vt:lpstr> План лекции: </vt:lpstr>
      <vt:lpstr>План семинарского занятия 2 часа</vt:lpstr>
      <vt:lpstr>Слайд 6</vt:lpstr>
      <vt:lpstr>Слайд 7</vt:lpstr>
      <vt:lpstr>  </vt:lpstr>
      <vt:lpstr>  </vt:lpstr>
      <vt:lpstr>  </vt:lpstr>
      <vt:lpstr>Слайд 11</vt:lpstr>
      <vt:lpstr>  </vt:lpstr>
      <vt:lpstr>Слайд 13</vt:lpstr>
      <vt:lpstr>Задание на самоподготовку</vt:lpstr>
      <vt:lpstr>Слайд 15</vt:lpstr>
      <vt:lpstr>Концепции прибыли:</vt:lpstr>
      <vt:lpstr>Маркс о прибыли</vt:lpstr>
      <vt:lpstr>Связь с экономической теорией</vt:lpstr>
      <vt:lpstr>  </vt:lpstr>
      <vt:lpstr>Виды прибыли</vt:lpstr>
      <vt:lpstr>Учредительская прибыль</vt:lpstr>
      <vt:lpstr>Механизм образования учредительской прибыли</vt:lpstr>
      <vt:lpstr>Задание на самоподготовку</vt:lpstr>
      <vt:lpstr>Рентабельность </vt:lpstr>
      <vt:lpstr>Виды рентабельности 1</vt:lpstr>
      <vt:lpstr>Виды рентабельности 2</vt:lpstr>
      <vt:lpstr>Слайд 27</vt:lpstr>
      <vt:lpstr>Слайд 28</vt:lpstr>
      <vt:lpstr>Основные черты внешнего анализа финансовых результатов</vt:lpstr>
      <vt:lpstr>Основное содержание внешнего финансового анализа</vt:lpstr>
      <vt:lpstr>Основные особенности внутреннего или управленческого финансового анализа</vt:lpstr>
      <vt:lpstr>Практика анализа финансовых результатов  выработала шесть основных методов их проведения</vt:lpstr>
      <vt:lpstr>Слайд 33</vt:lpstr>
      <vt:lpstr>Слайд 34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Министерства внутренних дел Республики Беларусь</dc:title>
  <dc:creator>Алексей</dc:creator>
  <cp:lastModifiedBy>vad_1982</cp:lastModifiedBy>
  <cp:revision>337</cp:revision>
  <dcterms:created xsi:type="dcterms:W3CDTF">2016-07-09T12:46:01Z</dcterms:created>
  <dcterms:modified xsi:type="dcterms:W3CDTF">2018-09-28T05:46:05Z</dcterms:modified>
</cp:coreProperties>
</file>