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304" r:id="rId6"/>
    <p:sldId id="284" r:id="rId7"/>
    <p:sldId id="261" r:id="rId8"/>
    <p:sldId id="260" r:id="rId9"/>
    <p:sldId id="262" r:id="rId10"/>
    <p:sldId id="263" r:id="rId11"/>
    <p:sldId id="265" r:id="rId12"/>
    <p:sldId id="266" r:id="rId13"/>
    <p:sldId id="267" r:id="rId14"/>
    <p:sldId id="269" r:id="rId15"/>
    <p:sldId id="270" r:id="rId16"/>
    <p:sldId id="271" r:id="rId17"/>
    <p:sldId id="280" r:id="rId18"/>
    <p:sldId id="281" r:id="rId19"/>
    <p:sldId id="286" r:id="rId20"/>
    <p:sldId id="292" r:id="rId21"/>
    <p:sldId id="290" r:id="rId22"/>
    <p:sldId id="291" r:id="rId23"/>
    <p:sldId id="293" r:id="rId24"/>
    <p:sldId id="294" r:id="rId25"/>
    <p:sldId id="297" r:id="rId26"/>
    <p:sldId id="298" r:id="rId27"/>
    <p:sldId id="305" r:id="rId28"/>
    <p:sldId id="311" r:id="rId29"/>
    <p:sldId id="310" r:id="rId30"/>
    <p:sldId id="307" r:id="rId31"/>
    <p:sldId id="312" r:id="rId32"/>
    <p:sldId id="314" r:id="rId33"/>
    <p:sldId id="318" r:id="rId34"/>
    <p:sldId id="319" r:id="rId35"/>
    <p:sldId id="313" r:id="rId36"/>
    <p:sldId id="308" r:id="rId37"/>
    <p:sldId id="315" r:id="rId38"/>
    <p:sldId id="316" r:id="rId39"/>
    <p:sldId id="309" r:id="rId40"/>
    <p:sldId id="317" r:id="rId41"/>
    <p:sldId id="320" r:id="rId4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7D0C9-090B-4111-A1F5-9BFA93D3FC18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DDF86-EEC6-44F6-96A8-6936CF750A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C4C0D-06BB-46DF-89A2-7B3EC76AA277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6C8F3-C0DE-4E9D-AEF0-3B636BED69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9D385-75FC-44D8-9D25-7E9F10D07717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D0CF-0973-4C6B-93B9-EDB43C90DE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32009-067F-45F9-9DFF-6D7DA0D88D8F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B040D-989F-46E7-8928-56F5225B1A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4784C-7357-425D-B1FA-798EF0DE58C1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159DC-1E9F-451E-ACA3-112F89596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E2994-AC15-4877-B039-4B6310D0AF3E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B3BC4-CA73-4147-B5F2-7C4571C40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B760A-0636-4AD7-9032-DE1E21467BA8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6852-419C-4114-8A6F-19C64F5B8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C52C7-0033-484C-BBB5-7692AAEC3088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D0F79-DC6F-4877-8132-73F50708C5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5B473-DE4D-4BDC-9186-8069B19FAD70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7D6E4-1594-48A8-90A8-D159596582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B375D-895D-4921-9847-15215143061D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3C47D-A774-4C44-8C1F-06FE98BA9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227E7-87CE-4293-82B2-0670F971AB63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2C221-FEA0-4CED-8FC2-EC4383CD4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C81CD7-9DDD-4CA3-B94B-88F2B088ABD6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974602-9C96-44AE-8906-F23BD97A6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7088" y="260350"/>
          <a:ext cx="7154862" cy="6408738"/>
        </p:xfrm>
        <a:graphic>
          <a:graphicData uri="http://schemas.openxmlformats.org/presentationml/2006/ole">
            <p:oleObj spid="_x0000_s1026" name="Image" r:id="rId3" imgW="2354784" imgH="1660952" progId="">
              <p:embed/>
            </p:oleObj>
          </a:graphicData>
        </a:graphic>
      </p:graphicFrame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758825" y="5761038"/>
            <a:ext cx="7773988" cy="908050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4000" smtClean="0">
                <a:solidFill>
                  <a:schemeClr val="bg1"/>
                </a:solidFill>
              </a:rPr>
              <a:t>Министерства внутренних дел Республики Беларусь</a:t>
            </a: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7086600" cy="457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72940"/>
              </a:avLst>
            </a:prstTxWarp>
          </a:bodyPr>
          <a:lstStyle/>
          <a:p>
            <a:pPr algn="ctr"/>
            <a:r>
              <a:rPr lang="ru-RU" sz="3200" kern="10" spc="160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Times New Roman Cyr"/>
              </a:rPr>
              <a:t>Академия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3554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626427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188913"/>
            <a:ext cx="8569325" cy="28797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i="1" dirty="0">
                <a:solidFill>
                  <a:srgbClr val="C00000"/>
                </a:solidFill>
              </a:rPr>
              <a:t>Движение денежных средств – </a:t>
            </a:r>
            <a:r>
              <a:rPr lang="ru-RU" sz="2200" b="1" dirty="0">
                <a:solidFill>
                  <a:schemeClr val="tx1"/>
                </a:solidFill>
              </a:rPr>
              <a:t>это </a:t>
            </a:r>
            <a:r>
              <a:rPr lang="ru-RU" sz="2400" b="1" dirty="0">
                <a:solidFill>
                  <a:schemeClr val="tx1"/>
                </a:solidFill>
              </a:rPr>
              <a:t>все  валовые  денежные поступления и платежи предприятия.</a:t>
            </a:r>
            <a:endParaRPr lang="ru-RU" sz="2400" dirty="0"/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Поток  денежных  средств  </a:t>
            </a:r>
            <a:r>
              <a:rPr lang="ru-RU" sz="2400" b="1" dirty="0">
                <a:solidFill>
                  <a:schemeClr val="tx1"/>
                </a:solidFill>
              </a:rPr>
              <a:t>связан  с конкретным периодом времени и представляет собой разницу  между  всеми поступившими  и  выплаченными  предприятием  денежными  средствами  за период.</a:t>
            </a:r>
            <a:endParaRPr lang="ru-RU" sz="2200" b="1" i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3501008"/>
            <a:ext cx="1296144" cy="2880320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Денежные потоки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3213100"/>
            <a:ext cx="6838950" cy="15113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денежный поток </a:t>
            </a:r>
            <a:r>
              <a:rPr lang="ru-RU" sz="2400" b="1" i="1" dirty="0">
                <a:solidFill>
                  <a:srgbClr val="C00000"/>
                </a:solidFill>
              </a:rPr>
              <a:t>предприятия</a:t>
            </a:r>
            <a:r>
              <a:rPr lang="ru-RU" sz="2400" b="1" dirty="0">
                <a:solidFill>
                  <a:schemeClr val="tx1"/>
                </a:solidFill>
              </a:rPr>
              <a:t> является агрегированным, включающим в свои состав многочисленные виды этих потоков, обслуживающих хозяйственную деятельность.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8175" y="4868863"/>
            <a:ext cx="6911975" cy="7207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денежный поток каждого </a:t>
            </a:r>
            <a:r>
              <a:rPr lang="ru-RU" sz="2400" b="1" i="1" dirty="0">
                <a:solidFill>
                  <a:srgbClr val="C00000"/>
                </a:solidFill>
              </a:rPr>
              <a:t>структурного подразделения</a:t>
            </a:r>
            <a:r>
              <a:rPr lang="ru-RU" sz="2400" b="1" dirty="0">
                <a:solidFill>
                  <a:schemeClr val="tx1"/>
                </a:solidFill>
              </a:rPr>
              <a:t> в отдельности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08175" y="5661025"/>
            <a:ext cx="6911975" cy="863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денежный поток </a:t>
            </a:r>
            <a:r>
              <a:rPr lang="ru-RU" sz="2400" b="1" i="1" dirty="0">
                <a:solidFill>
                  <a:srgbClr val="C00000"/>
                </a:solidFill>
              </a:rPr>
              <a:t>отдельной хозяйственной операции 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76375" y="3357563"/>
            <a:ext cx="287338" cy="3095625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964612" cy="576262"/>
          </a:xfrm>
        </p:spPr>
        <p:txBody>
          <a:bodyPr/>
          <a:lstStyle/>
          <a:p>
            <a:r>
              <a:rPr lang="ru-RU" sz="2800" b="1" smtClean="0">
                <a:latin typeface="Verdana" pitchFamily="34" charset="0"/>
              </a:rPr>
              <a:t>Классификация денежных потоков 1</a:t>
            </a:r>
            <a:r>
              <a:rPr lang="ru-RU" sz="4800" smtClean="0"/>
              <a:t> </a:t>
            </a:r>
            <a:endParaRPr lang="ru-RU" sz="2800" smtClean="0"/>
          </a:p>
        </p:txBody>
      </p:sp>
      <p:sp>
        <p:nvSpPr>
          <p:cNvPr id="3" name="Стрелка вправо 2"/>
          <p:cNvSpPr/>
          <p:nvPr/>
        </p:nvSpPr>
        <p:spPr>
          <a:xfrm>
            <a:off x="179388" y="765175"/>
            <a:ext cx="3024187" cy="1008063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Масштаб обслуживания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19475" y="765175"/>
            <a:ext cx="5400675" cy="10795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Денежный поток организации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Денежный поток структурного подразделения                                                      Денежный поток отдельной хозяйственной операции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79388" y="2060575"/>
            <a:ext cx="3313112" cy="10810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Вид </a:t>
            </a:r>
            <a:r>
              <a:rPr lang="ru-RU" b="1" dirty="0" err="1">
                <a:solidFill>
                  <a:schemeClr val="tx1"/>
                </a:solidFill>
              </a:rPr>
              <a:t>финанс</a:t>
            </a:r>
            <a:r>
              <a:rPr lang="ru-RU" b="1" dirty="0">
                <a:solidFill>
                  <a:schemeClr val="tx1"/>
                </a:solidFill>
              </a:rPr>
              <a:t>. деятельности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08400" y="1916113"/>
            <a:ext cx="5111750" cy="17287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Совокупный денежный поток          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Денежный поток текущей деятельности         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 Денежный поток инвестиционной деятельности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Денежный поток финансовой деятельно</a:t>
            </a:r>
            <a:r>
              <a:rPr lang="ru-RU" dirty="0">
                <a:solidFill>
                  <a:schemeClr val="tx1"/>
                </a:solidFill>
              </a:rPr>
              <a:t>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79388" y="3573463"/>
            <a:ext cx="3168650" cy="1150937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Направление движения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375" y="3789363"/>
            <a:ext cx="5113338" cy="7921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Входящий денежный поток (приток)                                              Исходящий денежный поток (отток)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79388" y="4652963"/>
            <a:ext cx="3421062" cy="10795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Форма осуществления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79838" y="4868863"/>
            <a:ext cx="4968875" cy="7921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Безналичный денежный поток                          Наличный денежный поток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179388" y="5661025"/>
            <a:ext cx="3529012" cy="1008063"/>
          </a:xfrm>
          <a:prstGeom prst="rightArrow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Сфера обращения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24300" y="5805488"/>
            <a:ext cx="4824413" cy="792162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Внешний денежный поток                                 Внутренний денежный поток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964612" cy="576262"/>
          </a:xfrm>
        </p:spPr>
        <p:txBody>
          <a:bodyPr/>
          <a:lstStyle/>
          <a:p>
            <a:r>
              <a:rPr lang="ru-RU" sz="2800" b="1" smtClean="0">
                <a:latin typeface="Verdana" pitchFamily="34" charset="0"/>
              </a:rPr>
              <a:t>Классификация денежных потоков 2</a:t>
            </a:r>
            <a:r>
              <a:rPr lang="ru-RU" sz="4800" smtClean="0"/>
              <a:t> </a:t>
            </a:r>
            <a:endParaRPr lang="ru-RU" sz="2800" smtClean="0"/>
          </a:p>
        </p:txBody>
      </p:sp>
      <p:sp>
        <p:nvSpPr>
          <p:cNvPr id="3" name="Стрелка вправо 2"/>
          <p:cNvSpPr/>
          <p:nvPr/>
        </p:nvSpPr>
        <p:spPr>
          <a:xfrm>
            <a:off x="179388" y="765175"/>
            <a:ext cx="3024187" cy="1008063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Продолжительность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19475" y="765175"/>
            <a:ext cx="5400675" cy="10795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Краткосрочный денежный поток                      Долгосрочный денежный поток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79388" y="2060575"/>
            <a:ext cx="3313112" cy="108108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Достаточность объема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63938" y="1989138"/>
            <a:ext cx="5111750" cy="14398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Избыточный денежный поток                                      Оптимальный денежный поток                                  Дефицитный денежный поток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79388" y="3573463"/>
            <a:ext cx="3168650" cy="1150937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    Вид валюты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19475" y="3573463"/>
            <a:ext cx="5545138" cy="10080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Денежный поток в национальной валюте                                                                            Денежный поток в иностранной валюте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179388" y="4652963"/>
            <a:ext cx="3421062" cy="107950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    Предсказуемость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08400" y="4724400"/>
            <a:ext cx="4967288" cy="9366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Планируемый денежный поток                                Спонтанный денежный поток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179388" y="5661025"/>
            <a:ext cx="3529012" cy="1196975"/>
          </a:xfrm>
          <a:prstGeom prst="rightArrow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Непрерывность формирования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24300" y="5732463"/>
            <a:ext cx="4824413" cy="865187"/>
          </a:xfrm>
          <a:prstGeom prst="round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Регулярный денежный поток                                Дискретный денежный поток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z="3600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C00000"/>
                </a:solidFill>
              </a:rPr>
              <a:t>2.</a:t>
            </a:r>
            <a:r>
              <a:rPr lang="ru-RU" sz="4000" b="1" smtClean="0">
                <a:solidFill>
                  <a:srgbClr val="C00000"/>
                </a:solidFill>
              </a:rPr>
              <a:t> Система управления денежными потоками</a:t>
            </a:r>
            <a:endParaRPr lang="ru-RU" sz="40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7650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57610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15888"/>
            <a:ext cx="8713787" cy="25923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b="1" i="1" dirty="0">
                <a:solidFill>
                  <a:srgbClr val="C00000"/>
                </a:solidFill>
              </a:rPr>
              <a:t>Система управления денежными потоками </a:t>
            </a:r>
            <a:r>
              <a:rPr lang="ru-RU" sz="2800" b="1" dirty="0">
                <a:solidFill>
                  <a:schemeClr val="tx1"/>
                </a:solidFill>
              </a:rPr>
              <a:t>— это форма реализации взаимодействия и развития отношений, выраженная в законах,  принципах, целях, функциях, структуре, методах, процессе и механизме управления в целом 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2996952"/>
            <a:ext cx="1584176" cy="3528392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Принципы управления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денежными потоками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538" y="2781300"/>
            <a:ext cx="6551612" cy="9350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Принцип информативной достоверности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513" y="3789363"/>
            <a:ext cx="6551612" cy="863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Принцип обеспечения сбалансированности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8538" y="4797425"/>
            <a:ext cx="6551612" cy="9350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1"/>
                </a:solidFill>
              </a:rPr>
              <a:t>Принцип обеспечения эффективности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8538" y="5805488"/>
            <a:ext cx="6551612" cy="8651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schemeClr val="tx1"/>
                </a:solidFill>
              </a:rPr>
              <a:t>Принцип обеспечения ликвидности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835150" y="2924175"/>
            <a:ext cx="433388" cy="36004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8674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57610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15888"/>
            <a:ext cx="8713787" cy="21605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ru-RU" sz="2400" b="1" dirty="0">
              <a:solidFill>
                <a:srgbClr val="C00000"/>
              </a:solidFill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Ядром механизма</a:t>
            </a:r>
            <a:r>
              <a:rPr lang="ru-RU" sz="2400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управления денежными потоками является </a:t>
            </a:r>
            <a:r>
              <a:rPr lang="ru-RU" sz="2400" b="1" dirty="0">
                <a:solidFill>
                  <a:srgbClr val="C00000"/>
                </a:solidFill>
              </a:rPr>
              <a:t>цель</a:t>
            </a:r>
            <a:r>
              <a:rPr lang="ru-RU" sz="2400" b="1" dirty="0">
                <a:solidFill>
                  <a:schemeClr val="tx1"/>
                </a:solidFill>
              </a:rPr>
              <a:t>, при формировании которой предполагается обеспечение денежного равновесия в процессе развития рынка путем балансирования объемов накопления и использования денежных средств, их синхронизации во времени. 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395536" y="2420888"/>
            <a:ext cx="1440160" cy="3744416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Требованиями к управлению потоками 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538" y="2349500"/>
            <a:ext cx="6191250" cy="8636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планирование объемов реализации продуктов (услуг) с учетом того, что продавать надо как можно больше, но по разумным ценам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8538" y="3213100"/>
            <a:ext cx="6191250" cy="5762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учет внутренних и внешних денежных потоков по видам продукции (услуг);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8538" y="3860800"/>
            <a:ext cx="6191250" cy="3603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осуществление постоянного контроля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95513" y="4292600"/>
            <a:ext cx="6337300" cy="9366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ускорение процесса получения денег путем применения системы скидок на продукты (услуги) и рассрочки платежей; 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835150" y="2492375"/>
            <a:ext cx="433388" cy="36004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95513" y="5300663"/>
            <a:ext cx="6408737" cy="10810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достижение оптимальных сроков погашения кредиторской задолженности без ущерба для дальнейшей деятельности организации 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9698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642350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188913"/>
            <a:ext cx="9036050" cy="64801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Систематизация денежных потоков позволяет целенаправленно осуществлять учет, анализ, планирование и контроль денежных поступлений и выплат в течение временного периода.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116013" y="6021388"/>
            <a:ext cx="7343775" cy="5762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Задание:</a:t>
            </a:r>
            <a:r>
              <a:rPr lang="ru-RU" sz="2000" b="1" dirty="0">
                <a:solidFill>
                  <a:schemeClr val="tx1"/>
                </a:solidFill>
              </a:rPr>
              <a:t> найти и записать в конспект конкретные примеры криминала в этих потоках.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850" y="2205038"/>
            <a:ext cx="3887788" cy="7191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Выручка от реализации продукции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850" y="2997200"/>
            <a:ext cx="3960813" cy="7921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Поступления дебиторской задолженности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0825" y="3860800"/>
            <a:ext cx="3960813" cy="11525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Поступления от продажи материальных  ценностей, бартера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1188" y="5084763"/>
            <a:ext cx="3600450" cy="8651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Авансы покупателей, предоплата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00563" y="2205038"/>
            <a:ext cx="4103687" cy="1008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Платежи поставщикам сырья и материалов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500563" y="3284538"/>
            <a:ext cx="4248150" cy="7921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Выплата заработной платы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00563" y="4149725"/>
            <a:ext cx="4464050" cy="1008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Платежи в бюджет и внебюджетные фонды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500563" y="5300663"/>
            <a:ext cx="4464050" cy="5048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Выплата процентов за кредит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250825" y="620713"/>
            <a:ext cx="4249738" cy="977900"/>
          </a:xfrm>
          <a:prstGeom prst="downArrow">
            <a:avLst>
              <a:gd name="adj1" fmla="val 50000"/>
              <a:gd name="adj2" fmla="val 463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Притоки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4572000" y="620713"/>
            <a:ext cx="4248150" cy="977900"/>
          </a:xfrm>
          <a:prstGeom prst="downArrow">
            <a:avLst>
              <a:gd name="adj1" fmla="val 50000"/>
              <a:gd name="adj2" fmla="val 463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Оттоки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979613" y="1628775"/>
            <a:ext cx="5184775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Основная деятельность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animBg="1"/>
      <p:bldP spid="13" grpId="0" animBg="1"/>
      <p:bldP spid="14" grpId="0" animBg="1"/>
      <p:bldP spid="15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9" grpId="0" animBg="1"/>
      <p:bldP spid="31" grpId="0" animBg="1"/>
      <p:bldP spid="3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642350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188913"/>
            <a:ext cx="9036050" cy="64801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Систематизация денежных потоков позволяет целенаправленно осуществлять учет, анализ, планирование и контроль денежных поступлений и выплат в течение временного периода.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116013" y="6021388"/>
            <a:ext cx="7343775" cy="5762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Задание:</a:t>
            </a:r>
            <a:r>
              <a:rPr lang="ru-RU" sz="2000" b="1" dirty="0">
                <a:solidFill>
                  <a:schemeClr val="tx1"/>
                </a:solidFill>
              </a:rPr>
              <a:t> найти и записать в конспект конкретные примеры криминала в этих потоках.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0825" y="2205038"/>
            <a:ext cx="4465638" cy="1079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Продажа основных фондов, нематериальных активов, незавершенного строительства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388" y="3357563"/>
            <a:ext cx="4176712" cy="13668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Поступления средств от продажи долгосрочных финансовых вложений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3850" y="4797425"/>
            <a:ext cx="3960813" cy="11525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Дивиденды, проценты от долгосрочных финансовых вложений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859338" y="2997200"/>
            <a:ext cx="3960812" cy="15113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Капитальные вложения на развитие производства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572000" y="4652963"/>
            <a:ext cx="4248150" cy="9366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Долгосрочные финансовые вложения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250825" y="620713"/>
            <a:ext cx="4249738" cy="977900"/>
          </a:xfrm>
          <a:prstGeom prst="downArrow">
            <a:avLst>
              <a:gd name="adj1" fmla="val 50000"/>
              <a:gd name="adj2" fmla="val 463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Притоки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4572000" y="620713"/>
            <a:ext cx="4248150" cy="977900"/>
          </a:xfrm>
          <a:prstGeom prst="downArrow">
            <a:avLst>
              <a:gd name="adj1" fmla="val 50000"/>
              <a:gd name="adj2" fmla="val 463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Оттоки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908175" y="1628775"/>
            <a:ext cx="5832475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Инвестиционная деятельность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animBg="1"/>
      <p:bldP spid="13" grpId="0" animBg="1"/>
      <p:bldP spid="14" grpId="0" animBg="1"/>
      <p:bldP spid="15" grpId="0" animBg="1"/>
      <p:bldP spid="22" grpId="0" animBg="1"/>
      <p:bldP spid="23" grpId="0" animBg="1"/>
      <p:bldP spid="29" grpId="0" animBg="1"/>
      <p:bldP spid="31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642350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0"/>
            <a:ext cx="9036050" cy="64801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Систематизация денежных потоков позволяет целенаправленно осуществлять учет, анализ, планирование и контроль денежных поступлений и выплат в течение временного периода. 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971550" y="5589588"/>
            <a:ext cx="7632700" cy="863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C00000"/>
                </a:solidFill>
              </a:rPr>
              <a:t>Задание:</a:t>
            </a:r>
            <a:r>
              <a:rPr lang="ru-RU" sz="2500" b="1" dirty="0">
                <a:solidFill>
                  <a:schemeClr val="tx1"/>
                </a:solidFill>
              </a:rPr>
              <a:t> найти и записать в конспект конкретные примеры криминала в этих потоках.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23850" y="2205038"/>
            <a:ext cx="3887788" cy="71913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Краткосрочные кредиты и займы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0825" y="2997200"/>
            <a:ext cx="3960813" cy="7921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Долгосрочные кредиты и займы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0825" y="4005263"/>
            <a:ext cx="4105275" cy="71913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Поступления от продажи и оплаты векселей 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3850" y="4868863"/>
            <a:ext cx="3960813" cy="64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Поступления от эмиссии акций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00563" y="2205038"/>
            <a:ext cx="4103687" cy="71913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Погашение краткосрочных кредитов и займов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500563" y="2997200"/>
            <a:ext cx="3959225" cy="7921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Погашение долгосрочных кредитов и займов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00563" y="3860800"/>
            <a:ext cx="4103687" cy="5048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Выплата дивидендов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572000" y="5084763"/>
            <a:ext cx="3887788" cy="4318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Целевое финансирование</a:t>
            </a:r>
            <a:endParaRPr lang="ru-RU" sz="2500" b="1" dirty="0">
              <a:solidFill>
                <a:schemeClr val="tx1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>
          <a:xfrm>
            <a:off x="250825" y="620713"/>
            <a:ext cx="4249738" cy="977900"/>
          </a:xfrm>
          <a:prstGeom prst="downArrow">
            <a:avLst>
              <a:gd name="adj1" fmla="val 50000"/>
              <a:gd name="adj2" fmla="val 463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Притоки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4572000" y="620713"/>
            <a:ext cx="4248150" cy="977900"/>
          </a:xfrm>
          <a:prstGeom prst="downArrow">
            <a:avLst>
              <a:gd name="adj1" fmla="val 50000"/>
              <a:gd name="adj2" fmla="val 463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Оттоки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979613" y="1628775"/>
            <a:ext cx="5184775" cy="50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/>
              <a:t>Финансовая деятельность</a:t>
            </a:r>
            <a:endParaRPr lang="ru-RU" sz="3200" b="1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572000" y="4508500"/>
            <a:ext cx="4032250" cy="4333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tx1"/>
                </a:solidFill>
              </a:rPr>
              <a:t>Оплата векселей</a:t>
            </a:r>
            <a:endParaRPr lang="ru-RU" sz="2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animBg="1"/>
      <p:bldP spid="13" grpId="0" animBg="1"/>
      <p:bldP spid="14" grpId="0" animBg="1"/>
      <p:bldP spid="15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9" grpId="0" animBg="1"/>
      <p:bldP spid="31" grpId="0" animBg="1"/>
      <p:bldP spid="33" grpId="0" animBg="1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z="3600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C00000"/>
                </a:solidFill>
              </a:rPr>
              <a:t>3.</a:t>
            </a:r>
            <a:r>
              <a:rPr lang="ru-RU" sz="4000" b="1" smtClean="0">
                <a:solidFill>
                  <a:srgbClr val="C00000"/>
                </a:solidFill>
              </a:rPr>
              <a:t> Логистический подход в организации движения денежных средств. </a:t>
            </a:r>
            <a:endParaRPr lang="ru-RU" sz="40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Кафедра экономической безопасности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z="4400" b="1" smtClean="0"/>
          </a:p>
          <a:p>
            <a:pPr algn="ctr">
              <a:buFontTx/>
              <a:buNone/>
            </a:pPr>
            <a:r>
              <a:rPr lang="ru-RU" b="1" i="1" smtClean="0"/>
              <a:t>Лекции по учебной дисциплине «Финансы и финансовый рынок»</a:t>
            </a:r>
          </a:p>
          <a:p>
            <a:pPr algn="ctr">
              <a:buFontTx/>
              <a:buNone/>
            </a:pPr>
            <a:endParaRPr lang="ru-RU" b="1" i="1" smtClean="0"/>
          </a:p>
          <a:p>
            <a:pPr algn="ctr">
              <a:buFontTx/>
              <a:buNone/>
            </a:pPr>
            <a:endParaRPr 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</p:spPr>
        <p:txBody>
          <a:bodyPr rtlCol="0">
            <a:normAutofit fontScale="90000"/>
          </a:bodyPr>
          <a:lstStyle/>
          <a:p>
            <a:pPr marL="838200" indent="-838200" fontAlgn="auto">
              <a:spcAft>
                <a:spcPts val="0"/>
              </a:spcAft>
              <a:defRPr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800" b="1" dirty="0" smtClean="0">
                <a:solidFill>
                  <a:srgbClr val="FF0000"/>
                </a:solidFill>
              </a:rPr>
              <a:t>Определение</a:t>
            </a:r>
            <a:r>
              <a:rPr lang="ru-RU" sz="3600" b="1" dirty="0" smtClean="0"/>
              <a:t> </a:t>
            </a:r>
            <a:br>
              <a:rPr lang="ru-RU" sz="3600" b="1" dirty="0" smtClean="0"/>
            </a:br>
            <a:endParaRPr lang="ru-RU" sz="3600" b="1" dirty="0" smtClean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38"/>
            <a:ext cx="9144000" cy="56435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107950" y="908050"/>
            <a:ext cx="9036050" cy="2449513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Логистика</a:t>
            </a:r>
            <a:r>
              <a:rPr lang="ru-RU" sz="2800">
                <a:latin typeface="Calibri" pitchFamily="34" charset="0"/>
              </a:rPr>
              <a:t> — </a:t>
            </a:r>
            <a:r>
              <a:rPr lang="ru-RU" sz="2800" b="1">
                <a:latin typeface="Calibri" pitchFamily="34" charset="0"/>
              </a:rPr>
              <a:t>наука, предмет которой заключается </a:t>
            </a:r>
          </a:p>
          <a:p>
            <a:r>
              <a:rPr lang="ru-RU" sz="2800" b="1">
                <a:latin typeface="Calibri" pitchFamily="34" charset="0"/>
              </a:rPr>
              <a:t>в организации       рационального процесса  движения</a:t>
            </a:r>
          </a:p>
          <a:p>
            <a:r>
              <a:rPr lang="ru-RU" sz="2800" b="1">
                <a:latin typeface="Calibri" pitchFamily="34" charset="0"/>
              </a:rPr>
              <a:t> товаров и услуг от поставщиков сырья  к потребителям, </a:t>
            </a:r>
          </a:p>
          <a:p>
            <a:r>
              <a:rPr lang="ru-RU" sz="2800" b="1">
                <a:latin typeface="Calibri" pitchFamily="34" charset="0"/>
              </a:rPr>
              <a:t>функционирования сферы обращения продукции</a:t>
            </a:r>
            <a:r>
              <a:rPr lang="ru-RU" sz="3200" b="1">
                <a:latin typeface="Calibri" pitchFamily="34" charset="0"/>
              </a:rPr>
              <a:t>, </a:t>
            </a:r>
          </a:p>
          <a:p>
            <a:r>
              <a:rPr lang="ru-RU" sz="2800" b="1">
                <a:latin typeface="Calibri" pitchFamily="34" charset="0"/>
              </a:rPr>
              <a:t>товаров, услуг...финансов.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2987675" y="3429000"/>
            <a:ext cx="2447925" cy="1368425"/>
          </a:xfrm>
          <a:prstGeom prst="downArrowCallout">
            <a:avLst>
              <a:gd name="adj1" fmla="val 203533"/>
              <a:gd name="adj2" fmla="val 116061"/>
              <a:gd name="adj3" fmla="val 17009"/>
              <a:gd name="adj4" fmla="val 66667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Цель 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Calibri" pitchFamily="34" charset="0"/>
              </a:rPr>
              <a:t>логистики: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68313" y="4868863"/>
            <a:ext cx="8351837" cy="17272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+mn-lt"/>
                <a:cs typeface="+mn-cs"/>
              </a:rPr>
              <a:t>достижение наибольшей эффективности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+mn-lt"/>
                <a:cs typeface="+mn-cs"/>
              </a:rPr>
              <a:t> фирмы, повышение ее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+mn-lt"/>
                <a:cs typeface="+mn-cs"/>
              </a:rPr>
              <a:t>конкурентоспособности.</a:t>
            </a:r>
            <a:endParaRPr lang="ru-RU" sz="3200" b="1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827088" y="0"/>
            <a:ext cx="7772400" cy="6921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 smtClean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0" y="692150"/>
            <a:ext cx="9144000" cy="5905500"/>
          </a:xfrm>
        </p:spPr>
        <p:txBody>
          <a:bodyPr/>
          <a:lstStyle/>
          <a:p>
            <a:endParaRPr lang="ru-RU" smtClean="0"/>
          </a:p>
          <a:p>
            <a:pPr>
              <a:buFontTx/>
              <a:buNone/>
            </a:pPr>
            <a:endParaRPr lang="ru-RU" smtClean="0"/>
          </a:p>
        </p:txBody>
      </p:sp>
      <p:sp>
        <p:nvSpPr>
          <p:cNvPr id="5" name="Блок-схема: ручное управление 4"/>
          <p:cNvSpPr>
            <a:spLocks noChangeArrowheads="1"/>
          </p:cNvSpPr>
          <p:nvPr/>
        </p:nvSpPr>
        <p:spPr bwMode="auto">
          <a:xfrm>
            <a:off x="179388" y="692150"/>
            <a:ext cx="8964612" cy="3429000"/>
          </a:xfrm>
          <a:prstGeom prst="flowChartManualOperation">
            <a:avLst/>
          </a:prstGeom>
          <a:solidFill>
            <a:srgbClr val="FFFF99"/>
          </a:solidFill>
          <a:ln w="571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r>
              <a:rPr lang="ru-RU" sz="2300" b="1">
                <a:latin typeface="Calibri" pitchFamily="34" charset="0"/>
              </a:rPr>
              <a:t>Перспективным подходом, позволяющим ориентироваться на финансовый аспект деятельности предприятия в течение всего логистического процесса, является воздействие на материальные потоки через управление движением денежных средств в логистических системах.</a:t>
            </a:r>
          </a:p>
        </p:txBody>
      </p:sp>
      <p:sp>
        <p:nvSpPr>
          <p:cNvPr id="6" name="Блок-схема: ручное управление 5"/>
          <p:cNvSpPr>
            <a:spLocks noChangeArrowheads="1"/>
          </p:cNvSpPr>
          <p:nvPr/>
        </p:nvSpPr>
        <p:spPr bwMode="auto">
          <a:xfrm>
            <a:off x="611188" y="3068638"/>
            <a:ext cx="8281987" cy="3600450"/>
          </a:xfrm>
          <a:prstGeom prst="flowChartManualOperation">
            <a:avLst/>
          </a:prstGeom>
          <a:solidFill>
            <a:schemeClr val="accent3">
              <a:lumMod val="20000"/>
              <a:lumOff val="80000"/>
            </a:schemeClr>
          </a:solidFill>
          <a:ln w="5715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Финансовая логистика </a:t>
            </a:r>
            <a:r>
              <a:rPr lang="ru-RU" sz="2800" b="1" dirty="0">
                <a:latin typeface="+mn-lt"/>
                <a:cs typeface="+mn-cs"/>
              </a:rPr>
              <a:t>представляет собой систему управления, планирования и контроля над финансовыми потоками на основе информации и данных по организации материальных потоков.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613" cy="1052513"/>
          </a:xfrm>
        </p:spPr>
        <p:txBody>
          <a:bodyPr rtlCol="0">
            <a:normAutofit fontScale="90000"/>
          </a:bodyPr>
          <a:lstStyle/>
          <a:p>
            <a:pPr marL="838200" indent="-838200" algn="l" fontAlgn="auto">
              <a:spcAft>
                <a:spcPts val="0"/>
              </a:spcAft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b="1" dirty="0" smtClean="0"/>
              <a:t>Финансовая логистика оценивает обеспеченность  предприятия денежными  средствами</a:t>
            </a:r>
            <a:r>
              <a:rPr lang="ru-RU" sz="3600" b="1" dirty="0" smtClean="0"/>
              <a:t>.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3600" b="1" dirty="0" smtClean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38"/>
            <a:ext cx="9144000" cy="5643562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107950" y="1125538"/>
            <a:ext cx="9036050" cy="187166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2800" b="1">
              <a:solidFill>
                <a:srgbClr val="C00000"/>
              </a:solidFill>
              <a:latin typeface="Calibri" pitchFamily="34" charset="0"/>
            </a:endParaRPr>
          </a:p>
          <a:p>
            <a:r>
              <a:rPr lang="ru-RU" sz="2800" b="1">
                <a:solidFill>
                  <a:srgbClr val="C00000"/>
                </a:solidFill>
                <a:latin typeface="Calibri" pitchFamily="34" charset="0"/>
              </a:rPr>
              <a:t>Денежные и материальные средства </a:t>
            </a:r>
            <a:r>
              <a:rPr lang="ru-RU" sz="2800">
                <a:latin typeface="Calibri" pitchFamily="34" charset="0"/>
              </a:rPr>
              <a:t>– </a:t>
            </a:r>
            <a:r>
              <a:rPr lang="ru-RU" sz="2800" b="1">
                <a:latin typeface="Calibri" pitchFamily="34" charset="0"/>
              </a:rPr>
              <a:t>это оборотные</a:t>
            </a:r>
          </a:p>
          <a:p>
            <a:r>
              <a:rPr lang="ru-RU" sz="2800" b="1">
                <a:latin typeface="Calibri" pitchFamily="34" charset="0"/>
              </a:rPr>
              <a:t> ресурсы  предприятия, и, следовательно, на те и другие</a:t>
            </a:r>
          </a:p>
          <a:p>
            <a:r>
              <a:rPr lang="ru-RU" sz="2800" b="1">
                <a:latin typeface="Calibri" pitchFamily="34" charset="0"/>
              </a:rPr>
              <a:t> должны  распространяться одни и те же правила</a:t>
            </a:r>
          </a:p>
          <a:p>
            <a:r>
              <a:rPr lang="ru-RU" sz="2800" b="1">
                <a:latin typeface="Calibri" pitchFamily="34" charset="0"/>
              </a:rPr>
              <a:t> управления ими  и регулирования их состояния.</a:t>
            </a:r>
          </a:p>
          <a:p>
            <a:endParaRPr lang="ru-RU" sz="2800" b="1">
              <a:latin typeface="Calibri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23850" y="3141663"/>
            <a:ext cx="8496300" cy="1582737"/>
          </a:xfrm>
          <a:prstGeom prst="downArrowCallout">
            <a:avLst>
              <a:gd name="adj1" fmla="val 203740"/>
              <a:gd name="adj2" fmla="val 116160"/>
              <a:gd name="adj3" fmla="val 17009"/>
              <a:gd name="adj4" fmla="val 66667"/>
            </a:avLst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000" b="1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ru-RU" sz="2800" b="1">
                <a:latin typeface="Calibri" pitchFamily="34" charset="0"/>
              </a:rPr>
              <a:t>На расчетном счете предприятия должно быть </a:t>
            </a:r>
          </a:p>
          <a:p>
            <a:pPr algn="ctr"/>
            <a:r>
              <a:rPr lang="ru-RU" sz="2800" b="1">
                <a:latin typeface="Calibri" pitchFamily="34" charset="0"/>
              </a:rPr>
              <a:t>столько средств,</a:t>
            </a:r>
          </a:p>
          <a:p>
            <a:pPr algn="ctr"/>
            <a:r>
              <a:rPr lang="ru-RU" sz="2800" b="1">
                <a:latin typeface="Calibri" pitchFamily="34" charset="0"/>
              </a:rPr>
              <a:t> чтобы можно было: </a:t>
            </a: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179388" y="4724400"/>
            <a:ext cx="8713787" cy="21336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b="1" dirty="0">
                <a:latin typeface="+mn-lt"/>
                <a:cs typeface="+mn-cs"/>
              </a:rPr>
              <a:t>своевременно выплачивать заработную плату;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ru-RU" sz="2400" b="1" dirty="0">
                <a:latin typeface="+mn-lt"/>
                <a:cs typeface="+mn-cs"/>
              </a:rPr>
              <a:t>оплачивать счета за поставки материальных ресурсов и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другие счета, связанные с производством (оказанием услуг);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3.  производить погашения обязательств перед государством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и банками и целый ряд других расчетных операций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88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395288" y="115888"/>
            <a:ext cx="8640762" cy="865187"/>
          </a:xfrm>
          <a:prstGeom prst="downArrow">
            <a:avLst>
              <a:gd name="adj1" fmla="val 85617"/>
              <a:gd name="adj2" fmla="val 4897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2000" b="1" i="1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ctr"/>
            <a:r>
              <a:rPr lang="ru-RU" sz="2300" b="1" i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Перед финансовой логистикой стоят</a:t>
            </a:r>
          </a:p>
          <a:p>
            <a:pPr algn="ctr"/>
            <a:r>
              <a:rPr lang="ru-RU" sz="2300" b="1" i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задачи</a:t>
            </a:r>
            <a:r>
              <a:rPr lang="ru-RU" sz="2300" i="1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:</a:t>
            </a:r>
            <a:endParaRPr lang="ru-RU" sz="23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0825" y="1052513"/>
            <a:ext cx="8497888" cy="79216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изучение финансового рынка и прогнозирование источников финансирования с использованием маркетинговых приемов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388" y="1916113"/>
            <a:ext cx="8713787" cy="12969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определение потребности финансовых ресурсов, выбор источников финансирования, отслеживание процентных ставок по банковским и межбанковским кредитам, а также процентных ставок по ценным и государственным облигациям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7338" y="3284538"/>
            <a:ext cx="8605837" cy="1008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построение финансовых моделей использования источников финансирования и алгоритма движения потоков денежных средств из источников финансирования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50825" y="4365625"/>
            <a:ext cx="8281988" cy="7191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координация оперативного управления финансовыми и материальными потоками.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0825" y="5229225"/>
            <a:ext cx="8642350" cy="14398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формирование и регулирование свободных остатков на рублевых, валютных и бюджетных счетах с целью получения дополнительной прибыли от операций на финансовом рынке с применением высокодоходных финансовых инструментов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27088" y="7118350"/>
            <a:ext cx="8353425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789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z="3600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C00000"/>
                </a:solidFill>
              </a:rPr>
              <a:t>4.</a:t>
            </a:r>
            <a:r>
              <a:rPr lang="ru-RU" sz="4000" b="1" smtClean="0">
                <a:solidFill>
                  <a:srgbClr val="C00000"/>
                </a:solidFill>
              </a:rPr>
              <a:t> Виды денежных расходов. </a:t>
            </a:r>
            <a:endParaRPr lang="ru-RU" sz="400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891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88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395288" y="115888"/>
            <a:ext cx="8640762" cy="2376487"/>
          </a:xfrm>
          <a:prstGeom prst="downArrow">
            <a:avLst>
              <a:gd name="adj1" fmla="val 85617"/>
              <a:gd name="adj2" fmla="val 4897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8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8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В процессе предпринимательской  деятельности  предприятие  несет денежные затраты. Их характер, состав и структура  зависят  от  многих</a:t>
            </a:r>
          </a:p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 факторов: </a:t>
            </a:r>
            <a:endParaRPr lang="ru-RU" sz="2800" b="1" dirty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2565400"/>
            <a:ext cx="8497887" cy="5032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организационно-правовой  формы  хозяйствования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1800" y="3213100"/>
            <a:ext cx="8712200" cy="4318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отраслевой принадлежности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3850" y="3716338"/>
            <a:ext cx="8605838" cy="1008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места, занимаемого хозяйствующим  субъектом  на  рынке товаров и капитала,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3850" y="4868863"/>
            <a:ext cx="8640763" cy="172878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just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/>
            </a:pPr>
            <a:r>
              <a:rPr lang="ru-RU" sz="2400" b="1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инвестиционной, финансовой и учетной  политики,  а также установленными законодательно правилами и  принципами  поведения хозяйствующих субъектов в налоговой, кредитной, страховой  и  фондовой сферах.</a:t>
            </a:r>
            <a:endParaRPr lang="ru-RU" sz="3200" b="1" dirty="0">
              <a:solidFill>
                <a:schemeClr val="tx1"/>
              </a:solidFill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27088" y="7118350"/>
            <a:ext cx="8353425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14313"/>
            <a:ext cx="7772400" cy="731837"/>
          </a:xfrm>
          <a:solidFill>
            <a:srgbClr val="FFF7FE"/>
          </a:solidFill>
        </p:spPr>
        <p:txBody>
          <a:bodyPr/>
          <a:lstStyle/>
          <a:p>
            <a:r>
              <a:rPr lang="ru-RU" sz="4000" b="1" smtClean="0"/>
              <a:t>Виды денежных расходов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9144000" cy="57419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107950" y="981075"/>
            <a:ext cx="2663825" cy="1655763"/>
          </a:xfrm>
          <a:prstGeom prst="roundRect">
            <a:avLst>
              <a:gd name="adj" fmla="val 16667"/>
            </a:avLst>
          </a:prstGeom>
          <a:solidFill>
            <a:srgbClr val="FEFEF8"/>
          </a:solidFill>
          <a:ln w="571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800" b="1">
                <a:latin typeface="Calibri" pitchFamily="34" charset="0"/>
              </a:rPr>
              <a:t>расходы,  </a:t>
            </a:r>
          </a:p>
          <a:p>
            <a:r>
              <a:rPr lang="ru-RU" sz="2800" b="1">
                <a:latin typeface="Calibri" pitchFamily="34" charset="0"/>
              </a:rPr>
              <a:t>связанные  </a:t>
            </a:r>
          </a:p>
          <a:p>
            <a:r>
              <a:rPr lang="ru-RU" sz="2800" b="1">
                <a:latin typeface="Calibri" pitchFamily="34" charset="0"/>
              </a:rPr>
              <a:t>с  извлечением </a:t>
            </a:r>
          </a:p>
          <a:p>
            <a:r>
              <a:rPr lang="ru-RU" sz="2800" b="1">
                <a:latin typeface="Calibri" pitchFamily="34" charset="0"/>
              </a:rPr>
              <a:t> прибыли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0" y="2708275"/>
            <a:ext cx="2700338" cy="1800225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расходы,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не связанные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с  извлечением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 прибыли</a:t>
            </a:r>
            <a:endParaRPr lang="ru-RU" sz="2800" b="1" dirty="0">
              <a:latin typeface="+mn-lt"/>
              <a:cs typeface="+mn-cs"/>
            </a:endParaRPr>
          </a:p>
        </p:txBody>
      </p:sp>
      <p:sp>
        <p:nvSpPr>
          <p:cNvPr id="32774" name="AutoShape 9"/>
          <p:cNvSpPr>
            <a:spLocks noChangeArrowheads="1"/>
          </p:cNvSpPr>
          <p:nvPr/>
        </p:nvSpPr>
        <p:spPr bwMode="auto">
          <a:xfrm>
            <a:off x="2771775" y="1484313"/>
            <a:ext cx="928688" cy="500062"/>
          </a:xfrm>
          <a:prstGeom prst="rightArrow">
            <a:avLst>
              <a:gd name="adj1" fmla="val 50000"/>
              <a:gd name="adj2" fmla="val 196737"/>
            </a:avLst>
          </a:prstGeom>
          <a:solidFill>
            <a:schemeClr val="accent1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6" name="Rectangle 11"/>
          <p:cNvSpPr>
            <a:spLocks noChangeArrowheads="1"/>
          </p:cNvSpPr>
          <p:nvPr/>
        </p:nvSpPr>
        <p:spPr bwMode="auto">
          <a:xfrm>
            <a:off x="3779838" y="836613"/>
            <a:ext cx="5111750" cy="1512887"/>
          </a:xfrm>
          <a:prstGeom prst="rect">
            <a:avLst/>
          </a:prstGeom>
          <a:solidFill>
            <a:srgbClr val="FEFEF8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/>
            <a:r>
              <a:rPr lang="ru-RU" sz="2400" b="1">
                <a:latin typeface="Calibri" pitchFamily="34" charset="0"/>
              </a:rPr>
              <a:t>1.  обслуживание  производства,   </a:t>
            </a:r>
          </a:p>
          <a:p>
            <a:pPr marL="457200" indent="-457200">
              <a:buFontTx/>
              <a:buAutoNum type="arabicPeriod" startAt="2"/>
            </a:pPr>
            <a:r>
              <a:rPr lang="ru-RU" sz="2400" b="1">
                <a:latin typeface="Calibri" pitchFamily="34" charset="0"/>
              </a:rPr>
              <a:t>реализация продукции,</a:t>
            </a:r>
          </a:p>
          <a:p>
            <a:pPr marL="457200" indent="-457200"/>
            <a:r>
              <a:rPr lang="ru-RU" sz="2400" b="1">
                <a:latin typeface="Calibri" pitchFamily="34" charset="0"/>
              </a:rPr>
              <a:t>      работ,  услуг, аренда</a:t>
            </a:r>
          </a:p>
          <a:p>
            <a:pPr marL="457200" indent="-457200"/>
            <a:r>
              <a:rPr lang="ru-RU" sz="2400" b="1">
                <a:latin typeface="Calibri" pitchFamily="34" charset="0"/>
              </a:rPr>
              <a:t>3. накладные расходы, инвестиции</a:t>
            </a:r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3708400" y="2420938"/>
            <a:ext cx="5184775" cy="18716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1.  поощрительные  выплаты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2.  отчисления  в </a:t>
            </a:r>
            <a:r>
              <a:rPr lang="ru-RU" sz="2400" b="1" dirty="0" err="1">
                <a:latin typeface="+mn-lt"/>
                <a:cs typeface="+mn-cs"/>
              </a:rPr>
              <a:t>негосударственые</a:t>
            </a: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   страховые и пенсионные фонды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ru-RU" sz="2400" b="1" dirty="0">
                <a:latin typeface="+mn-lt"/>
                <a:cs typeface="+mn-cs"/>
              </a:rPr>
              <a:t>развитие социально-культурной 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     сферы, благотворительность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0" y="4724400"/>
            <a:ext cx="2808288" cy="15128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571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800" b="1">
                <a:latin typeface="Calibri" pitchFamily="34" charset="0"/>
              </a:rPr>
              <a:t>принудительные </a:t>
            </a:r>
          </a:p>
          <a:p>
            <a:r>
              <a:rPr lang="ru-RU" sz="2800" b="1">
                <a:latin typeface="Calibri" pitchFamily="34" charset="0"/>
              </a:rPr>
              <a:t>расходы</a:t>
            </a:r>
            <a:r>
              <a:rPr lang="ru-RU" sz="3200">
                <a:latin typeface="Calibri" pitchFamily="34" charset="0"/>
              </a:rPr>
              <a:t> 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2843213" y="5157788"/>
            <a:ext cx="928687" cy="500062"/>
          </a:xfrm>
          <a:prstGeom prst="rightArrow">
            <a:avLst>
              <a:gd name="adj1" fmla="val 50000"/>
              <a:gd name="adj2" fmla="val 196737"/>
            </a:avLst>
          </a:prstGeom>
          <a:solidFill>
            <a:schemeClr val="accent1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auto">
          <a:xfrm>
            <a:off x="2700338" y="3213100"/>
            <a:ext cx="928687" cy="500063"/>
          </a:xfrm>
          <a:prstGeom prst="rightArrow">
            <a:avLst>
              <a:gd name="adj1" fmla="val 50000"/>
              <a:gd name="adj2" fmla="val 196736"/>
            </a:avLst>
          </a:prstGeom>
          <a:solidFill>
            <a:schemeClr val="accent1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3851275" y="4365625"/>
            <a:ext cx="5041900" cy="2303463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 b="1"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1.  налоги  и налоговые платежи</a:t>
            </a:r>
          </a:p>
          <a:p>
            <a:r>
              <a:rPr lang="ru-RU" sz="2400" b="1">
                <a:latin typeface="Calibri" pitchFamily="34" charset="0"/>
              </a:rPr>
              <a:t>2.  отчисления в  государственные  </a:t>
            </a:r>
          </a:p>
          <a:p>
            <a:r>
              <a:rPr lang="ru-RU" sz="2400" b="1">
                <a:latin typeface="Calibri" pitchFamily="34" charset="0"/>
              </a:rPr>
              <a:t>внебюджетные  фонды</a:t>
            </a:r>
          </a:p>
          <a:p>
            <a:r>
              <a:rPr lang="ru-RU" sz="2400" b="1">
                <a:latin typeface="Calibri" pitchFamily="34" charset="0"/>
              </a:rPr>
              <a:t>3. обязательное страхование и </a:t>
            </a:r>
          </a:p>
          <a:p>
            <a:r>
              <a:rPr lang="ru-RU" sz="2400" b="1">
                <a:latin typeface="Calibri" pitchFamily="34" charset="0"/>
              </a:rPr>
              <a:t>    резервы</a:t>
            </a:r>
          </a:p>
          <a:p>
            <a:r>
              <a:rPr lang="ru-RU" sz="2400" b="1">
                <a:latin typeface="Calibri" pitchFamily="34" charset="0"/>
              </a:rPr>
              <a:t>4. штрафные санкции</a:t>
            </a:r>
          </a:p>
          <a:p>
            <a:endParaRPr lang="ru-RU" sz="2400" b="1">
              <a:latin typeface="Calibri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8313" y="188913"/>
            <a:ext cx="7848600" cy="1295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Какие из перечисленных видов расходов нуждаются в усиленном контроле с целью предотвращения их криминализации?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32772" grpId="0" animBg="1"/>
      <p:bldP spid="32773" grpId="0" animBg="1"/>
      <p:bldP spid="32774" grpId="0" animBg="1"/>
      <p:bldP spid="32776" grpId="0" animBg="1"/>
      <p:bldP spid="29705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charset="0"/>
              <a:buNone/>
            </a:pPr>
            <a:endParaRPr lang="ru-RU" sz="2400" b="1" smtClean="0"/>
          </a:p>
          <a:p>
            <a:pPr lvl="1"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5. Процесс управления денежными потоками организации</a:t>
            </a:r>
            <a:endParaRPr lang="ru-RU" sz="3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198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688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395288" y="115888"/>
            <a:ext cx="8640762" cy="1584325"/>
          </a:xfrm>
          <a:prstGeom prst="downArrow">
            <a:avLst>
              <a:gd name="adj1" fmla="val 85617"/>
              <a:gd name="adj2" fmla="val 4897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Главная цель управления финансами предприятия– наращивание собственного капитала и обеспечение устойчивого положения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 на рынке.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1773238"/>
            <a:ext cx="8497887" cy="15113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Финансовое состояние предприятия характеризуется системой показателей, отражающих состояние капитала в процессе его кругооборота и способность субъекта хозяйствования финансировать свою деятельность на фиксированный момент времени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8313" y="3429000"/>
            <a:ext cx="8461375" cy="15128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В процессе кругооборота капитала, изменяются структура средств и источники их формирования, наличие и потребность в финансовых ресурсах и, как следствие, финансовое состояние предприятия, проявлением которого выступает </a:t>
            </a:r>
            <a:r>
              <a:rPr lang="ru-RU" sz="2000" b="1" dirty="0">
                <a:solidFill>
                  <a:srgbClr val="C00000"/>
                </a:solidFill>
              </a:rPr>
              <a:t>платежеспособность</a:t>
            </a:r>
            <a:r>
              <a:rPr lang="ru-RU" sz="2400" b="1" dirty="0"/>
              <a:t>.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288" y="5084763"/>
            <a:ext cx="8605837" cy="15128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Суть управления финансами предприятия сводится к умению обеспечить </a:t>
            </a:r>
            <a:r>
              <a:rPr lang="ru-RU" sz="2000" b="1" dirty="0">
                <a:solidFill>
                  <a:srgbClr val="C00000"/>
                </a:solidFill>
              </a:rPr>
              <a:t>постоянное превышение доходов над расходами </a:t>
            </a:r>
            <a:r>
              <a:rPr lang="ru-RU" sz="2000" b="1" dirty="0">
                <a:solidFill>
                  <a:schemeClr val="tx1"/>
                </a:solidFill>
              </a:rPr>
              <a:t>с целью сохранения платежеспособности и создания условий для нормального функционирования.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27088" y="7118350"/>
            <a:ext cx="8353425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3010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50688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Стрелка вниз 4"/>
          <p:cNvSpPr/>
          <p:nvPr/>
        </p:nvSpPr>
        <p:spPr>
          <a:xfrm>
            <a:off x="179388" y="260350"/>
            <a:ext cx="8640762" cy="1296988"/>
          </a:xfrm>
          <a:prstGeom prst="downArrow">
            <a:avLst>
              <a:gd name="adj1" fmla="val 50000"/>
              <a:gd name="adj2" fmla="val 935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Основные задачи управления финансами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предприятия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92275" y="1628775"/>
            <a:ext cx="7056438" cy="6477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своевременная и объективная диагностика финансового состояния предприятия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713" y="2349500"/>
            <a:ext cx="6985000" cy="7191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установление «критических точек» («узких» мест) и выявление причин их образования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92275" y="3141663"/>
            <a:ext cx="6983413" cy="1008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поиск резервов улучшения финансового состояния предприятия, его платежеспособности и финансовой устойчивости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92275" y="4221163"/>
            <a:ext cx="6911975" cy="100806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разработка конкретных мероприятий по  более эффективному использованию финансовых ресурсов и укреплению финансового состояния предприятия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2275" y="5300663"/>
            <a:ext cx="7056438" cy="13684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Прогнозирование финансовых результатов и разработка моделей финансового состояния при разнообразных вариантах использования ресурсов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39750" y="1628775"/>
            <a:ext cx="914400" cy="6477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9750" y="2420938"/>
            <a:ext cx="914400" cy="6477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II</a:t>
            </a:r>
            <a:endParaRPr lang="ru-RU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39750" y="3357563"/>
            <a:ext cx="914400" cy="719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III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68313" y="4581525"/>
            <a:ext cx="914400" cy="71913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IV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39750" y="5589588"/>
            <a:ext cx="914400" cy="71913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V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358188" cy="2636838"/>
          </a:xfrm>
        </p:spPr>
        <p:txBody>
          <a:bodyPr/>
          <a:lstStyle/>
          <a:p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Тема 4 </a:t>
            </a:r>
            <a:br>
              <a:rPr lang="ru-RU" sz="4800" b="1" smtClean="0"/>
            </a:br>
            <a:endParaRPr lang="ru-RU" sz="600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7950" y="2133600"/>
            <a:ext cx="8928100" cy="4175125"/>
          </a:xfrm>
        </p:spPr>
        <p:txBody>
          <a:bodyPr rtlCol="0">
            <a:normAutofit lnSpcReduction="10000"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/>
              <a:t>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ru-RU" sz="40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sz="4400" b="1" dirty="0" smtClean="0"/>
              <a:t>Управление денежными расходами и  поступлениями организаций</a:t>
            </a:r>
            <a:endParaRPr lang="ru-RU" sz="4800" b="1" dirty="0" smtClean="0"/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700" dirty="0" smtClean="0">
                <a:solidFill>
                  <a:srgbClr val="000000"/>
                </a:solidFill>
              </a:rPr>
              <a:t/>
            </a:r>
            <a:br>
              <a:rPr lang="ru-RU" sz="700" dirty="0" smtClean="0">
                <a:solidFill>
                  <a:srgbClr val="000000"/>
                </a:solidFill>
              </a:rPr>
            </a:br>
            <a:endParaRPr lang="ru-RU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50688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Стрелка вниз 4"/>
          <p:cNvSpPr/>
          <p:nvPr/>
        </p:nvSpPr>
        <p:spPr>
          <a:xfrm>
            <a:off x="179388" y="260350"/>
            <a:ext cx="8640762" cy="1296988"/>
          </a:xfrm>
          <a:prstGeom prst="downArrow">
            <a:avLst>
              <a:gd name="adj1" fmla="val 50000"/>
              <a:gd name="adj2" fmla="val 935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Основные этапы управления денежными потоками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 предприятия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92275" y="1628775"/>
            <a:ext cx="7056438" cy="7921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Учет денежных потоков предприятия и подготовка необходимой финансовой отчетности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713" y="2492375"/>
            <a:ext cx="6985000" cy="7207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Анализ входного и выходного денежного потока в предшествующем периоде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713" y="3357563"/>
            <a:ext cx="6985000" cy="7191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Определение рациональной величины денежных потоков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713" y="4365625"/>
            <a:ext cx="6911975" cy="7921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Планирование денежных потоков по видам хозяйственной деятельности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2275" y="5445125"/>
            <a:ext cx="7056438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Организация эффективного контроля за движением денежных потоков предприятия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39750" y="1628775"/>
            <a:ext cx="914400" cy="6477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9750" y="2565400"/>
            <a:ext cx="914400" cy="6477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II</a:t>
            </a:r>
            <a:endParaRPr lang="ru-RU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39750" y="3357563"/>
            <a:ext cx="914400" cy="719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III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68313" y="4581525"/>
            <a:ext cx="914400" cy="71913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IV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39750" y="5589588"/>
            <a:ext cx="914400" cy="71913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V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50688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Стрелка вниз 4"/>
          <p:cNvSpPr/>
          <p:nvPr/>
        </p:nvSpPr>
        <p:spPr>
          <a:xfrm>
            <a:off x="179388" y="260350"/>
            <a:ext cx="8640762" cy="1296988"/>
          </a:xfrm>
          <a:prstGeom prst="downArrow">
            <a:avLst>
              <a:gd name="adj1" fmla="val 50000"/>
              <a:gd name="adj2" fmla="val 935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Для управления финансами используется пять групп финансовых показателей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47813" y="1628775"/>
            <a:ext cx="7345362" cy="7921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Коэффициенты платежеспособности и ликвидности предприятия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63713" y="2492375"/>
            <a:ext cx="6985000" cy="7207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показатели финансовой устойчивости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713" y="3357563"/>
            <a:ext cx="6985000" cy="7191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показатели деловой активности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713" y="4365625"/>
            <a:ext cx="6911975" cy="7921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показатели рентабельности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2275" y="5445125"/>
            <a:ext cx="705643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показатели рыночной активности и положения на рынке ценных бумаг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39750" y="1628775"/>
            <a:ext cx="914400" cy="6477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9750" y="2565400"/>
            <a:ext cx="914400" cy="6477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II</a:t>
            </a:r>
            <a:endParaRPr lang="ru-RU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39750" y="3357563"/>
            <a:ext cx="914400" cy="719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III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68313" y="4581525"/>
            <a:ext cx="914400" cy="71913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IV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39750" y="5589588"/>
            <a:ext cx="914400" cy="71913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V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Определения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6082" name="Содержимое 2"/>
          <p:cNvSpPr>
            <a:spLocks noGrp="1"/>
          </p:cNvSpPr>
          <p:nvPr>
            <p:ph idx="1"/>
          </p:nvPr>
        </p:nvSpPr>
        <p:spPr>
          <a:xfrm>
            <a:off x="395288" y="908050"/>
            <a:ext cx="8291512" cy="56896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908050"/>
            <a:ext cx="8351838" cy="12969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Платежеспособность предприятия – это способность своевременно и в полном объеме погашать свои финансовые обязательства. Это основной показатель стабильности предприятия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2276475"/>
            <a:ext cx="8424862" cy="22320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Ликвидность – это способность отдельных видов имущественных ценностей обращаться в денежную форму без потерь своей балансовой стоимости. Различают понятия «ликвидность совокупных активов» как возможность их быстрой реализации при банкротстве и самоликвидации предприятия и «ликвидность оборотных активов», обеспечивающую его текущую платежеспособность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288" y="4581525"/>
            <a:ext cx="8424862" cy="19224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Финансовая устойчивость - такое состояние финансовых ресурсов, при котором организация, свободно маневрируя денежными средствами, способна путём их эффективного использования обеспечить бесперебойный процесс производства и реализации продукции (работ, услуг) 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Коэффициент платежеспособности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5400" b="1" smtClean="0"/>
              <a:t>                        </a:t>
            </a:r>
            <a:r>
              <a:rPr lang="ru-RU" sz="2800" b="1" smtClean="0"/>
              <a:t>А</a:t>
            </a:r>
            <a:r>
              <a:rPr lang="ru-RU" sz="1600" b="1" smtClean="0"/>
              <a:t> </a:t>
            </a:r>
            <a:r>
              <a:rPr lang="ru-RU" sz="1800" b="1" smtClean="0"/>
              <a:t>об. – оборотные активы предприятия</a:t>
            </a:r>
          </a:p>
          <a:p>
            <a:pPr>
              <a:buFont typeface="Arial" charset="0"/>
              <a:buNone/>
            </a:pPr>
            <a:r>
              <a:rPr lang="ru-RU" sz="1800" b="1" smtClean="0"/>
              <a:t>                                                                        </a:t>
            </a:r>
            <a:r>
              <a:rPr lang="en-US" sz="2800" b="1" smtClean="0"/>
              <a:t>L</a:t>
            </a:r>
            <a:r>
              <a:rPr lang="en-US" sz="2000" b="1" smtClean="0"/>
              <a:t> </a:t>
            </a:r>
            <a:r>
              <a:rPr lang="ru-RU" sz="2000" b="1" smtClean="0"/>
              <a:t>кр. – </a:t>
            </a:r>
            <a:r>
              <a:rPr lang="ru-RU" sz="1800" b="1" smtClean="0"/>
              <a:t>краткосрочные обязательства</a:t>
            </a:r>
          </a:p>
          <a:p>
            <a:r>
              <a:rPr lang="ru-RU" sz="4800" b="1" smtClean="0"/>
              <a:t>        </a:t>
            </a:r>
            <a:endParaRPr lang="ru-RU" sz="2000" b="1" smtClean="0"/>
          </a:p>
          <a:p>
            <a:endParaRPr lang="ru-RU" sz="2000" b="1" smtClean="0"/>
          </a:p>
          <a:p>
            <a:endParaRPr lang="ru-RU" b="1" smtClean="0"/>
          </a:p>
          <a:p>
            <a:endParaRPr lang="ru-RU" b="1" smtClean="0"/>
          </a:p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288" y="1844675"/>
            <a:ext cx="1152525" cy="11525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>
                <a:solidFill>
                  <a:schemeClr val="tx1"/>
                </a:solidFill>
              </a:rPr>
              <a:t>К</a:t>
            </a:r>
            <a:r>
              <a:rPr lang="ru-RU" sz="1400" b="1" dirty="0" err="1">
                <a:solidFill>
                  <a:schemeClr val="tx1"/>
                </a:solidFill>
              </a:rPr>
              <a:t>плат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5" name="Равно 4"/>
          <p:cNvSpPr/>
          <p:nvPr/>
        </p:nvSpPr>
        <p:spPr>
          <a:xfrm>
            <a:off x="1619250" y="2133600"/>
            <a:ext cx="914400" cy="841375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6" name="Минус 5"/>
          <p:cNvSpPr/>
          <p:nvPr/>
        </p:nvSpPr>
        <p:spPr>
          <a:xfrm>
            <a:off x="2268538" y="2492375"/>
            <a:ext cx="1943100" cy="46038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55875" y="1773238"/>
            <a:ext cx="1295400" cy="6477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А</a:t>
            </a:r>
            <a:r>
              <a:rPr lang="ru-RU" b="1" dirty="0">
                <a:solidFill>
                  <a:schemeClr val="tx1"/>
                </a:solidFill>
              </a:rPr>
              <a:t> об.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55875" y="2636838"/>
            <a:ext cx="1295400" cy="6477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0825" y="3429000"/>
            <a:ext cx="8713788" cy="30956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Если </a:t>
            </a:r>
            <a:r>
              <a:rPr lang="ru-RU" sz="2300" b="1" dirty="0" err="1">
                <a:solidFill>
                  <a:schemeClr val="tx1"/>
                </a:solidFill>
              </a:rPr>
              <a:t>К</a:t>
            </a:r>
            <a:r>
              <a:rPr lang="ru-RU" sz="1600" dirty="0" err="1">
                <a:solidFill>
                  <a:schemeClr val="tx1"/>
                </a:solidFill>
              </a:rPr>
              <a:t>плат</a:t>
            </a:r>
            <a:r>
              <a:rPr lang="ru-RU" sz="1600" b="1" dirty="0">
                <a:solidFill>
                  <a:schemeClr val="tx1"/>
                </a:solidFill>
              </a:rPr>
              <a:t>.</a:t>
            </a:r>
            <a:r>
              <a:rPr lang="ru-RU" sz="2300" b="1" dirty="0">
                <a:solidFill>
                  <a:schemeClr val="tx1"/>
                </a:solidFill>
              </a:rPr>
              <a:t> &lt; 1 то это означает, что фирме нечем платить свои долги.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Если </a:t>
            </a:r>
            <a:r>
              <a:rPr lang="ru-RU" sz="2300" b="1" dirty="0" err="1">
                <a:solidFill>
                  <a:schemeClr val="tx1"/>
                </a:solidFill>
              </a:rPr>
              <a:t>К</a:t>
            </a:r>
            <a:r>
              <a:rPr lang="ru-RU" sz="1600" dirty="0" err="1">
                <a:solidFill>
                  <a:schemeClr val="tx1"/>
                </a:solidFill>
              </a:rPr>
              <a:t>плат</a:t>
            </a:r>
            <a:r>
              <a:rPr lang="ru-RU" sz="1600" b="1" dirty="0">
                <a:solidFill>
                  <a:schemeClr val="tx1"/>
                </a:solidFill>
              </a:rPr>
              <a:t>.</a:t>
            </a:r>
            <a:r>
              <a:rPr lang="ru-RU" sz="2300" b="1" dirty="0">
                <a:solidFill>
                  <a:schemeClr val="tx1"/>
                </a:solidFill>
              </a:rPr>
              <a:t>  &gt;  1 то это означает, что у фирмы имеются  дорогостоящие  активы – готовая продукция и т. п.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Если </a:t>
            </a:r>
            <a:r>
              <a:rPr lang="ru-RU" sz="2300" b="1" dirty="0" err="1">
                <a:solidFill>
                  <a:schemeClr val="tx1"/>
                </a:solidFill>
              </a:rPr>
              <a:t>К</a:t>
            </a:r>
            <a:r>
              <a:rPr lang="ru-RU" sz="1600" dirty="0" err="1">
                <a:solidFill>
                  <a:schemeClr val="tx1"/>
                </a:solidFill>
              </a:rPr>
              <a:t>плат</a:t>
            </a:r>
            <a:r>
              <a:rPr lang="ru-RU" sz="1600" dirty="0">
                <a:solidFill>
                  <a:schemeClr val="tx1"/>
                </a:solidFill>
              </a:rPr>
              <a:t>.</a:t>
            </a:r>
            <a:r>
              <a:rPr lang="ru-RU" sz="2300" b="1" dirty="0">
                <a:solidFill>
                  <a:schemeClr val="tx1"/>
                </a:solidFill>
              </a:rPr>
              <a:t>  =  1 то у фирмы соблюдается баланс между текущими активами и краткосрочными обязательствами, но нет финансовой свободы.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tx1"/>
                </a:solidFill>
              </a:rPr>
              <a:t>                  Нормальное значение этого показателя от 1 до 2.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b="1" smtClean="0"/>
              <a:t>Коэффициент ликвидности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5400" b="1" smtClean="0"/>
              <a:t>                        </a:t>
            </a:r>
            <a:r>
              <a:rPr lang="ru-RU" sz="2800" b="1" smtClean="0"/>
              <a:t>А</a:t>
            </a:r>
            <a:r>
              <a:rPr lang="ru-RU" sz="1600" b="1" smtClean="0"/>
              <a:t> </a:t>
            </a:r>
            <a:r>
              <a:rPr lang="ru-RU" sz="1800" b="1" smtClean="0"/>
              <a:t>об. – оборотные активы предприятия</a:t>
            </a:r>
          </a:p>
          <a:p>
            <a:pPr>
              <a:buFont typeface="Arial" charset="0"/>
              <a:buNone/>
            </a:pPr>
            <a:r>
              <a:rPr lang="ru-RU" sz="1800" b="1" smtClean="0"/>
              <a:t>                                                                        </a:t>
            </a:r>
            <a:r>
              <a:rPr lang="en-US" sz="2800" b="1" smtClean="0"/>
              <a:t>L</a:t>
            </a:r>
            <a:r>
              <a:rPr lang="en-US" sz="2000" b="1" smtClean="0"/>
              <a:t> </a:t>
            </a:r>
            <a:r>
              <a:rPr lang="ru-RU" sz="2000" b="1" smtClean="0"/>
              <a:t>кр. – </a:t>
            </a:r>
            <a:r>
              <a:rPr lang="ru-RU" sz="1800" b="1" smtClean="0"/>
              <a:t>краткосрочные обязательства</a:t>
            </a:r>
          </a:p>
          <a:p>
            <a:pPr>
              <a:buFont typeface="Arial" charset="0"/>
              <a:buNone/>
            </a:pPr>
            <a:r>
              <a:rPr lang="ru-RU" sz="1800" b="1" smtClean="0"/>
              <a:t>                                                                         </a:t>
            </a:r>
            <a:r>
              <a:rPr lang="ru-RU" sz="2400" b="1" smtClean="0"/>
              <a:t>Д</a:t>
            </a:r>
            <a:r>
              <a:rPr lang="ru-RU" sz="1800" b="1" smtClean="0"/>
              <a:t> – денежные средства</a:t>
            </a:r>
          </a:p>
          <a:p>
            <a:r>
              <a:rPr lang="ru-RU" sz="4800" b="1" smtClean="0"/>
              <a:t>        </a:t>
            </a:r>
            <a:endParaRPr lang="ru-RU" sz="2000" b="1" smtClean="0"/>
          </a:p>
          <a:p>
            <a:endParaRPr lang="ru-RU" sz="2000" b="1" smtClean="0"/>
          </a:p>
          <a:p>
            <a:endParaRPr lang="ru-RU" b="1" smtClean="0"/>
          </a:p>
          <a:p>
            <a:endParaRPr lang="ru-RU" b="1" smtClean="0"/>
          </a:p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1844675"/>
            <a:ext cx="1223963" cy="11525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err="1">
                <a:solidFill>
                  <a:schemeClr val="tx1"/>
                </a:solidFill>
              </a:rPr>
              <a:t>К</a:t>
            </a:r>
            <a:r>
              <a:rPr lang="ru-RU" sz="1600" b="1" dirty="0" err="1">
                <a:solidFill>
                  <a:schemeClr val="tx1"/>
                </a:solidFill>
              </a:rPr>
              <a:t>ликв</a:t>
            </a:r>
            <a:r>
              <a:rPr lang="ru-RU" sz="1400" b="1" dirty="0">
                <a:solidFill>
                  <a:schemeClr val="tx1"/>
                </a:solidFill>
              </a:rPr>
              <a:t>.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5" name="Равно 4"/>
          <p:cNvSpPr/>
          <p:nvPr/>
        </p:nvSpPr>
        <p:spPr>
          <a:xfrm>
            <a:off x="1619250" y="2133600"/>
            <a:ext cx="914400" cy="841375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>
              <a:solidFill>
                <a:schemeClr val="tx1"/>
              </a:solidFill>
            </a:endParaRPr>
          </a:p>
        </p:txBody>
      </p:sp>
      <p:sp>
        <p:nvSpPr>
          <p:cNvPr id="6" name="Минус 5"/>
          <p:cNvSpPr/>
          <p:nvPr/>
        </p:nvSpPr>
        <p:spPr>
          <a:xfrm>
            <a:off x="2268538" y="2492375"/>
            <a:ext cx="1943100" cy="46038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55875" y="1773238"/>
            <a:ext cx="1511300" cy="6477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Д+А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55875" y="2636838"/>
            <a:ext cx="1584325" cy="6477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L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0825" y="3429000"/>
            <a:ext cx="8713788" cy="30956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</a:rPr>
              <a:t>Коэффициент ликвидности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400" b="1" dirty="0">
                <a:solidFill>
                  <a:schemeClr val="tx1"/>
                </a:solidFill>
              </a:rPr>
              <a:t>рассчитывается как отношение суммы денежных средств и краткосрочных финансовых вложений к сумме краткосрочных обязательств. Он показывает, какая часть срочных обязательств может быть погашена наиболее мобильными оборотными средствами.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Рекомендуемое значение коэффициента = 0,2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915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50688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Стрелка вниз 4"/>
          <p:cNvSpPr/>
          <p:nvPr/>
        </p:nvSpPr>
        <p:spPr>
          <a:xfrm>
            <a:off x="179388" y="260350"/>
            <a:ext cx="8640762" cy="1296988"/>
          </a:xfrm>
          <a:prstGeom prst="downArrow">
            <a:avLst>
              <a:gd name="adj1" fmla="val 50000"/>
              <a:gd name="adj2" fmla="val 935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Процесс  управления финансами включает в себя следующие элементы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47813" y="1628775"/>
            <a:ext cx="7345362" cy="7921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составление бюджетов денежных потоков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19250" y="2492375"/>
            <a:ext cx="7129463" cy="72072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полный, своевременный и достоверный учет операций с денежными средствами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19250" y="3284538"/>
            <a:ext cx="7129463" cy="1008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контроль (аудит) законности совершения расчетных операций и правильности их отражения в учете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63713" y="4365625"/>
            <a:ext cx="6911975" cy="79216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анализ денежного потока и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определение оптимального уровня денежных средств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2275" y="5445125"/>
            <a:ext cx="705643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прогнозирование денежных потоков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39750" y="1628775"/>
            <a:ext cx="914400" cy="6477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39750" y="2565400"/>
            <a:ext cx="914400" cy="6477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</a:rPr>
              <a:t>II</a:t>
            </a:r>
            <a:endParaRPr lang="ru-RU" sz="28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539750" y="3357563"/>
            <a:ext cx="914400" cy="71913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III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68313" y="4581525"/>
            <a:ext cx="914400" cy="71913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IV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539750" y="5589588"/>
            <a:ext cx="914400" cy="71913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V</a:t>
            </a: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01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36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6</a:t>
            </a:r>
            <a:r>
              <a:rPr lang="ru-RU" sz="4000" b="1" smtClean="0">
                <a:solidFill>
                  <a:srgbClr val="FF0000"/>
                </a:solidFill>
              </a:rPr>
              <a:t>. Балансировка и синхронизация денежных потоков.</a:t>
            </a:r>
            <a:endParaRPr lang="ru-RU" sz="40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Балансировка денежных потоков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1202" name="Содержимое 2"/>
          <p:cNvSpPr>
            <a:spLocks noGrp="1"/>
          </p:cNvSpPr>
          <p:nvPr>
            <p:ph idx="1"/>
          </p:nvPr>
        </p:nvSpPr>
        <p:spPr>
          <a:xfrm>
            <a:off x="395288" y="908050"/>
            <a:ext cx="8291512" cy="56896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908050"/>
            <a:ext cx="8351838" cy="17287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Это достижение равновесия объемов положительных и отрицательных потоков денежных средств. Денежные средства могут быть как в переизбытке, так и в дефиците.  Дефицит, и избыток денежных ресурсов могут отрицательно влиять на результаты деятельности предприятия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2781300"/>
            <a:ext cx="8424862" cy="172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Когда наблюдается дефицит денежных потоков, снижаются уровень платежеспособности предприятия, что может привести к возрастанию задолженности предприятия по различным кредитам, например, кредит банку, поставщикам и т. д.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288" y="4581525"/>
            <a:ext cx="8424862" cy="19224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При избытке денежных потоков реальная стоимость свободных средств теряется из-за инфляции, оборот капитала замедляется вследствие неиспользования средств, что ведет к потере потенциального дохода. Это происходит из-за того, что упускается выгода от прибыльного размещения средств инвестиционного или операционного процесса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</a:rPr>
              <a:t>Синхронизация денежных потоков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2226" name="Содержимое 2"/>
          <p:cNvSpPr>
            <a:spLocks noGrp="1"/>
          </p:cNvSpPr>
          <p:nvPr>
            <p:ph idx="1"/>
          </p:nvPr>
        </p:nvSpPr>
        <p:spPr>
          <a:xfrm>
            <a:off x="395288" y="908050"/>
            <a:ext cx="8291512" cy="56896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908050"/>
            <a:ext cx="8351838" cy="266541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Синхронизацией денежного потока является обеспечение достаточного уровня платежеспособности предприятия в различные периоды. В период перспективного развития предприятия идет снижение  страховых резервов. Она может быть направлена на устранение сезонных и циклических различий в формировании положительных и отрицательных денежных потоков, а также на сохранение средних денежных остатков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3716338"/>
            <a:ext cx="8424862" cy="273685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b="1" dirty="0">
                <a:solidFill>
                  <a:schemeClr val="tx1"/>
                </a:solidFill>
              </a:rPr>
              <a:t>Направлена на поддержание на минимально необходимом уровне денежных средств, которых будет достаточно для осуществления финансовой и хозяйственной деятельности, в том числе: для своевременной оплаты поставщикам; поддержание постоянного уровня доходов для возможности стабильной выплаты кредитов; оплаты непредусмотренных расходов</a:t>
            </a: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32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40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endParaRPr lang="ru-RU" sz="4000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FF0000"/>
                </a:solidFill>
              </a:rPr>
              <a:t>7. Бюджетирование</a:t>
            </a:r>
            <a:r>
              <a:rPr lang="ru-RU" sz="4400" b="1" smtClean="0">
                <a:solidFill>
                  <a:srgbClr val="FF0000"/>
                </a:solidFill>
              </a:rPr>
              <a:t>.</a:t>
            </a:r>
            <a:endParaRPr lang="ru-RU" sz="4000" b="1" smtClean="0">
              <a:solidFill>
                <a:srgbClr val="FF0000"/>
              </a:solidFill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9350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План лекции ч. 1</a:t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 2 часа:</a:t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79388" y="115888"/>
            <a:ext cx="8856662" cy="6481762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1557338"/>
            <a:ext cx="8496300" cy="863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1.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b="1" dirty="0">
                <a:solidFill>
                  <a:schemeClr val="tx1"/>
                </a:solidFill>
              </a:rPr>
              <a:t> Источники денежных поступлений.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2565400"/>
            <a:ext cx="8785225" cy="7191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2.</a:t>
            </a:r>
            <a:r>
              <a:rPr lang="ru-RU" sz="3200" b="1" dirty="0">
                <a:solidFill>
                  <a:schemeClr val="tx1"/>
                </a:solidFill>
              </a:rPr>
              <a:t> Система управления денежными потоками.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3860800"/>
            <a:ext cx="8713788" cy="10080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3.</a:t>
            </a: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err="1">
                <a:solidFill>
                  <a:schemeClr val="tx1"/>
                </a:solidFill>
              </a:rPr>
              <a:t>Логистический</a:t>
            </a:r>
            <a:r>
              <a:rPr lang="ru-RU" sz="3200" b="1" dirty="0">
                <a:solidFill>
                  <a:schemeClr val="tx1"/>
                </a:solidFill>
              </a:rPr>
              <a:t> подход в организации движения денежных средств.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0825" y="5157788"/>
            <a:ext cx="8713788" cy="10080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4</a:t>
            </a:r>
            <a:r>
              <a:rPr lang="ru-RU" sz="3200" b="1" dirty="0">
                <a:solidFill>
                  <a:schemeClr val="tx1"/>
                </a:solidFill>
              </a:rPr>
              <a:t>.  Виды денежных расходов.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C00000"/>
                </a:solidFill>
              </a:rPr>
              <a:t>Бюджетирование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4274" name="Содержимое 2"/>
          <p:cNvSpPr>
            <a:spLocks noGrp="1"/>
          </p:cNvSpPr>
          <p:nvPr>
            <p:ph idx="1"/>
          </p:nvPr>
        </p:nvSpPr>
        <p:spPr>
          <a:xfrm>
            <a:off x="395288" y="908050"/>
            <a:ext cx="8291512" cy="56896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908050"/>
            <a:ext cx="8351838" cy="17287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schemeClr val="tx1"/>
                </a:solidFill>
              </a:rPr>
              <a:t>Бюджетирование</a:t>
            </a:r>
            <a:r>
              <a:rPr lang="ru-RU" sz="2000" b="1" dirty="0">
                <a:solidFill>
                  <a:schemeClr val="tx1"/>
                </a:solidFill>
              </a:rPr>
              <a:t> – это процесс  составления, принятия бюджета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предприятия и последующий контроль за его использованием, представляющий собой единую систему планирования, контроля и анализа денежных потоков.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2781300"/>
            <a:ext cx="8424862" cy="1727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Бюджет — это финансовый план или план деятельности предприятия на определенный период, выраженный в денежной форме.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Бюджеты могут составляться как на ближайшие месяцы (текущее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или уточненное планирование), так и на более длительные периоды времени (стратегическое или укрупненное планирование)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288" y="4581525"/>
            <a:ext cx="8424862" cy="192246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schemeClr val="tx1"/>
                </a:solidFill>
              </a:rPr>
              <a:t>Бюджетирование</a:t>
            </a:r>
            <a:r>
              <a:rPr lang="ru-RU" sz="2000" b="1" dirty="0">
                <a:solidFill>
                  <a:schemeClr val="tx1"/>
                </a:solidFill>
              </a:rPr>
              <a:t> является одним из основных инструментов управ-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err="1">
                <a:solidFill>
                  <a:schemeClr val="tx1"/>
                </a:solidFill>
              </a:rPr>
              <a:t>ления</a:t>
            </a:r>
            <a:r>
              <a:rPr lang="ru-RU" sz="2000" b="1" dirty="0">
                <a:solidFill>
                  <a:schemeClr val="tx1"/>
                </a:solidFill>
              </a:rPr>
              <a:t> предприятием, который можно представить, как процесс анализа ранее принятых решений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14313"/>
            <a:ext cx="7772400" cy="731837"/>
          </a:xfrm>
          <a:solidFill>
            <a:srgbClr val="FFF7FE"/>
          </a:solidFill>
        </p:spPr>
        <p:txBody>
          <a:bodyPr/>
          <a:lstStyle/>
          <a:p>
            <a:r>
              <a:rPr lang="ru-RU" sz="4000" b="1" smtClean="0"/>
              <a:t>Виды  бюджетов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9144000" cy="574198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179388" y="1052513"/>
            <a:ext cx="2592387" cy="1296987"/>
          </a:xfrm>
          <a:prstGeom prst="roundRect">
            <a:avLst>
              <a:gd name="adj" fmla="val 16667"/>
            </a:avLst>
          </a:prstGeom>
          <a:solidFill>
            <a:srgbClr val="FEFEF8"/>
          </a:solidFill>
          <a:ln w="571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800" b="1">
                <a:latin typeface="Calibri" pitchFamily="34" charset="0"/>
              </a:rPr>
              <a:t>Общий бюджет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0" y="2708275"/>
            <a:ext cx="2700338" cy="144145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Операционный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бюджет</a:t>
            </a:r>
            <a:endParaRPr lang="ru-RU" sz="2800" b="1" dirty="0">
              <a:latin typeface="+mn-lt"/>
              <a:cs typeface="+mn-cs"/>
            </a:endParaRPr>
          </a:p>
        </p:txBody>
      </p:sp>
      <p:sp>
        <p:nvSpPr>
          <p:cNvPr id="32774" name="AutoShape 9"/>
          <p:cNvSpPr>
            <a:spLocks noChangeArrowheads="1"/>
          </p:cNvSpPr>
          <p:nvPr/>
        </p:nvSpPr>
        <p:spPr bwMode="auto">
          <a:xfrm>
            <a:off x="2771775" y="1484313"/>
            <a:ext cx="928688" cy="500062"/>
          </a:xfrm>
          <a:prstGeom prst="rightArrow">
            <a:avLst>
              <a:gd name="adj1" fmla="val 50000"/>
              <a:gd name="adj2" fmla="val 196737"/>
            </a:avLst>
          </a:prstGeom>
          <a:solidFill>
            <a:schemeClr val="accent1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2776" name="Rectangle 11"/>
          <p:cNvSpPr>
            <a:spLocks noChangeArrowheads="1"/>
          </p:cNvSpPr>
          <p:nvPr/>
        </p:nvSpPr>
        <p:spPr bwMode="auto">
          <a:xfrm>
            <a:off x="3779838" y="836613"/>
            <a:ext cx="5184775" cy="1512887"/>
          </a:xfrm>
          <a:prstGeom prst="rect">
            <a:avLst/>
          </a:prstGeom>
          <a:solidFill>
            <a:srgbClr val="FEFEF8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/>
            <a:r>
              <a:rPr lang="ru-RU" sz="2400" b="1">
                <a:latin typeface="Calibri" pitchFamily="34" charset="0"/>
              </a:rPr>
              <a:t>Характеризует прогнозы предприятия</a:t>
            </a:r>
          </a:p>
          <a:p>
            <a:pPr marL="457200" indent="-457200"/>
            <a:r>
              <a:rPr lang="ru-RU" sz="2400" b="1">
                <a:latin typeface="Calibri" pitchFamily="34" charset="0"/>
              </a:rPr>
              <a:t>по реализации продукции и других</a:t>
            </a:r>
          </a:p>
          <a:p>
            <a:pPr marL="457200" indent="-457200"/>
            <a:r>
              <a:rPr lang="ru-RU" sz="2400" b="1">
                <a:latin typeface="Calibri" pitchFamily="34" charset="0"/>
              </a:rPr>
              <a:t> финансовых операций</a:t>
            </a:r>
          </a:p>
        </p:txBody>
      </p:sp>
      <p:sp>
        <p:nvSpPr>
          <p:cNvPr id="29705" name="Rectangle 12"/>
          <p:cNvSpPr>
            <a:spLocks noChangeArrowheads="1"/>
          </p:cNvSpPr>
          <p:nvPr/>
        </p:nvSpPr>
        <p:spPr bwMode="auto">
          <a:xfrm>
            <a:off x="3708400" y="2420938"/>
            <a:ext cx="5184775" cy="18716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Включает: бюджет реализации,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бюджет производства, бюджет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прямых затрат на материалы,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бюджет затрат на труд, бюджет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накладных расходов и др.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</a:t>
            </a:r>
            <a:endParaRPr lang="ru-RU" sz="2400" b="1" dirty="0">
              <a:latin typeface="+mn-lt"/>
              <a:cs typeface="+mn-cs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0" y="4724400"/>
            <a:ext cx="2808288" cy="151288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571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800" b="1">
                <a:latin typeface="Calibri" pitchFamily="34" charset="0"/>
              </a:rPr>
              <a:t>Финансовый </a:t>
            </a:r>
          </a:p>
          <a:p>
            <a:r>
              <a:rPr lang="ru-RU" sz="2800" b="1">
                <a:latin typeface="Calibri" pitchFamily="34" charset="0"/>
              </a:rPr>
              <a:t>бюджет</a:t>
            </a: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2843213" y="5157788"/>
            <a:ext cx="928687" cy="500062"/>
          </a:xfrm>
          <a:prstGeom prst="rightArrow">
            <a:avLst>
              <a:gd name="adj1" fmla="val 50000"/>
              <a:gd name="adj2" fmla="val 196737"/>
            </a:avLst>
          </a:prstGeom>
          <a:solidFill>
            <a:schemeClr val="accent1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auto">
          <a:xfrm>
            <a:off x="2700338" y="3213100"/>
            <a:ext cx="928687" cy="500063"/>
          </a:xfrm>
          <a:prstGeom prst="rightArrow">
            <a:avLst>
              <a:gd name="adj1" fmla="val 50000"/>
              <a:gd name="adj2" fmla="val 196736"/>
            </a:avLst>
          </a:prstGeom>
          <a:solidFill>
            <a:schemeClr val="accent1"/>
          </a:solidFill>
          <a:ln w="2857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3851275" y="4365625"/>
            <a:ext cx="5041900" cy="2303463"/>
          </a:xfrm>
          <a:prstGeom prst="rect">
            <a:avLst/>
          </a:prstGeom>
          <a:solidFill>
            <a:srgbClr val="FFFF00"/>
          </a:solidFill>
          <a:ln w="57150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sz="2400" b="1">
              <a:latin typeface="Calibri" pitchFamily="34" charset="0"/>
            </a:endParaRPr>
          </a:p>
          <a:p>
            <a:r>
              <a:rPr lang="ru-RU" sz="2400" b="1">
                <a:latin typeface="Calibri" pitchFamily="34" charset="0"/>
              </a:rPr>
              <a:t>Состоит из бюджета денежных </a:t>
            </a:r>
          </a:p>
          <a:p>
            <a:r>
              <a:rPr lang="ru-RU" sz="2400" b="1">
                <a:latin typeface="Calibri" pitchFamily="34" charset="0"/>
              </a:rPr>
              <a:t>средств и прогнозного баланса.</a:t>
            </a:r>
          </a:p>
          <a:p>
            <a:r>
              <a:rPr lang="ru-RU" sz="2400" b="1">
                <a:latin typeface="Calibri" pitchFamily="34" charset="0"/>
              </a:rPr>
              <a:t>Бюджет денежных средств </a:t>
            </a:r>
          </a:p>
          <a:p>
            <a:r>
              <a:rPr lang="ru-RU" sz="2400" b="1">
                <a:latin typeface="Calibri" pitchFamily="34" charset="0"/>
              </a:rPr>
              <a:t>позволяет оценить будущие притоки</a:t>
            </a:r>
          </a:p>
          <a:p>
            <a:r>
              <a:rPr lang="ru-RU" sz="2400" b="1">
                <a:latin typeface="Calibri" pitchFamily="34" charset="0"/>
              </a:rPr>
              <a:t> и оттоки денег, поддерживать</a:t>
            </a:r>
          </a:p>
          <a:p>
            <a:r>
              <a:rPr lang="ru-RU" sz="2400" b="1">
                <a:latin typeface="Calibri" pitchFamily="34" charset="0"/>
              </a:rPr>
              <a:t>остатки на необходимом уровне.</a:t>
            </a:r>
          </a:p>
          <a:p>
            <a:r>
              <a:rPr lang="ru-RU" sz="2400" b="1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32772" grpId="0" animBg="1"/>
      <p:bldP spid="32773" grpId="0" animBg="1"/>
      <p:bldP spid="32774" grpId="0" animBg="1"/>
      <p:bldP spid="32776" grpId="0" animBg="1"/>
      <p:bldP spid="29705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9350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План лекции ч. 2</a:t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 2 часа:</a:t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1557338"/>
            <a:ext cx="8496300" cy="863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5. Процесс управления денежными потоками организации.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2565400"/>
            <a:ext cx="8785225" cy="9350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6</a:t>
            </a:r>
            <a:r>
              <a:rPr lang="ru-RU" sz="3200" b="1" dirty="0">
                <a:solidFill>
                  <a:schemeClr val="tx1"/>
                </a:solidFill>
              </a:rPr>
              <a:t>. Балансировка и синхронизация денежных потоков.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825" y="3860800"/>
            <a:ext cx="8713788" cy="1008063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7. </a:t>
            </a:r>
            <a:r>
              <a:rPr lang="ru-RU" sz="3200" b="1" dirty="0" err="1">
                <a:solidFill>
                  <a:schemeClr val="tx1"/>
                </a:solidFill>
              </a:rPr>
              <a:t>Бюджетирование</a:t>
            </a:r>
            <a:r>
              <a:rPr lang="ru-RU" sz="3600" b="1" dirty="0">
                <a:solidFill>
                  <a:schemeClr val="tx1"/>
                </a:solidFill>
              </a:rPr>
              <a:t>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713788" cy="777875"/>
          </a:xfrm>
        </p:spPr>
        <p:txBody>
          <a:bodyPr/>
          <a:lstStyle/>
          <a:p>
            <a:r>
              <a:rPr lang="ru-RU" sz="2800" b="1" smtClean="0">
                <a:solidFill>
                  <a:srgbClr val="FF0000"/>
                </a:solidFill>
              </a:rPr>
              <a:t>Вопросы, вынесенные на семинарское и практическое занятие по теме 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1052513"/>
            <a:ext cx="8713787" cy="5256212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1. Источники денежных поступлений.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2. Система управления денежными потоками.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3. </a:t>
            </a:r>
            <a:r>
              <a:rPr lang="ru-RU" sz="10400" b="1" dirty="0" err="1" smtClean="0"/>
              <a:t>Логистический</a:t>
            </a:r>
            <a:r>
              <a:rPr lang="ru-RU" sz="10400" b="1" dirty="0" smtClean="0"/>
              <a:t> подход в организации движения денежных средств.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4. Виды денежных расходов.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5. Анализ эффективности и рентабельности деятельности организации.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6.  Прямой метод движения денежных средств.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7.  Косвенный метод движения денежных средств.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8. Пути повышения эффективности управления расходами и доходами организации.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9. Балансировка и синхронизация денежных потоков.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0400" b="1" dirty="0" smtClean="0"/>
              <a:t>10. Расчет оптимального остатка денежных средств.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/>
              <a:t>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endParaRPr lang="ru-RU" b="1" smtClean="0">
              <a:solidFill>
                <a:srgbClr val="FF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FF0000"/>
                </a:solidFill>
              </a:rPr>
              <a:t>1.</a:t>
            </a:r>
            <a:r>
              <a:rPr lang="ru-RU" sz="3600" smtClean="0">
                <a:solidFill>
                  <a:srgbClr val="FF00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 Источники денежных поступлений.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57610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850" y="188913"/>
            <a:ext cx="8569325" cy="28797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b="1" dirty="0">
                <a:solidFill>
                  <a:srgbClr val="C00000"/>
                </a:solidFill>
              </a:rPr>
              <a:t>Денежные поступления</a:t>
            </a:r>
            <a:r>
              <a:rPr lang="ru-RU" sz="2200" dirty="0">
                <a:solidFill>
                  <a:srgbClr val="C00000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– </a:t>
            </a:r>
            <a:r>
              <a:rPr lang="ru-RU" sz="2200" b="1" dirty="0">
                <a:solidFill>
                  <a:schemeClr val="tx1"/>
                </a:solidFill>
              </a:rPr>
              <a:t>это совокупность всех денежных средств, поступающих на счета предприятия.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200" i="1" dirty="0">
                <a:solidFill>
                  <a:schemeClr val="tx1"/>
                </a:solidFill>
              </a:rPr>
              <a:t> </a:t>
            </a:r>
            <a:r>
              <a:rPr lang="ru-RU" sz="2200" b="1" i="1" dirty="0">
                <a:solidFill>
                  <a:srgbClr val="C00000"/>
                </a:solidFill>
              </a:rPr>
              <a:t>Доходы предприятия</a:t>
            </a:r>
            <a:r>
              <a:rPr lang="ru-RU" sz="2200" i="1" dirty="0">
                <a:solidFill>
                  <a:srgbClr val="C00000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– </a:t>
            </a:r>
            <a:r>
              <a:rPr lang="ru-RU" sz="2200" b="1" dirty="0">
                <a:solidFill>
                  <a:schemeClr val="tx1"/>
                </a:solidFill>
              </a:rPr>
              <a:t>это денежные средства и имущество, поступившие предприятию за определенный период в результате его производственно-хозяйственной деятельности, увеличивающие его активы и дающие предприятию экономическую выгоду. Они различаются по содержанию и источникам образования. 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3140968"/>
            <a:ext cx="1152128" cy="2880320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Доходы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8175" y="3284538"/>
            <a:ext cx="6551613" cy="5762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Выручка от реализации продукции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35150" y="4221163"/>
            <a:ext cx="6553200" cy="6477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Операционные доходы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35150" y="5229225"/>
            <a:ext cx="6624638" cy="647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err="1">
                <a:solidFill>
                  <a:schemeClr val="tx1"/>
                </a:solidFill>
              </a:rPr>
              <a:t>Внереализационные</a:t>
            </a:r>
            <a:r>
              <a:rPr lang="ru-RU" sz="3200" b="1" dirty="0">
                <a:solidFill>
                  <a:schemeClr val="tx1"/>
                </a:solidFill>
              </a:rPr>
              <a:t> доходы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476375" y="3357563"/>
            <a:ext cx="287338" cy="2447925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642350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188913"/>
            <a:ext cx="9036050" cy="64801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Состав  доходов предприятия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288" y="692150"/>
            <a:ext cx="3024187" cy="8651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выручка от реализации продукции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00788" y="692150"/>
            <a:ext cx="2374900" cy="8651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solidFill>
                  <a:schemeClr val="tx1"/>
                </a:solidFill>
              </a:rPr>
              <a:t>внереализационные</a:t>
            </a:r>
            <a:r>
              <a:rPr lang="ru-RU" sz="1600" b="1" dirty="0">
                <a:solidFill>
                  <a:schemeClr val="tx1"/>
                </a:solidFill>
              </a:rPr>
              <a:t> доходы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63938" y="692150"/>
            <a:ext cx="2303462" cy="86518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операционные доходы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547813" y="1557338"/>
            <a:ext cx="484187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427538" y="1557338"/>
            <a:ext cx="485775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7235825" y="1557338"/>
            <a:ext cx="485775" cy="2873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250825" y="1844675"/>
            <a:ext cx="3241675" cy="43211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денежные средства</a:t>
            </a:r>
            <a:r>
              <a:rPr lang="ru-RU" dirty="0">
                <a:solidFill>
                  <a:schemeClr val="tx1"/>
                </a:solidFill>
              </a:rPr>
              <a:t>, полученные в результате реализации товаров, готовой продукции (работ, услуг);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/>
              <a:t> </a:t>
            </a:r>
            <a:r>
              <a:rPr lang="ru-RU" b="1" i="1" dirty="0">
                <a:solidFill>
                  <a:schemeClr val="tx1"/>
                </a:solidFill>
              </a:rPr>
              <a:t>имущество</a:t>
            </a:r>
            <a:r>
              <a:rPr lang="ru-RU" dirty="0">
                <a:solidFill>
                  <a:schemeClr val="tx1"/>
                </a:solidFill>
              </a:rPr>
              <a:t> в денежном выражении, полученное в результате реализации </a:t>
            </a:r>
            <a:r>
              <a:rPr lang="ru-RU" dirty="0" err="1">
                <a:solidFill>
                  <a:schemeClr val="tx1"/>
                </a:solidFill>
              </a:rPr>
              <a:t>товаров,готовой</a:t>
            </a:r>
            <a:r>
              <a:rPr lang="ru-RU" dirty="0">
                <a:solidFill>
                  <a:schemeClr val="tx1"/>
                </a:solidFill>
              </a:rPr>
              <a:t> продукции (работ, услуг);</a:t>
            </a:r>
            <a:r>
              <a:rPr lang="ru-RU" b="1" i="1" dirty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дебиторская </a:t>
            </a:r>
            <a:r>
              <a:rPr lang="ru-RU" b="1" i="1" dirty="0" err="1">
                <a:solidFill>
                  <a:schemeClr val="tx1"/>
                </a:solidFill>
              </a:rPr>
              <a:t>адолженность</a:t>
            </a:r>
            <a:r>
              <a:rPr lang="ru-RU" dirty="0">
                <a:solidFill>
                  <a:schemeClr val="tx1"/>
                </a:solidFill>
              </a:rPr>
              <a:t>, образовавшаяся при продаже продукции (товаров, работ, услуг) на условиях коммерческого займа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3563938" y="1844675"/>
            <a:ext cx="2303462" cy="43211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от </a:t>
            </a:r>
            <a:r>
              <a:rPr lang="ru-RU" dirty="0">
                <a:solidFill>
                  <a:schemeClr val="tx1"/>
                </a:solidFill>
              </a:rPr>
              <a:t>продажи  активов;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от</a:t>
            </a:r>
            <a:r>
              <a:rPr lang="ru-RU" dirty="0">
                <a:solidFill>
                  <a:schemeClr val="tx1"/>
                </a:solidFill>
              </a:rPr>
              <a:t> сдачи в аренду активов;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доходы</a:t>
            </a:r>
            <a:r>
              <a:rPr lang="ru-RU" dirty="0">
                <a:solidFill>
                  <a:schemeClr val="tx1"/>
                </a:solidFill>
              </a:rPr>
              <a:t> по ценным бумагам;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проценты</a:t>
            </a:r>
            <a:r>
              <a:rPr lang="ru-RU" dirty="0">
                <a:solidFill>
                  <a:schemeClr val="tx1"/>
                </a:solidFill>
              </a:rPr>
              <a:t> от банков за пользование денежными средствами, находящимися на его счетах;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/>
                </a:solidFill>
              </a:rPr>
              <a:t>доходы</a:t>
            </a:r>
            <a:r>
              <a:rPr lang="ru-RU" dirty="0">
                <a:solidFill>
                  <a:schemeClr val="tx1"/>
                </a:solidFill>
              </a:rPr>
              <a:t>, полученные по операциям с тарой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 flipH="1">
            <a:off x="5940425" y="1844675"/>
            <a:ext cx="3095625" cy="43211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штрафы,</a:t>
            </a:r>
            <a:r>
              <a:rPr lang="ru-RU" sz="1600" dirty="0"/>
              <a:t> </a:t>
            </a:r>
            <a:r>
              <a:rPr lang="ru-RU" sz="1600" dirty="0">
                <a:solidFill>
                  <a:schemeClr val="tx1"/>
                </a:solidFill>
              </a:rPr>
              <a:t>пени, неустойки от контрагентов  за нарушение договорных обязательств;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прибыль</a:t>
            </a:r>
            <a:r>
              <a:rPr lang="ru-RU" sz="1600" dirty="0">
                <a:solidFill>
                  <a:schemeClr val="tx1"/>
                </a:solidFill>
              </a:rPr>
              <a:t> прошлых лет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излишки имущества</a:t>
            </a:r>
            <a:r>
              <a:rPr lang="ru-RU" sz="1600" dirty="0">
                <a:solidFill>
                  <a:schemeClr val="tx1"/>
                </a:solidFill>
              </a:rPr>
              <a:t>, выявленные при </a:t>
            </a:r>
            <a:r>
              <a:rPr lang="ru-RU" sz="1600" dirty="0" err="1">
                <a:solidFill>
                  <a:schemeClr val="tx1"/>
                </a:solidFill>
              </a:rPr>
              <a:t>инвентариз</a:t>
            </a:r>
            <a:r>
              <a:rPr lang="ru-RU" sz="1600" dirty="0">
                <a:solidFill>
                  <a:schemeClr val="tx1"/>
                </a:solidFill>
              </a:rPr>
              <a:t>.;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сумма </a:t>
            </a:r>
            <a:r>
              <a:rPr lang="ru-RU" sz="1600" b="1" i="1" dirty="0" err="1">
                <a:solidFill>
                  <a:schemeClr val="tx1"/>
                </a:solidFill>
              </a:rPr>
              <a:t>дооценки</a:t>
            </a:r>
            <a:r>
              <a:rPr lang="ru-RU" sz="1600" b="1" i="1" dirty="0">
                <a:solidFill>
                  <a:schemeClr val="tx1"/>
                </a:solidFill>
              </a:rPr>
              <a:t> </a:t>
            </a:r>
            <a:r>
              <a:rPr lang="ru-RU" sz="1600" dirty="0">
                <a:solidFill>
                  <a:schemeClr val="tx1"/>
                </a:solidFill>
              </a:rPr>
              <a:t>активов;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стоимость</a:t>
            </a:r>
            <a:r>
              <a:rPr lang="ru-RU" sz="1600" dirty="0">
                <a:solidFill>
                  <a:schemeClr val="tx1"/>
                </a:solidFill>
              </a:rPr>
              <a:t> безвозмездно полученных активов;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кредиторская и депонентская задолженность </a:t>
            </a:r>
            <a:r>
              <a:rPr lang="ru-RU" sz="1600" dirty="0">
                <a:solidFill>
                  <a:schemeClr val="tx1"/>
                </a:solidFill>
              </a:rPr>
              <a:t>с истекшим сроком исковой давности;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solidFill>
                  <a:schemeClr val="tx1"/>
                </a:solidFill>
              </a:rPr>
              <a:t>положительные курсовые разницы</a:t>
            </a:r>
            <a:r>
              <a:rPr lang="ru-RU" sz="1600" dirty="0">
                <a:solidFill>
                  <a:schemeClr val="tx1"/>
                </a:solidFill>
              </a:rPr>
              <a:t>, возникающие при переоценке имущества и </a:t>
            </a:r>
            <a:r>
              <a:rPr lang="ru-RU" dirty="0">
                <a:solidFill>
                  <a:schemeClr val="tx1"/>
                </a:solidFill>
              </a:rPr>
              <a:t>обязательств;</a:t>
            </a:r>
            <a:endParaRPr lang="ru-RU" sz="1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187450" y="6237288"/>
            <a:ext cx="7056438" cy="3603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Задание:</a:t>
            </a:r>
            <a:r>
              <a:rPr lang="ru-RU" sz="2000" b="1" dirty="0">
                <a:solidFill>
                  <a:schemeClr val="tx1"/>
                </a:solidFill>
              </a:rPr>
              <a:t> найти и записать в конспект конкретные примеры.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6" grpId="0" animBg="1"/>
      <p:bldP spid="27" grpId="0" animBg="1"/>
      <p:bldP spid="28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2047</Words>
  <Application>Microsoft Office PowerPoint</Application>
  <PresentationFormat>Экран (4:3)</PresentationFormat>
  <Paragraphs>524</Paragraphs>
  <Slides>41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7" baseType="lpstr">
      <vt:lpstr>Calibri</vt:lpstr>
      <vt:lpstr>Arial</vt:lpstr>
      <vt:lpstr>Times New Roman</vt:lpstr>
      <vt:lpstr>Verdana</vt:lpstr>
      <vt:lpstr>Тема Office</vt:lpstr>
      <vt:lpstr>Image</vt:lpstr>
      <vt:lpstr>Министерства внутренних дел Республики Беларусь</vt:lpstr>
      <vt:lpstr>Кафедра экономической безопасности </vt:lpstr>
      <vt:lpstr>  Тема 4  </vt:lpstr>
      <vt:lpstr> План лекции ч. 1  2 часа: </vt:lpstr>
      <vt:lpstr> План лекции ч. 2  2 часа: </vt:lpstr>
      <vt:lpstr>Вопросы, вынесенные на семинарское и практическое занятие по теме 4</vt:lpstr>
      <vt:lpstr>Слайд 7</vt:lpstr>
      <vt:lpstr>  </vt:lpstr>
      <vt:lpstr>Слайд 9</vt:lpstr>
      <vt:lpstr>  </vt:lpstr>
      <vt:lpstr>Классификация денежных потоков 1 </vt:lpstr>
      <vt:lpstr>Классификация денежных потоков 2 </vt:lpstr>
      <vt:lpstr>Слайд 13</vt:lpstr>
      <vt:lpstr>  </vt:lpstr>
      <vt:lpstr>  </vt:lpstr>
      <vt:lpstr>Слайд 16</vt:lpstr>
      <vt:lpstr>Слайд 17</vt:lpstr>
      <vt:lpstr>Слайд 18</vt:lpstr>
      <vt:lpstr>Слайд 19</vt:lpstr>
      <vt:lpstr> Определение  </vt:lpstr>
      <vt:lpstr>Слайд 21</vt:lpstr>
      <vt:lpstr> Финансовая логистика оценивает обеспеченность  предприятия денежными  средствами.  </vt:lpstr>
      <vt:lpstr>Слайд 23</vt:lpstr>
      <vt:lpstr>Слайд 24</vt:lpstr>
      <vt:lpstr>Слайд 25</vt:lpstr>
      <vt:lpstr>Виды денежных расходов</vt:lpstr>
      <vt:lpstr>Слайд 27</vt:lpstr>
      <vt:lpstr>Слайд 28</vt:lpstr>
      <vt:lpstr>Слайд 29</vt:lpstr>
      <vt:lpstr>Слайд 30</vt:lpstr>
      <vt:lpstr>Слайд 31</vt:lpstr>
      <vt:lpstr>Определения</vt:lpstr>
      <vt:lpstr>Коэффициент платежеспособности</vt:lpstr>
      <vt:lpstr>Коэффициент ликвидности </vt:lpstr>
      <vt:lpstr>Слайд 35</vt:lpstr>
      <vt:lpstr>Слайд 36</vt:lpstr>
      <vt:lpstr>Балансировка денежных потоков</vt:lpstr>
      <vt:lpstr>Синхронизация денежных потоков</vt:lpstr>
      <vt:lpstr>Слайд 39</vt:lpstr>
      <vt:lpstr>Бюджетирование</vt:lpstr>
      <vt:lpstr>Виды  бюджетов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Министерства внутренних дел Республики Беларусь</dc:title>
  <dc:creator>Алексей</dc:creator>
  <cp:lastModifiedBy>vad_1982</cp:lastModifiedBy>
  <cp:revision>200</cp:revision>
  <dcterms:created xsi:type="dcterms:W3CDTF">2016-07-09T07:58:48Z</dcterms:created>
  <dcterms:modified xsi:type="dcterms:W3CDTF">2018-09-28T05:45:58Z</dcterms:modified>
</cp:coreProperties>
</file>