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90" r:id="rId6"/>
    <p:sldId id="264" r:id="rId7"/>
    <p:sldId id="263" r:id="rId8"/>
    <p:sldId id="267" r:id="rId9"/>
    <p:sldId id="265" r:id="rId10"/>
    <p:sldId id="266" r:id="rId11"/>
    <p:sldId id="270" r:id="rId12"/>
    <p:sldId id="271" r:id="rId13"/>
    <p:sldId id="269" r:id="rId14"/>
    <p:sldId id="268" r:id="rId15"/>
    <p:sldId id="272" r:id="rId16"/>
    <p:sldId id="274" r:id="rId17"/>
    <p:sldId id="273" r:id="rId18"/>
    <p:sldId id="277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4BE92-FDE4-4602-AEF4-2F57EBB2E608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F249-08E6-4E02-AEA8-53C417419D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819D2-8CED-458B-BC2A-4F434B49FDE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D8CF-9D1F-4BE8-AE4E-D2E6FB6FCA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47E7E-5D3F-4EB4-8A38-C8DCA405084F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C7E26-ECF3-44EE-B387-A4263FF27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D3622-08C6-4363-93DC-1DDD40A59EC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E4164-B84E-40CE-AC42-B2F6671D8B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B4B4C-3013-4AC5-AFA4-394D7FA6E3C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454C1-E457-4826-8D83-8277D2A65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9300-A430-4162-A910-F03FEAD2CBF2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152B4-A105-49F3-8739-2B792089A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B943-4EF8-4F65-9E65-654CF8F2F706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EE08D-9848-4FDB-8117-7C037EB80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D0ED-C7F0-41B6-851E-7F4C54931045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FED54-0C27-4492-8124-66DFA4223F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DE3-6B68-4EA5-9B00-7F0A723912FD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24296-1E28-4779-88D6-4048E9A4D0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40268-06A5-4875-8BB2-05A728AF7104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3DBBC-13B8-4364-B59E-514BB68809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7882B-4F62-429A-988A-B373C1758909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5198D-AE56-49B8-8304-193928704A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58A0A6-3D2C-479D-BEB2-66849C905C8B}" type="datetimeFigureOut">
              <a:rPr lang="ru-RU"/>
              <a:pPr>
                <a:defRPr/>
              </a:pPr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7FDE92-5B29-4994-8E0E-230ABB749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7088" y="260350"/>
          <a:ext cx="7154862" cy="6408738"/>
        </p:xfrm>
        <a:graphic>
          <a:graphicData uri="http://schemas.openxmlformats.org/presentationml/2006/ole">
            <p:oleObj spid="_x0000_s1026" name="Image" r:id="rId3" imgW="2354784" imgH="1660952" progId="">
              <p:embed/>
            </p:oleObj>
          </a:graphicData>
        </a:graphic>
      </p:graphicFrame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758825" y="5761038"/>
            <a:ext cx="7773988" cy="908050"/>
          </a:xfrm>
        </p:spPr>
        <p:txBody>
          <a:bodyPr rtlCol="0">
            <a:normAutofit fontScale="9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4000" smtClean="0">
                <a:solidFill>
                  <a:schemeClr val="bg1"/>
                </a:solidFill>
              </a:rPr>
              <a:t>Министерства внутренних дел Республики Беларусь</a:t>
            </a: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86600" cy="457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2940"/>
              </a:avLst>
            </a:prstTxWarp>
          </a:bodyPr>
          <a:lstStyle/>
          <a:p>
            <a:pPr algn="ctr"/>
            <a:r>
              <a:rPr lang="ru-RU" sz="3200" kern="10" spc="1600">
                <a:ln w="9525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Times New Roman Cyr"/>
              </a:rPr>
              <a:t>Академия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490537"/>
          </a:xfrm>
          <a:solidFill>
            <a:srgbClr val="FFFF00"/>
          </a:solid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ru-RU" sz="3000" b="1" smtClean="0"/>
              <a:t>Управление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964612" cy="59055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908050"/>
            <a:ext cx="8856662" cy="2376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Управление</a:t>
            </a:r>
            <a:r>
              <a:rPr lang="ru-RU" sz="2800" b="1" dirty="0">
                <a:solidFill>
                  <a:schemeClr val="tx1"/>
                </a:solidFill>
              </a:rPr>
              <a:t> - это целенаправленное формирование процесса какой-либо деятельности или целенаправленное влияние субъекта управления на объект управления.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3500438"/>
            <a:ext cx="8497887" cy="23764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>Объект управления финансами – </a:t>
            </a:r>
            <a:r>
              <a:rPr lang="ru-RU" sz="2400" b="1" dirty="0">
                <a:solidFill>
                  <a:schemeClr val="tx1"/>
                </a:solidFill>
              </a:rPr>
              <a:t> являются разнообразные виды финансовых отношений. Конкретно -  денежные потоки и запасы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Субъект управления финансами – </a:t>
            </a:r>
            <a:r>
              <a:rPr lang="ru-RU" sz="2400" b="1" dirty="0">
                <a:solidFill>
                  <a:schemeClr val="tx1"/>
                </a:solidFill>
              </a:rPr>
              <a:t>финансовые менеджеры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4578" name="Содержимое 4"/>
          <p:cNvSpPr>
            <a:spLocks noGrp="1"/>
          </p:cNvSpPr>
          <p:nvPr>
            <p:ph idx="1"/>
          </p:nvPr>
        </p:nvSpPr>
        <p:spPr>
          <a:xfrm>
            <a:off x="323850" y="188913"/>
            <a:ext cx="8640763" cy="65532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476250"/>
            <a:ext cx="7991475" cy="22320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Управление финансами </a:t>
            </a:r>
            <a:r>
              <a:rPr lang="ru-RU" sz="2000" b="1" dirty="0">
                <a:solidFill>
                  <a:schemeClr val="tx1"/>
                </a:solidFill>
              </a:rPr>
              <a:t>- это процесс целенаправленного воздействия с помощью специальных приемов и методов на финансовые отношения и соответствующие им виды финансовых ресурсов для реализации функций субъектов власти и субъектов хозяйствования, целей и задач их деятельности. 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2996952"/>
            <a:ext cx="1584176" cy="3528392"/>
          </a:xfrm>
          <a:prstGeom prst="rightArrow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Принципы управления финансами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781300"/>
            <a:ext cx="6551612" cy="10080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 </a:t>
            </a:r>
            <a:r>
              <a:rPr lang="ru-RU" sz="3200" b="1" dirty="0">
                <a:solidFill>
                  <a:schemeClr val="tx1"/>
                </a:solidFill>
              </a:rPr>
              <a:t>К</a:t>
            </a:r>
            <a:r>
              <a:rPr lang="ru-RU" sz="2800" b="1" dirty="0">
                <a:solidFill>
                  <a:schemeClr val="tx1"/>
                </a:solidFill>
              </a:rPr>
              <a:t>омплексный характер финансовой политики в целом и её элементов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513" y="3860800"/>
            <a:ext cx="6551612" cy="86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Сбалансированность доходов и расходов в рамках финансовой системы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4797425"/>
            <a:ext cx="6623050" cy="9350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Приоритетная ориентация  на оптимизацию финансовых показателей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5876925"/>
            <a:ext cx="6407150" cy="7937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 </a:t>
            </a:r>
            <a:r>
              <a:rPr lang="ru-RU" sz="2800" b="1" dirty="0">
                <a:solidFill>
                  <a:schemeClr val="tx1"/>
                </a:solidFill>
              </a:rPr>
              <a:t>Учет специфики современного периода.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9241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5602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115888"/>
            <a:ext cx="8713787" cy="25923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Управление финансами </a:t>
            </a:r>
            <a:r>
              <a:rPr lang="ru-RU" sz="2400" b="1" dirty="0">
                <a:solidFill>
                  <a:schemeClr val="tx1"/>
                </a:solidFill>
              </a:rPr>
              <a:t>– это совокупность приемов и методов, направленных на обеспечение развития финансовой системы государства, или конкретного субъекта хозяйствования в соответствии с заданными количественными и качественными параметрами</a:t>
            </a:r>
            <a:r>
              <a:rPr lang="ru-RU" sz="2400" dirty="0">
                <a:solidFill>
                  <a:schemeClr val="tx1"/>
                </a:solidFill>
              </a:rPr>
              <a:t>.</a:t>
            </a:r>
            <a:endParaRPr lang="ru-RU" sz="2400" b="1" dirty="0">
              <a:solidFill>
                <a:schemeClr val="tx1"/>
              </a:solidFill>
            </a:endParaRPr>
          </a:p>
          <a:p>
            <a:pPr lvl="1" algn="just" fontAlgn="auto">
              <a:spcBef>
                <a:spcPts val="0"/>
              </a:spcBef>
              <a:spcAft>
                <a:spcPts val="600"/>
              </a:spcAft>
              <a:defRPr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2996952"/>
            <a:ext cx="1584176" cy="3528392"/>
          </a:xfrm>
          <a:prstGeom prst="right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Задачи управления финансами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781300"/>
            <a:ext cx="6551612" cy="9350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 Планирование и прогнозирование финансовой деятельности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513" y="3789363"/>
            <a:ext cx="6551612" cy="863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Принятие обоснованных решений по инвестированию средств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4797425"/>
            <a:ext cx="6551612" cy="93503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 </a:t>
            </a:r>
            <a:r>
              <a:rPr lang="ru-RU" sz="2400" b="1" dirty="0">
                <a:solidFill>
                  <a:schemeClr val="tx1"/>
                </a:solidFill>
              </a:rPr>
              <a:t>Координация финансовой деятельности всех подразделений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5805488"/>
            <a:ext cx="6551612" cy="8651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Проведение операций на финансовом рынке с целью мобилизации финансовых ресурсов.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9241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490537"/>
          </a:xfrm>
          <a:solidFill>
            <a:srgbClr val="FFFF00"/>
          </a:solid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ru-RU" sz="3000" b="1" smtClean="0"/>
              <a:t>Финансовый механизм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964612" cy="59055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908050"/>
            <a:ext cx="8856662" cy="2376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Финансовый механизм - </a:t>
            </a:r>
            <a:r>
              <a:rPr lang="ru-RU" sz="2800" b="1" dirty="0">
                <a:solidFill>
                  <a:schemeClr val="tx1"/>
                </a:solidFill>
              </a:rPr>
              <a:t>это система государственных законов и нормативных актов, регулирующих финансы субъектов хозяйствования, образование и использование денежных фондов, обеспечивающих их деятельность.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3500438"/>
            <a:ext cx="8497887" cy="23764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</a:rPr>
              <a:t>Финансовый механизм </a:t>
            </a:r>
            <a:r>
              <a:rPr lang="ru-RU" sz="2800" b="1" dirty="0">
                <a:solidFill>
                  <a:schemeClr val="tx1"/>
                </a:solidFill>
              </a:rPr>
              <a:t>– это совокупность форм и методов воздействия      на субъекты и объекты финансового управления для достижения намеченных целей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4905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642350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950" y="260350"/>
            <a:ext cx="9036050" cy="64817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Финансовый механизм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950" y="765175"/>
            <a:ext cx="1727200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Нормативно-правовое регулирование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300788" y="765175"/>
            <a:ext cx="1223962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Рычаги и стимулы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24750" y="765175"/>
            <a:ext cx="1295400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Показатели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859338" y="765175"/>
            <a:ext cx="1419225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Финансовые инструменты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419475" y="765175"/>
            <a:ext cx="1439863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Методы финансового управления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35150" y="765175"/>
            <a:ext cx="1584325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tx1"/>
                </a:solidFill>
              </a:rPr>
              <a:t>Внутренняя система регулирования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684213" y="1628775"/>
            <a:ext cx="484187" cy="2873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2339975" y="1628775"/>
            <a:ext cx="484188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3851275" y="1628775"/>
            <a:ext cx="485775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5292725" y="1628775"/>
            <a:ext cx="484188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6659563" y="1628775"/>
            <a:ext cx="485775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956550" y="1628775"/>
            <a:ext cx="484188" cy="3603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107950" y="2133600"/>
            <a:ext cx="1584325" cy="3240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Налоговых отношений.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Инвестицион</a:t>
            </a:r>
            <a:r>
              <a:rPr lang="ru-RU" dirty="0">
                <a:solidFill>
                  <a:schemeClr val="tx1"/>
                </a:solidFill>
              </a:rPr>
              <a:t>. деятельности.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Форм и методов расчетов.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Резервных требований.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Нормативы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и др.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 flipH="1">
            <a:off x="1692275" y="2133600"/>
            <a:ext cx="1366838" cy="3240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Уставы. Лимиты. Резервы. Фонды. Учетная политика. </a:t>
            </a:r>
            <a:r>
              <a:rPr lang="ru-RU" dirty="0" err="1">
                <a:solidFill>
                  <a:schemeClr val="tx1"/>
                </a:solidFill>
              </a:rPr>
              <a:t>Амортизац</a:t>
            </a:r>
            <a:r>
              <a:rPr lang="ru-RU" dirty="0">
                <a:solidFill>
                  <a:schemeClr val="tx1"/>
                </a:solidFill>
              </a:rPr>
              <a:t>. политика.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3132138" y="2133600"/>
            <a:ext cx="1511300" cy="3240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Финанс</a:t>
            </a:r>
            <a:r>
              <a:rPr lang="ru-RU" dirty="0">
                <a:solidFill>
                  <a:schemeClr val="tx1"/>
                </a:solidFill>
              </a:rPr>
              <a:t>. планирован.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Финанс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учет. </a:t>
            </a:r>
            <a:r>
              <a:rPr lang="ru-RU" dirty="0" err="1">
                <a:solidFill>
                  <a:schemeClr val="tx1"/>
                </a:solidFill>
              </a:rPr>
              <a:t>Управленч</a:t>
            </a:r>
            <a:r>
              <a:rPr lang="ru-RU" dirty="0">
                <a:solidFill>
                  <a:schemeClr val="tx1"/>
                </a:solidFill>
              </a:rPr>
              <a:t>. учет. Финансовое </a:t>
            </a:r>
            <a:r>
              <a:rPr lang="ru-RU" dirty="0" err="1">
                <a:solidFill>
                  <a:schemeClr val="tx1"/>
                </a:solidFill>
              </a:rPr>
              <a:t>регулир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err="1">
                <a:solidFill>
                  <a:schemeClr val="tx1"/>
                </a:solidFill>
              </a:rPr>
              <a:t>Финанс</a:t>
            </a:r>
            <a:r>
              <a:rPr lang="ru-RU" dirty="0">
                <a:solidFill>
                  <a:schemeClr val="tx1"/>
                </a:solidFill>
              </a:rPr>
              <a:t>. анализ. Контроль.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4716463" y="2060575"/>
            <a:ext cx="1584325" cy="46085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u="sng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u="sng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u="sng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solidFill>
                  <a:schemeClr val="tx1"/>
                </a:solidFill>
              </a:rPr>
              <a:t>Первичные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Дебитор. задолжен. Кредитор. задолжен. Кредиты.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Займы.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Акции. Облигации.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solidFill>
                  <a:schemeClr val="tx1"/>
                </a:solidFill>
              </a:rPr>
              <a:t>Вторичные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Опционы.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Фьючерсы.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Форвардные контракты. Процентные (валютные) свопы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u="sng" dirty="0">
                <a:solidFill>
                  <a:schemeClr val="tx1"/>
                </a:solidFill>
              </a:rPr>
              <a:t> </a:t>
            </a:r>
            <a:endParaRPr lang="ru-RU" u="sng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 flipH="1">
            <a:off x="6300788" y="2060575"/>
            <a:ext cx="1295400" cy="36004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Налоги. Штрафы.  Пени. Неустойки.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Нормы </a:t>
            </a:r>
            <a:r>
              <a:rPr lang="ru-RU" dirty="0" err="1">
                <a:solidFill>
                  <a:schemeClr val="tx1"/>
                </a:solidFill>
              </a:rPr>
              <a:t>амортизац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Проценты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по кредит. Проценты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депозитам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H="1">
            <a:off x="7667625" y="2060575"/>
            <a:ext cx="1296988" cy="36004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Финанс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tx1"/>
                </a:solidFill>
              </a:rPr>
              <a:t>показат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Норматив.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Лимиты.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68313" y="5445125"/>
            <a:ext cx="4175125" cy="9366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Задание:</a:t>
            </a:r>
            <a:r>
              <a:rPr lang="ru-RU" b="1" dirty="0">
                <a:solidFill>
                  <a:schemeClr val="tx1"/>
                </a:solidFill>
              </a:rPr>
              <a:t> найти и записать в конспект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конкретные примеры.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sz="4000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3. Финансовое планирование. 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29698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8313" y="476250"/>
            <a:ext cx="7991475" cy="22320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Под планированием  понимается процесс разработки и принятия целевых установок количественного и качественного характера и определение путей наиболее эффективного их достижения.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2924944"/>
            <a:ext cx="1584176" cy="3528392"/>
          </a:xfrm>
          <a:prstGeom prst="right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Признаки планирования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781300"/>
            <a:ext cx="6551612" cy="10080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tx1"/>
                </a:solidFill>
              </a:rPr>
              <a:t>Регламентированность</a:t>
            </a:r>
            <a:r>
              <a:rPr lang="ru-RU" sz="2800" b="1" dirty="0">
                <a:solidFill>
                  <a:schemeClr val="tx1"/>
                </a:solidFill>
              </a:rPr>
              <a:t> (упорядоченный процесс)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513" y="3860800"/>
            <a:ext cx="6551612" cy="86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Связь с обработкой информации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8538" y="4797425"/>
            <a:ext cx="6623050" cy="9350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направленность на достижение определенных целей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5876925"/>
            <a:ext cx="6407150" cy="7937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Временной характер.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9241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C00000"/>
                </a:solidFill>
              </a:rPr>
              <a:t>4.</a:t>
            </a:r>
            <a:r>
              <a:rPr lang="ru-RU" sz="4000" smtClean="0">
                <a:solidFill>
                  <a:srgbClr val="C00000"/>
                </a:solidFill>
              </a:rPr>
              <a:t> </a:t>
            </a:r>
            <a:r>
              <a:rPr lang="ru-RU" sz="4000" b="1" smtClean="0">
                <a:solidFill>
                  <a:srgbClr val="C00000"/>
                </a:solidFill>
              </a:rPr>
              <a:t>Финансовое прогнозирование как функция управления финансами.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490537"/>
          </a:xfrm>
          <a:solidFill>
            <a:srgbClr val="FFFF00"/>
          </a:solid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ru-RU" sz="3000" b="1" smtClean="0"/>
              <a:t>Финансовое прогнозирование</a:t>
            </a: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964612" cy="59055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908050"/>
            <a:ext cx="8856662" cy="23764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Финансовое прогнозирование</a:t>
            </a:r>
            <a:r>
              <a:rPr lang="ru-RU" sz="2400" b="1" dirty="0">
                <a:solidFill>
                  <a:schemeClr val="tx1"/>
                </a:solidFill>
              </a:rPr>
              <a:t>  </a:t>
            </a:r>
            <a:r>
              <a:rPr lang="ru-RU" sz="2400" b="1" dirty="0">
                <a:solidFill>
                  <a:srgbClr val="C00000"/>
                </a:solidFill>
              </a:rPr>
              <a:t>рассматривают</a:t>
            </a:r>
            <a:r>
              <a:rPr lang="ru-RU" sz="2400" b="1" dirty="0">
                <a:solidFill>
                  <a:schemeClr val="tx1"/>
                </a:solidFill>
              </a:rPr>
              <a:t> : как функцию управления финансами, как метод вероятного планирования, как оценку наиболее вероятной финансовой ситуации, т.е  результатов деятельности и ожидаемого движения наличности.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288" y="3500438"/>
            <a:ext cx="8497887" cy="23764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C00000"/>
                </a:solidFill>
              </a:rPr>
              <a:t>Финансовый прогноз</a:t>
            </a:r>
            <a:r>
              <a:rPr lang="ru-RU" sz="2400" b="1" i="1" dirty="0">
                <a:solidFill>
                  <a:schemeClr val="tx1"/>
                </a:solidFill>
              </a:rPr>
              <a:t> </a:t>
            </a:r>
            <a:r>
              <a:rPr lang="ru-RU" sz="2400" b="1" dirty="0">
                <a:solidFill>
                  <a:schemeClr val="tx1"/>
                </a:solidFill>
              </a:rPr>
              <a:t>— это научная предпосылка управления финансами. Прогнозирование обеспечивает научное предвидение тенденций развития процессов в экономике и финансах и условий общего экономического равновесия в течение определенного времени.</a:t>
            </a:r>
            <a:r>
              <a:rPr lang="ru-RU" sz="2400" dirty="0"/>
              <a:t>.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endParaRPr lang="ru-RU" b="1" smtClean="0">
              <a:solidFill>
                <a:srgbClr val="C0000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3600" b="1" smtClean="0">
                <a:solidFill>
                  <a:srgbClr val="C00000"/>
                </a:solidFill>
              </a:rPr>
              <a:t>5. Финансовый контроль как форма проявления контрольной функции финансов.</a:t>
            </a:r>
            <a:r>
              <a:rPr lang="ru-RU" b="1" smtClean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Кафедра экономической безопасности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1536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ru-RU" sz="4400" b="1" smtClean="0"/>
          </a:p>
          <a:p>
            <a:pPr algn="ctr">
              <a:buFontTx/>
              <a:buNone/>
            </a:pPr>
            <a:r>
              <a:rPr lang="ru-RU" b="1" i="1" smtClean="0"/>
              <a:t>Лекции по учебной дисциплине «Финансы и финансовый рынок»</a:t>
            </a:r>
          </a:p>
          <a:p>
            <a:pPr algn="ctr">
              <a:buFontTx/>
              <a:buNone/>
            </a:pPr>
            <a:endParaRPr lang="ru-RU" b="1" i="1" smtClean="0"/>
          </a:p>
          <a:p>
            <a:pPr algn="ctr">
              <a:buFontTx/>
              <a:buNone/>
            </a:pPr>
            <a:endParaRPr lang="ru-RU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5225" cy="7651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600" dirty="0" smtClean="0">
              <a:solidFill>
                <a:srgbClr val="FF0000"/>
              </a:solidFill>
            </a:endParaRPr>
          </a:p>
        </p:txBody>
      </p:sp>
      <p:sp>
        <p:nvSpPr>
          <p:cNvPr id="33794" name="Содержимое 4"/>
          <p:cNvSpPr>
            <a:spLocks noGrp="1"/>
          </p:cNvSpPr>
          <p:nvPr>
            <p:ph idx="1"/>
          </p:nvPr>
        </p:nvSpPr>
        <p:spPr>
          <a:xfrm>
            <a:off x="323850" y="333375"/>
            <a:ext cx="8640763" cy="5761038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0825" y="260350"/>
            <a:ext cx="8569325" cy="244792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1" algn="just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2300" b="1" dirty="0">
                <a:solidFill>
                  <a:srgbClr val="C00000"/>
                </a:solidFill>
              </a:rPr>
              <a:t>Финансовый контроль </a:t>
            </a:r>
            <a:r>
              <a:rPr lang="ru-RU" sz="2300" b="1" dirty="0">
                <a:solidFill>
                  <a:schemeClr val="tx1"/>
                </a:solidFill>
              </a:rPr>
              <a:t>- совокупность действий и операций по проверке финансов и связанных с ними других вопросов хозяйственной деятельности экономических субъектов. Для осуществления финансового контроля созданы контрольные органы, деятельность которых сводится к проведению планомерных мероприятий</a:t>
            </a:r>
            <a:r>
              <a:rPr lang="ru-RU" sz="2300" dirty="0"/>
              <a:t>.</a:t>
            </a:r>
            <a:endParaRPr lang="ru-RU" sz="2300" b="1" dirty="0">
              <a:solidFill>
                <a:schemeClr val="tx1"/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3068960"/>
            <a:ext cx="1584176" cy="3528392"/>
          </a:xfrm>
          <a:prstGeom prst="rightArrowCallou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tx1"/>
                </a:solidFill>
              </a:rPr>
              <a:t>Задачи финансового контроля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538" y="2781300"/>
            <a:ext cx="6551612" cy="8636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Содействовать сбалансированности потребностей в финансовых ресурсах и размеров денежных доходов и фондов народного хозяйства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95513" y="3716338"/>
            <a:ext cx="6551612" cy="9366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Обеспечивать своевременное и полное внесение налоговых и неналоговых платежей в государственный бюджет и другие фонды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5513" y="4724400"/>
            <a:ext cx="6624637" cy="7207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Выявлять внутрихозяйственные резервы роста финансовых ресурсов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8538" y="5516563"/>
            <a:ext cx="6480175" cy="10810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Способствовать рациональному расходованию материальных ценностей и денежных ресурсов, а также правильному ведению бухгалтерского учета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1835150" y="2924175"/>
            <a:ext cx="433388" cy="360045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964612" cy="1368425"/>
          </a:xfrm>
        </p:spPr>
        <p:txBody>
          <a:bodyPr/>
          <a:lstStyle/>
          <a:p>
            <a:endParaRPr lang="ru-RU" sz="4000" b="1" smtClean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7813" y="1412875"/>
            <a:ext cx="4103687" cy="1223963"/>
          </a:xfrm>
          <a:prstGeom prst="roundRect">
            <a:avLst/>
          </a:prstGeom>
          <a:solidFill>
            <a:srgbClr val="FDA5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Законности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7" name="Выноска со стрелкой вниз 16"/>
          <p:cNvSpPr/>
          <p:nvPr/>
        </p:nvSpPr>
        <p:spPr>
          <a:xfrm>
            <a:off x="468313" y="188913"/>
            <a:ext cx="7991475" cy="1223962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solidFill>
                  <a:schemeClr val="tx1"/>
                </a:solidFill>
              </a:rPr>
              <a:t>Принципы финансового контроля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39975" y="2420938"/>
            <a:ext cx="3816350" cy="1295400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Объективности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348038" y="3213100"/>
            <a:ext cx="3600450" cy="11525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Независимости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79838" y="3933825"/>
            <a:ext cx="3671887" cy="11509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Гласности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284663" y="4652963"/>
            <a:ext cx="4032250" cy="12239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Ответственности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572000" y="5516563"/>
            <a:ext cx="4248150" cy="1152525"/>
          </a:xfrm>
          <a:prstGeom prst="round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</a:rPr>
              <a:t>Системности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88" y="3789363"/>
            <a:ext cx="3455987" cy="26638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Задание!</a:t>
            </a:r>
            <a:r>
              <a:rPr lang="ru-RU" sz="2400" b="1" dirty="0">
                <a:solidFill>
                  <a:schemeClr val="tx1"/>
                </a:solidFill>
              </a:rPr>
              <a:t> Дать разъяснение каждому принципу. Показать на конкретных примерах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27763" y="1268413"/>
            <a:ext cx="2808287" cy="216058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</a:rPr>
              <a:t>Задание!</a:t>
            </a:r>
            <a:r>
              <a:rPr lang="ru-RU" sz="2400" b="1" dirty="0">
                <a:solidFill>
                  <a:schemeClr val="tx1"/>
                </a:solidFill>
              </a:rPr>
              <a:t> Какие еще принципы можете предложить?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3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358188" cy="1773238"/>
          </a:xfrm>
        </p:spPr>
        <p:txBody>
          <a:bodyPr/>
          <a:lstStyle/>
          <a:p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/>
            </a:r>
            <a:br>
              <a:rPr lang="ru-RU" sz="4800" b="1" smtClean="0"/>
            </a:br>
            <a:r>
              <a:rPr lang="ru-RU" sz="4800" b="1" smtClean="0"/>
              <a:t>Тема 3 </a:t>
            </a:r>
            <a:br>
              <a:rPr lang="ru-RU" sz="4800" b="1" smtClean="0"/>
            </a:br>
            <a:endParaRPr lang="ru-RU" sz="6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107950" y="2420938"/>
            <a:ext cx="8928100" cy="3887787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/>
              <a:t> 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endParaRPr lang="ru-RU" sz="4000" b="1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4000" b="1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ru-RU" sz="4800" b="1" dirty="0" smtClean="0"/>
              <a:t>Функции и экономические инструменты управления финансами</a:t>
            </a:r>
          </a:p>
          <a:p>
            <a:pPr algn="ctr" fontAlgn="auto">
              <a:spcAft>
                <a:spcPts val="0"/>
              </a:spcAft>
              <a:buFontTx/>
              <a:buNone/>
              <a:defRPr/>
            </a:pPr>
            <a:r>
              <a:rPr lang="ru-RU" sz="700" dirty="0" smtClean="0">
                <a:solidFill>
                  <a:srgbClr val="000000"/>
                </a:solidFill>
              </a:rPr>
              <a:t/>
            </a:r>
            <a:br>
              <a:rPr lang="ru-RU" sz="700" dirty="0" smtClean="0">
                <a:solidFill>
                  <a:srgbClr val="000000"/>
                </a:solidFill>
              </a:rPr>
            </a:br>
            <a:endParaRPr lang="ru-RU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  <a:t>План лекции:</a:t>
            </a:r>
            <a:br>
              <a:rPr lang="ru-RU" b="1" dirty="0" smtClean="0">
                <a:solidFill>
                  <a:srgbClr val="000000"/>
                </a:solidFill>
                <a:cs typeface="Times New Roman" pitchFamily="18" charset="0"/>
              </a:rPr>
            </a:br>
            <a:endParaRPr lang="ru-RU" dirty="0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107950" y="765175"/>
            <a:ext cx="8856663" cy="59039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388" y="836613"/>
            <a:ext cx="8496300" cy="8636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1.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Теоретическая модель кругооборота финансовых средств. 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773238"/>
            <a:ext cx="8785225" cy="10795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2.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Задачи, методы и инструменты управления финансами.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2924175"/>
            <a:ext cx="8713787" cy="5048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3</a:t>
            </a:r>
            <a:r>
              <a:rPr lang="ru-RU" sz="2000" b="1" dirty="0">
                <a:solidFill>
                  <a:schemeClr val="tx1"/>
                </a:solidFill>
              </a:rPr>
              <a:t>.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Финансовое планирование.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79388" y="3500438"/>
            <a:ext cx="8713787" cy="10080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4.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tx1"/>
                </a:solidFill>
              </a:rPr>
              <a:t>Финансовое прогнозирование как функция управления финансами.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9388" y="4652963"/>
            <a:ext cx="8713787" cy="100806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5. Финансовый контроль как форма проявления контрольной функции финансов.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План семинарского занятия</a:t>
            </a:r>
            <a:br>
              <a:rPr lang="ru-RU" b="1" dirty="0" smtClean="0"/>
            </a:br>
            <a:r>
              <a:rPr lang="ru-RU" b="1" dirty="0" smtClean="0"/>
              <a:t>2 часа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9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1. Общее понятие об управлении финансами.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2. Объекты и субъекты управления.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3. Методы государственного регулирования финансов.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4. Управление финансовыми ресурсами.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5. Финансовые инструменты и финансовый механизм.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6. Методы и критерии эффективности управления финансами в Республики Беларусь.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z="4000" b="1" smtClean="0">
                <a:solidFill>
                  <a:srgbClr val="FF0000"/>
                </a:solidFill>
              </a:rPr>
              <a:t>1.</a:t>
            </a:r>
            <a:r>
              <a:rPr lang="ru-RU" sz="4000" smtClean="0">
                <a:solidFill>
                  <a:srgbClr val="FF0000"/>
                </a:solidFill>
              </a:rPr>
              <a:t> </a:t>
            </a:r>
            <a:r>
              <a:rPr lang="ru-RU" sz="4000" b="1" smtClean="0">
                <a:solidFill>
                  <a:srgbClr val="FF0000"/>
                </a:solidFill>
              </a:rPr>
              <a:t>Теоретическая модель кругооборота финансовых средств.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ru-RU" sz="3200" b="1" smtClean="0"/>
              <a:t>Механизм функционирования экономики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59055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Шестиугольник 3"/>
          <p:cNvSpPr/>
          <p:nvPr/>
        </p:nvSpPr>
        <p:spPr>
          <a:xfrm>
            <a:off x="2916238" y="2781300"/>
            <a:ext cx="3168650" cy="1584325"/>
          </a:xfrm>
          <a:prstGeom prst="hexagon">
            <a:avLst/>
          </a:prstGeom>
          <a:solidFill>
            <a:srgbClr val="FFFF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</a:rPr>
              <a:t>Государство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75463" y="2852738"/>
            <a:ext cx="2089150" cy="11525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Предприятия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(фирмы)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950" y="2781300"/>
            <a:ext cx="2087563" cy="1152525"/>
          </a:xfrm>
          <a:prstGeom prst="roundRect">
            <a:avLst/>
          </a:prstGeom>
          <a:solidFill>
            <a:srgbClr val="FFC00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Домашние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хозяйства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48038" y="5445125"/>
            <a:ext cx="2663825" cy="10795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ресурсов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3575" y="908050"/>
            <a:ext cx="2232025" cy="10810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Рынок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 товаров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 и услуг </a:t>
            </a:r>
          </a:p>
        </p:txBody>
      </p:sp>
      <p:sp>
        <p:nvSpPr>
          <p:cNvPr id="9" name="Стрелка влево 8"/>
          <p:cNvSpPr/>
          <p:nvPr/>
        </p:nvSpPr>
        <p:spPr>
          <a:xfrm rot="18441624">
            <a:off x="5376862" y="4471988"/>
            <a:ext cx="2085975" cy="520700"/>
          </a:xfrm>
          <a:prstGeom prst="left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Деньги</a:t>
            </a:r>
          </a:p>
        </p:txBody>
      </p:sp>
      <p:sp>
        <p:nvSpPr>
          <p:cNvPr id="13" name="Стрелка влево 12"/>
          <p:cNvSpPr/>
          <p:nvPr/>
        </p:nvSpPr>
        <p:spPr>
          <a:xfrm rot="2779574">
            <a:off x="1265238" y="4432300"/>
            <a:ext cx="2646362" cy="522288"/>
          </a:xfrm>
          <a:prstGeom prst="left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Деньги</a:t>
            </a:r>
          </a:p>
        </p:txBody>
      </p:sp>
      <p:sp>
        <p:nvSpPr>
          <p:cNvPr id="20" name="Стрелка вверх 19"/>
          <p:cNvSpPr/>
          <p:nvPr/>
        </p:nvSpPr>
        <p:spPr>
          <a:xfrm rot="2241866">
            <a:off x="6364288" y="3605213"/>
            <a:ext cx="622300" cy="3198812"/>
          </a:xfrm>
          <a:prstGeom prst="up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Ресурсы </a:t>
            </a:r>
          </a:p>
        </p:txBody>
      </p:sp>
      <p:sp>
        <p:nvSpPr>
          <p:cNvPr id="21" name="Стрелка вниз 20"/>
          <p:cNvSpPr/>
          <p:nvPr/>
        </p:nvSpPr>
        <p:spPr>
          <a:xfrm rot="18955343">
            <a:off x="1965325" y="3478213"/>
            <a:ext cx="574675" cy="3667125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Ресурсы </a:t>
            </a:r>
          </a:p>
        </p:txBody>
      </p:sp>
      <p:sp>
        <p:nvSpPr>
          <p:cNvPr id="22" name="Стрелка влево 21"/>
          <p:cNvSpPr/>
          <p:nvPr/>
        </p:nvSpPr>
        <p:spPr>
          <a:xfrm rot="19447298">
            <a:off x="254000" y="1589088"/>
            <a:ext cx="3314700" cy="520700"/>
          </a:xfrm>
          <a:prstGeom prst="lef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Т о в а </a:t>
            </a:r>
            <a:r>
              <a:rPr lang="ru-RU" sz="2000" b="1" dirty="0" err="1">
                <a:solidFill>
                  <a:schemeClr val="tx1"/>
                </a:solidFill>
              </a:rPr>
              <a:t>р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ы</a:t>
            </a:r>
            <a:r>
              <a:rPr lang="ru-RU" sz="2000" b="1" dirty="0">
                <a:solidFill>
                  <a:schemeClr val="tx1"/>
                </a:solidFill>
              </a:rPr>
              <a:t>  и  у с л у г и</a:t>
            </a:r>
          </a:p>
        </p:txBody>
      </p:sp>
      <p:sp>
        <p:nvSpPr>
          <p:cNvPr id="23" name="Стрелка влево 22"/>
          <p:cNvSpPr/>
          <p:nvPr/>
        </p:nvSpPr>
        <p:spPr>
          <a:xfrm rot="8580280">
            <a:off x="1171819" y="1886630"/>
            <a:ext cx="2376100" cy="522287"/>
          </a:xfrm>
          <a:prstGeom prst="left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Деньги</a:t>
            </a:r>
          </a:p>
        </p:txBody>
      </p:sp>
      <p:sp>
        <p:nvSpPr>
          <p:cNvPr id="24" name="Стрелка влево 23"/>
          <p:cNvSpPr/>
          <p:nvPr/>
        </p:nvSpPr>
        <p:spPr>
          <a:xfrm rot="13496067">
            <a:off x="5084763" y="2108200"/>
            <a:ext cx="2184400" cy="520700"/>
          </a:xfrm>
          <a:prstGeom prst="left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Деньг</a:t>
            </a:r>
            <a:r>
              <a:rPr lang="ru-RU" sz="1600" b="1" dirty="0">
                <a:solidFill>
                  <a:schemeClr val="tx1"/>
                </a:solidFill>
              </a:rPr>
              <a:t>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верх 24"/>
          <p:cNvSpPr/>
          <p:nvPr/>
        </p:nvSpPr>
        <p:spPr>
          <a:xfrm rot="18689726">
            <a:off x="6335713" y="420687"/>
            <a:ext cx="528638" cy="3217863"/>
          </a:xfrm>
          <a:prstGeom prst="up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Т</a:t>
            </a:r>
            <a:r>
              <a:rPr lang="ru-RU" sz="1400" b="1" dirty="0">
                <a:solidFill>
                  <a:schemeClr val="tx1"/>
                </a:solidFill>
              </a:rPr>
              <a:t>овары </a:t>
            </a:r>
            <a:r>
              <a:rPr lang="ru-RU" sz="1400" b="1" dirty="0" err="1">
                <a:solidFill>
                  <a:schemeClr val="tx1"/>
                </a:solidFill>
              </a:rPr>
              <a:t>иуслуги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3635375" y="1844675"/>
            <a:ext cx="576263" cy="1584325"/>
          </a:xfrm>
          <a:prstGeom prst="down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товары</a:t>
            </a:r>
          </a:p>
        </p:txBody>
      </p:sp>
      <p:sp>
        <p:nvSpPr>
          <p:cNvPr id="27" name="Стрелка вверх 26"/>
          <p:cNvSpPr/>
          <p:nvPr/>
        </p:nvSpPr>
        <p:spPr>
          <a:xfrm>
            <a:off x="4787900" y="1773238"/>
            <a:ext cx="504825" cy="1727200"/>
          </a:xfrm>
          <a:prstGeom prst="up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Деньги</a:t>
            </a:r>
          </a:p>
        </p:txBody>
      </p:sp>
      <p:sp>
        <p:nvSpPr>
          <p:cNvPr id="28" name="Стрелка вверх 27"/>
          <p:cNvSpPr/>
          <p:nvPr/>
        </p:nvSpPr>
        <p:spPr>
          <a:xfrm>
            <a:off x="3563938" y="3860800"/>
            <a:ext cx="647700" cy="2016125"/>
          </a:xfrm>
          <a:prstGeom prst="up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Ресурс </a:t>
            </a:r>
            <a:r>
              <a:rPr lang="ru-RU" b="1" dirty="0" err="1">
                <a:solidFill>
                  <a:schemeClr val="tx1"/>
                </a:solidFill>
              </a:rPr>
              <a:t>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Стрелка влево 28"/>
          <p:cNvSpPr/>
          <p:nvPr/>
        </p:nvSpPr>
        <p:spPr>
          <a:xfrm rot="16200000">
            <a:off x="4400550" y="4610100"/>
            <a:ext cx="1873250" cy="520700"/>
          </a:xfrm>
          <a:prstGeom prst="leftArrow">
            <a:avLst/>
          </a:prstGeom>
          <a:solidFill>
            <a:srgbClr val="16DB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Деньг</a:t>
            </a:r>
            <a:r>
              <a:rPr lang="ru-RU" sz="1600" b="1" dirty="0">
                <a:solidFill>
                  <a:schemeClr val="tx1"/>
                </a:solidFill>
              </a:rPr>
              <a:t>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1979613" y="2997200"/>
            <a:ext cx="1655762" cy="4318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налоги</a:t>
            </a:r>
          </a:p>
        </p:txBody>
      </p:sp>
      <p:sp>
        <p:nvSpPr>
          <p:cNvPr id="31" name="Стрелка влево 30"/>
          <p:cNvSpPr/>
          <p:nvPr/>
        </p:nvSpPr>
        <p:spPr>
          <a:xfrm>
            <a:off x="1763713" y="3573463"/>
            <a:ext cx="1728787" cy="503237"/>
          </a:xfrm>
          <a:prstGeom prst="leftArrow">
            <a:avLst/>
          </a:prstGeom>
          <a:solidFill>
            <a:srgbClr val="FDA5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Дотации </a:t>
            </a:r>
          </a:p>
        </p:txBody>
      </p:sp>
      <p:sp>
        <p:nvSpPr>
          <p:cNvPr id="32" name="Стрелка влево 31"/>
          <p:cNvSpPr/>
          <p:nvPr/>
        </p:nvSpPr>
        <p:spPr>
          <a:xfrm>
            <a:off x="5364163" y="3141663"/>
            <a:ext cx="1584325" cy="431800"/>
          </a:xfrm>
          <a:prstGeom prst="lef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Налоги</a:t>
            </a:r>
          </a:p>
        </p:txBody>
      </p:sp>
      <p:sp>
        <p:nvSpPr>
          <p:cNvPr id="33" name="Стрелка вправо 32"/>
          <p:cNvSpPr/>
          <p:nvPr/>
        </p:nvSpPr>
        <p:spPr>
          <a:xfrm>
            <a:off x="5364163" y="3573463"/>
            <a:ext cx="1871662" cy="431800"/>
          </a:xfrm>
          <a:prstGeom prst="rightArrow">
            <a:avLst/>
          </a:prstGeom>
          <a:solidFill>
            <a:srgbClr val="FDA5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Субсидии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3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2"/>
          <p:cNvSpPr>
            <a:spLocks noGrp="1"/>
          </p:cNvSpPr>
          <p:nvPr>
            <p:ph idx="1"/>
          </p:nvPr>
        </p:nvSpPr>
        <p:spPr>
          <a:xfrm>
            <a:off x="179388" y="1628775"/>
            <a:ext cx="8856662" cy="5229225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1506" name="Заголовок 3"/>
          <p:cNvSpPr>
            <a:spLocks noGrp="1"/>
          </p:cNvSpPr>
          <p:nvPr>
            <p:ph type="title"/>
          </p:nvPr>
        </p:nvSpPr>
        <p:spPr>
          <a:xfrm>
            <a:off x="323850" y="115888"/>
            <a:ext cx="8640763" cy="144145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" name="Выноска со стрелкой вниз 4"/>
          <p:cNvSpPr>
            <a:spLocks noChangeArrowheads="1"/>
          </p:cNvSpPr>
          <p:nvPr/>
        </p:nvSpPr>
        <p:spPr bwMode="auto">
          <a:xfrm>
            <a:off x="611188" y="188913"/>
            <a:ext cx="7561262" cy="1295400"/>
          </a:xfrm>
          <a:prstGeom prst="downArrowCallout">
            <a:avLst>
              <a:gd name="adj1" fmla="val 25023"/>
              <a:gd name="adj2" fmla="val 24996"/>
              <a:gd name="adj3" fmla="val 25000"/>
              <a:gd name="adj4" fmla="val 72116"/>
            </a:avLst>
          </a:prstGeom>
          <a:solidFill>
            <a:schemeClr val="bg2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latin typeface="Calibri" pitchFamily="34" charset="0"/>
              </a:rPr>
              <a:t>Потоки и запасы денежных средств</a:t>
            </a:r>
          </a:p>
        </p:txBody>
      </p:sp>
      <p:sp>
        <p:nvSpPr>
          <p:cNvPr id="6" name="Вертикальный свиток 5"/>
          <p:cNvSpPr/>
          <p:nvPr/>
        </p:nvSpPr>
        <p:spPr bwMode="auto">
          <a:xfrm>
            <a:off x="0" y="1700213"/>
            <a:ext cx="4284663" cy="295275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atin typeface="+mn-lt"/>
                <a:cs typeface="+mn-cs"/>
              </a:rPr>
              <a:t> </a:t>
            </a:r>
            <a:r>
              <a:rPr lang="ru-RU" sz="2800" b="1" dirty="0">
                <a:latin typeface="+mn-lt"/>
                <a:cs typeface="+mn-cs"/>
              </a:rPr>
              <a:t>Количество денег, имеющихся у экономических субъектов называется денежным запасом. </a:t>
            </a:r>
            <a:endParaRPr lang="ru-RU" sz="2400" b="1" dirty="0">
              <a:latin typeface="+mn-lt"/>
              <a:cs typeface="+mn-cs"/>
            </a:endParaRPr>
          </a:p>
        </p:txBody>
      </p:sp>
      <p:sp>
        <p:nvSpPr>
          <p:cNvPr id="7" name="Вертикальный свиток 6"/>
          <p:cNvSpPr>
            <a:spLocks noChangeArrowheads="1"/>
          </p:cNvSpPr>
          <p:nvPr/>
        </p:nvSpPr>
        <p:spPr bwMode="auto">
          <a:xfrm>
            <a:off x="4067175" y="1700213"/>
            <a:ext cx="4465638" cy="2952750"/>
          </a:xfrm>
          <a:prstGeom prst="verticalScroll">
            <a:avLst>
              <a:gd name="adj" fmla="val 12500"/>
            </a:avLst>
          </a:prstGeom>
          <a:solidFill>
            <a:srgbClr val="FFFF00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ru-RU" sz="2800" b="1">
                <a:latin typeface="Calibri" pitchFamily="34" charset="0"/>
              </a:rPr>
              <a:t>Денежные доходы и расходы экономических субъектов называются денежными потоками</a:t>
            </a:r>
            <a:endParaRPr lang="ru-RU" sz="2400" b="1">
              <a:latin typeface="Calibri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188" y="5013325"/>
            <a:ext cx="7848600" cy="1511300"/>
          </a:xfrm>
          <a:prstGeom prst="roundRect">
            <a:avLst/>
          </a:prstGeom>
          <a:solidFill>
            <a:schemeClr val="bg2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Между запасами и потоками в экономике существует взаимосвязь: изменения в одних величинах, как правило, сопровождаются соответствующими изменениями в других.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smtClean="0"/>
              <a:t> </a:t>
            </a:r>
            <a:r>
              <a:rPr lang="ru-RU" sz="4000" b="1" smtClean="0">
                <a:solidFill>
                  <a:srgbClr val="FF0000"/>
                </a:solidFill>
              </a:rPr>
              <a:t>2.</a:t>
            </a:r>
            <a:r>
              <a:rPr lang="ru-RU" sz="4400" b="1" smtClean="0">
                <a:solidFill>
                  <a:srgbClr val="FF0000"/>
                </a:solidFill>
              </a:rPr>
              <a:t> </a:t>
            </a:r>
            <a:r>
              <a:rPr lang="ru-RU" sz="4000" b="1" smtClean="0">
                <a:solidFill>
                  <a:srgbClr val="FF0000"/>
                </a:solidFill>
              </a:rPr>
              <a:t>Задачи, методы и инструменты управления финансами. </a:t>
            </a:r>
            <a:endParaRPr lang="ru-RU" b="1" smtClean="0">
              <a:solidFill>
                <a:srgbClr val="FF0000"/>
              </a:solidFill>
            </a:endParaRP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1806</TotalTime>
  <Words>685</Words>
  <Application>Microsoft Office PowerPoint</Application>
  <PresentationFormat>Экран (4:3)</PresentationFormat>
  <Paragraphs>197</Paragraphs>
  <Slides>21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Calibri</vt:lpstr>
      <vt:lpstr>Arial</vt:lpstr>
      <vt:lpstr>Times New Roman</vt:lpstr>
      <vt:lpstr>Тема Office</vt:lpstr>
      <vt:lpstr>Image</vt:lpstr>
      <vt:lpstr>Министерства внутренних дел Республики Беларусь</vt:lpstr>
      <vt:lpstr>Кафедра экономической безопасности </vt:lpstr>
      <vt:lpstr>    Тема 3  </vt:lpstr>
      <vt:lpstr> План лекции: </vt:lpstr>
      <vt:lpstr>План семинарского занятия 2 часа</vt:lpstr>
      <vt:lpstr>Слайд 6</vt:lpstr>
      <vt:lpstr>Механизм функционирования экономики</vt:lpstr>
      <vt:lpstr>Слайд 8</vt:lpstr>
      <vt:lpstr>Слайд 9</vt:lpstr>
      <vt:lpstr>Управление</vt:lpstr>
      <vt:lpstr>  </vt:lpstr>
      <vt:lpstr>  </vt:lpstr>
      <vt:lpstr>Финансовый механизм</vt:lpstr>
      <vt:lpstr>Слайд 14</vt:lpstr>
      <vt:lpstr>Слайд 15</vt:lpstr>
      <vt:lpstr>  </vt:lpstr>
      <vt:lpstr>Слайд 17</vt:lpstr>
      <vt:lpstr>Финансовое прогнозирование</vt:lpstr>
      <vt:lpstr>Слайд 19</vt:lpstr>
      <vt:lpstr>  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Министерства внутренних дел Республики Беларусь</dc:title>
  <dc:creator>Алексей</dc:creator>
  <cp:lastModifiedBy>vad_1982</cp:lastModifiedBy>
  <cp:revision>119</cp:revision>
  <dcterms:created xsi:type="dcterms:W3CDTF">2016-07-09T07:58:32Z</dcterms:created>
  <dcterms:modified xsi:type="dcterms:W3CDTF">2018-09-28T05:45:51Z</dcterms:modified>
</cp:coreProperties>
</file>