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70" r:id="rId9"/>
    <p:sldId id="271" r:id="rId10"/>
    <p:sldId id="289" r:id="rId11"/>
    <p:sldId id="272" r:id="rId12"/>
    <p:sldId id="273" r:id="rId13"/>
    <p:sldId id="274" r:id="rId14"/>
    <p:sldId id="275" r:id="rId15"/>
    <p:sldId id="345" r:id="rId16"/>
    <p:sldId id="346" r:id="rId17"/>
    <p:sldId id="347" r:id="rId18"/>
    <p:sldId id="348" r:id="rId19"/>
    <p:sldId id="349" r:id="rId20"/>
    <p:sldId id="276" r:id="rId21"/>
    <p:sldId id="313" r:id="rId22"/>
    <p:sldId id="314" r:id="rId23"/>
    <p:sldId id="315" r:id="rId24"/>
    <p:sldId id="318" r:id="rId25"/>
    <p:sldId id="319" r:id="rId26"/>
    <p:sldId id="323" r:id="rId27"/>
    <p:sldId id="320" r:id="rId28"/>
    <p:sldId id="321" r:id="rId29"/>
    <p:sldId id="324" r:id="rId30"/>
    <p:sldId id="296" r:id="rId31"/>
    <p:sldId id="325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260" r:id="rId51"/>
    <p:sldId id="261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51" autoAdjust="0"/>
  </p:normalViewPr>
  <p:slideViewPr>
    <p:cSldViewPr>
      <p:cViewPr varScale="1">
        <p:scale>
          <a:sx n="115" d="100"/>
          <a:sy n="11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44EF1-5370-4F2E-8AAF-C65FAB371E48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38934F-7092-4F21-9D03-299B2F07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0B66-5CD8-4B3B-A061-2229E2917334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5DBA-C3E0-4927-BFBF-714711C8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35C4-89E5-427B-A9E8-1CB8B875E3DB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7E77-1182-4B5C-A42E-D7101CD94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2B9D-4473-49EA-9FA6-49A546448254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1505-4D6B-40C3-9B25-FF1C23EB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A9A2-D217-4F6F-8017-975A0132A137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8728-CCA0-4715-9459-FD8D1C775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6B76-A180-4644-B2A5-E3533425258F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D782-01F7-4E33-BDBD-98BBF919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3B00-F028-4DB0-8A01-B8F996A5C347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2B79-6A39-46AC-B3E9-E39ABF05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597A-FC86-428A-A6F5-8DDFE68652A9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C7DD-E8EC-4258-A493-F0DD153B7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8FB9-0AE8-4EEE-92C9-A6ECFBE3A59B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D2F6-60A7-47BC-AE77-FC7744CCE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A01D-770C-442A-A62B-283A08FEF0A2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E577-5D5D-4FD5-BC90-D77481A98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E42D-FA6C-413C-A0E2-E4C705DCEDBA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AAFD-8CAC-440D-856E-3EB646B63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C55B-0800-416F-B11F-1DBFB45651D7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60AB-1942-4537-9117-E0395E04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42BB1-B650-4F46-93B3-B3C17F8C246A}" type="datetimeFigureOut">
              <a:rPr lang="ru-RU"/>
              <a:pPr>
                <a:defRPr/>
              </a:pPr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6CEEE-24BA-4B47-990D-3F085DAA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550" y="260350"/>
          <a:ext cx="7010400" cy="6337300"/>
        </p:xfrm>
        <a:graphic>
          <a:graphicData uri="http://schemas.openxmlformats.org/presentationml/2006/ole">
            <p:oleObj spid="_x0000_s1026" name="Image" r:id="rId3" imgW="2354784" imgH="1660952" progId="">
              <p:embed/>
            </p:oleObj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5761038"/>
            <a:ext cx="7773988" cy="9080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smtClean="0">
                <a:solidFill>
                  <a:schemeClr val="bg1"/>
                </a:solidFill>
              </a:rPr>
              <a:t>Министерства внутренних дел Республики Беларусь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866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2940"/>
              </a:avLst>
            </a:prstTxWarp>
          </a:bodyPr>
          <a:lstStyle/>
          <a:p>
            <a:pPr algn="ctr"/>
            <a:r>
              <a:rPr lang="ru-RU" sz="3200" kern="10" spc="160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yr"/>
              </a:rPr>
              <a:t>Академия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Финансовые отношения, складывающиеся у государства с предприятиями, организациями, учреждениями и населением, называются </a:t>
            </a:r>
            <a:r>
              <a:rPr lang="ru-RU" b="1" dirty="0" smtClean="0"/>
              <a:t>бюджетными.</a:t>
            </a:r>
            <a:r>
              <a:rPr lang="ru-RU" dirty="0" smtClean="0"/>
              <a:t> Специфика этих отношений как части финансовых состоит в том, что они, во-первых, возникают в распределительном процессе, непременным участником которого является государство (в лице соответствующих органов власти), и, во-вторых, связаны с формированием и использованием централизованного фонда денежных средств, предназначенного для удовлетворения общегосударственных потребностей.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Бюджетное устройство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689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95288" y="981075"/>
            <a:ext cx="8208962" cy="5472113"/>
          </a:xfrm>
          <a:prstGeom prst="roundRect">
            <a:avLst>
              <a:gd name="adj" fmla="val 336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Государственный консолидированный бюджет</a:t>
            </a:r>
          </a:p>
        </p:txBody>
      </p:sp>
      <p:sp>
        <p:nvSpPr>
          <p:cNvPr id="14341" name="Скругленный прямоугольник 4"/>
          <p:cNvSpPr>
            <a:spLocks noChangeArrowheads="1"/>
          </p:cNvSpPr>
          <p:nvPr/>
        </p:nvSpPr>
        <p:spPr bwMode="auto">
          <a:xfrm>
            <a:off x="611188" y="1484313"/>
            <a:ext cx="7777162" cy="47529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Республиканский бюджет</a:t>
            </a:r>
          </a:p>
        </p:txBody>
      </p:sp>
      <p:sp>
        <p:nvSpPr>
          <p:cNvPr id="14342" name="Скругленный прямоугольник 5"/>
          <p:cNvSpPr>
            <a:spLocks noChangeArrowheads="1"/>
          </p:cNvSpPr>
          <p:nvPr/>
        </p:nvSpPr>
        <p:spPr bwMode="auto">
          <a:xfrm>
            <a:off x="827088" y="2205038"/>
            <a:ext cx="7416800" cy="3816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Бюджеты базового уровня – районные и городов областного подчинения</a:t>
            </a:r>
          </a:p>
        </p:txBody>
      </p:sp>
      <p:sp>
        <p:nvSpPr>
          <p:cNvPr id="14343" name="Скругленный прямоугольник 6"/>
          <p:cNvSpPr>
            <a:spLocks noChangeArrowheads="1"/>
          </p:cNvSpPr>
          <p:nvPr/>
        </p:nvSpPr>
        <p:spPr bwMode="auto">
          <a:xfrm>
            <a:off x="900113" y="3357563"/>
            <a:ext cx="7272337" cy="25193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Бюджеты первичного уровня- сельские, поселковые, городов районного подчинения</a:t>
            </a:r>
          </a:p>
        </p:txBody>
      </p:sp>
      <p:sp>
        <p:nvSpPr>
          <p:cNvPr id="14344" name="Овал 7"/>
          <p:cNvSpPr>
            <a:spLocks noChangeArrowheads="1"/>
          </p:cNvSpPr>
          <p:nvPr/>
        </p:nvSpPr>
        <p:spPr bwMode="auto">
          <a:xfrm>
            <a:off x="1835150" y="4868863"/>
            <a:ext cx="5329238" cy="914400"/>
          </a:xfrm>
          <a:prstGeom prst="ellipse">
            <a:avLst/>
          </a:prstGeom>
          <a:solidFill>
            <a:schemeClr val="accent3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Бюджет города Минска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41" grpId="0" animBg="1"/>
      <p:bldP spid="14342" grpId="0" animBg="1"/>
      <p:bldP spid="14343" grpId="0" animBg="1"/>
      <p:bldP spid="14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893175" cy="15843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50825" y="1844675"/>
            <a:ext cx="8893175" cy="48688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684213" y="188913"/>
            <a:ext cx="7704137" cy="1655762"/>
          </a:xfrm>
          <a:prstGeom prst="downArrowCallout">
            <a:avLst>
              <a:gd name="adj1" fmla="val 24988"/>
              <a:gd name="adj2" fmla="val 25009"/>
              <a:gd name="adj3" fmla="val 25000"/>
              <a:gd name="adj4" fmla="val 64977"/>
            </a:avLst>
          </a:prstGeom>
          <a:solidFill>
            <a:srgbClr val="FFC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Госбюджет в 2015 г. – 252,9 трлн. руб.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(основные статьи дохода)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68313" y="1916113"/>
            <a:ext cx="8280400" cy="2017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Налог на добавленную стоимость – 32,2%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684213" y="4292600"/>
            <a:ext cx="7775575" cy="8651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atin typeface="+mn-lt"/>
                <a:cs typeface="+mn-cs"/>
              </a:rPr>
              <a:t>Акцизы – 11,1%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611188" y="3573463"/>
            <a:ext cx="7561262" cy="7921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Налоговые доходы от ВЭД– 12,7%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11188" y="2565400"/>
            <a:ext cx="7921625" cy="10795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Подоходный налог – 15%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971550" y="5157788"/>
            <a:ext cx="7272338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Налог на прибыль – 9,2%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23850" y="5949950"/>
            <a:ext cx="8820150" cy="719138"/>
          </a:xfrm>
          <a:prstGeom prst="roundRect">
            <a:avLst/>
          </a:prstGeom>
          <a:solidFill>
            <a:srgbClr val="99FF3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Пять налогов формируют 80,2% доходов госбюджета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856662" cy="15573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50403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 со стрелкой вниз 3"/>
          <p:cNvSpPr/>
          <p:nvPr/>
        </p:nvSpPr>
        <p:spPr bwMode="auto">
          <a:xfrm>
            <a:off x="250825" y="0"/>
            <a:ext cx="8424863" cy="155733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Госбюджет 2015 г. 237,9 трлн. руб.</a:t>
            </a:r>
            <a:br>
              <a:rPr lang="ru-RU" sz="3200" b="1" dirty="0">
                <a:latin typeface="+mn-lt"/>
                <a:cs typeface="+mn-cs"/>
              </a:rPr>
            </a:br>
            <a:r>
              <a:rPr lang="ru-RU" sz="3200" b="1" dirty="0">
                <a:latin typeface="+mn-lt"/>
                <a:cs typeface="+mn-cs"/>
              </a:rPr>
              <a:t>расходы в(%), 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323850" y="1628775"/>
            <a:ext cx="4248150" cy="20875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Социальная  </a:t>
            </a:r>
          </a:p>
          <a:p>
            <a:pPr algn="ctr"/>
            <a:r>
              <a:rPr lang="ru-RU" sz="2800" b="1">
                <a:latin typeface="Calibri" pitchFamily="34" charset="0"/>
              </a:rPr>
              <a:t>политика – 25,8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68313" y="2852738"/>
            <a:ext cx="3959225" cy="143986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Образование – 17,2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1188" y="3644900"/>
            <a:ext cx="3673475" cy="1079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Здравоохранение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13,2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755650" y="4581525"/>
            <a:ext cx="3311525" cy="7921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Услуги ЖКХ – 5,4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900113" y="5229225"/>
            <a:ext cx="2879725" cy="5762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Спорт, СМИ – 2,3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716463" y="1628775"/>
            <a:ext cx="4248150" cy="2087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Национальная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экономика – 20,5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859338" y="3068638"/>
            <a:ext cx="3960812" cy="143986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Госрасходы – 8,1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932363" y="3716338"/>
            <a:ext cx="3816350" cy="12255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Правоохранительная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деятельность – 4,2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148263" y="4868863"/>
            <a:ext cx="3311525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Национальная </a:t>
            </a:r>
          </a:p>
          <a:p>
            <a:pPr algn="ctr"/>
            <a:r>
              <a:rPr lang="ru-RU" sz="2800" b="1">
                <a:latin typeface="Calibri" pitchFamily="34" charset="0"/>
              </a:rPr>
              <a:t>оборона – 2,2</a:t>
            </a:r>
          </a:p>
          <a:p>
            <a:pPr algn="ctr"/>
            <a:endParaRPr lang="ru-RU" sz="2800" b="1">
              <a:latin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419475" y="5876925"/>
            <a:ext cx="2881313" cy="576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Экология – 1,1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19137"/>
          </a:xfrm>
          <a:solidFill>
            <a:srgbClr val="FFCC99"/>
          </a:solidFill>
        </p:spPr>
        <p:txBody>
          <a:bodyPr/>
          <a:lstStyle/>
          <a:p>
            <a:r>
              <a:rPr lang="ru-RU" sz="4000" b="1" smtClean="0"/>
              <a:t>Дефицит и профицит бюджета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3276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95288" y="1125538"/>
            <a:ext cx="7848600" cy="19446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Превышение расходов государственного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бюджета над его доходами называется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бюджетным дефицитом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900113" y="2852738"/>
            <a:ext cx="7848600" cy="19446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Calibri" pitchFamily="34" charset="0"/>
              </a:rPr>
              <a:t>Превышение доходов государственного </a:t>
            </a:r>
          </a:p>
          <a:p>
            <a:pPr algn="ctr"/>
            <a:r>
              <a:rPr lang="ru-RU" sz="3200" b="1">
                <a:latin typeface="Calibri" pitchFamily="34" charset="0"/>
              </a:rPr>
              <a:t>бюджета над его расходами называется </a:t>
            </a:r>
          </a:p>
          <a:p>
            <a:pPr algn="ctr"/>
            <a:r>
              <a:rPr lang="ru-RU" sz="3200" b="1">
                <a:latin typeface="Calibri" pitchFamily="34" charset="0"/>
              </a:rPr>
              <a:t>бюджетным профицитом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4652963"/>
            <a:ext cx="9144000" cy="2089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В РБ на 2015 г. был запланирован </a:t>
            </a:r>
            <a:r>
              <a:rPr lang="ru-RU" sz="3200" b="1" dirty="0" err="1">
                <a:latin typeface="+mn-lt"/>
                <a:cs typeface="+mn-cs"/>
              </a:rPr>
              <a:t>профицит</a:t>
            </a:r>
            <a:r>
              <a:rPr lang="ru-RU" sz="32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Консолидированного ГБ  15 трлн. руб.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В Евросоюзе принято планировать дефицит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бюджета 3% от ВВП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http://www.belaruspartisan.org/upload/medialibrary/d3c/d3c62b0372c903e96aac0f29f3c76de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1063" y="1600200"/>
            <a:ext cx="48418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http://www.belaruspartisan.org/upload/medialibrary/084/08460630326043fecea2a3bae3e82bd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5163" y="1600200"/>
            <a:ext cx="527367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http://www.belaruspartisan.org/upload/medialibrary/f77/f77feb1b26e8aab325f9a2655e9bd2c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6038" y="1600200"/>
            <a:ext cx="651192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http://www.belaruspartisan.org/upload/medialibrary/892/8923ba283f02d77267d35f0f4ebfd98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670560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 descr="http://www.belaruspartisan.org/upload/medialibrary/686/686abe3034968fb1ec2c7f3d1ff8338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0" y="2008188"/>
            <a:ext cx="6985000" cy="3708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Кафедра экономической безопасности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 b="1" smtClean="0"/>
          </a:p>
          <a:p>
            <a:pPr algn="ctr">
              <a:buFontTx/>
              <a:buNone/>
            </a:pPr>
            <a:r>
              <a:rPr lang="ru-RU" b="1" i="1" smtClean="0"/>
              <a:t>Лекции по учебной дисциплине «Финансы и финансовый рынок»</a:t>
            </a:r>
          </a:p>
          <a:p>
            <a:pPr algn="ctr">
              <a:buFontTx/>
              <a:buNone/>
            </a:pPr>
            <a:endParaRPr lang="ru-RU" b="1" i="1" smtClean="0"/>
          </a:p>
          <a:p>
            <a:pPr algn="ctr">
              <a:buFontTx/>
              <a:buNone/>
            </a:pP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sz="4900" b="1" dirty="0" smtClean="0">
                <a:solidFill>
                  <a:srgbClr val="C00000"/>
                </a:solidFill>
              </a:rPr>
              <a:t> Определение финансовой политики. Составные части финансовой политики.</a:t>
            </a:r>
            <a:r>
              <a:rPr lang="ru-RU" sz="49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44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712200" cy="5445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468313" y="115888"/>
            <a:ext cx="8424862" cy="41052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  <a:cs typeface="+mn-cs"/>
              </a:rPr>
              <a:t>Финансовая политика </a:t>
            </a:r>
            <a:r>
              <a:rPr lang="ru-RU" sz="3200" dirty="0">
                <a:latin typeface="+mn-lt"/>
                <a:cs typeface="+mn-cs"/>
              </a:rPr>
              <a:t>- это целенаправленная деятельность государства, связанная с мобилизацией финансовых ресурсов, их рациональным распределением и использованием на основе финансового законодательства. </a:t>
            </a:r>
            <a:endParaRPr lang="ru-RU" sz="3200" b="1" dirty="0">
              <a:latin typeface="+mn-lt"/>
              <a:cs typeface="+mn-cs"/>
            </a:endParaRPr>
          </a:p>
        </p:txBody>
      </p:sp>
      <p:sp>
        <p:nvSpPr>
          <p:cNvPr id="6149" name="Выноска со стрелкой вверх 5"/>
          <p:cNvSpPr>
            <a:spLocks noChangeArrowheads="1"/>
          </p:cNvSpPr>
          <p:nvPr/>
        </p:nvSpPr>
        <p:spPr bwMode="auto">
          <a:xfrm>
            <a:off x="1403350" y="3500438"/>
            <a:ext cx="6119813" cy="1081087"/>
          </a:xfrm>
          <a:prstGeom prst="upArrowCallout">
            <a:avLst>
              <a:gd name="adj1" fmla="val 24949"/>
              <a:gd name="adj2" fmla="val 24976"/>
              <a:gd name="adj3" fmla="val 25000"/>
              <a:gd name="adj4" fmla="val 64977"/>
            </a:avLst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Часть экономической политики.</a:t>
            </a:r>
          </a:p>
        </p:txBody>
      </p:sp>
      <p:sp>
        <p:nvSpPr>
          <p:cNvPr id="7" name="Горизонтальный свиток 6"/>
          <p:cNvSpPr>
            <a:spLocks noChangeArrowheads="1"/>
          </p:cNvSpPr>
          <p:nvPr/>
        </p:nvSpPr>
        <p:spPr bwMode="auto">
          <a:xfrm>
            <a:off x="468313" y="4221163"/>
            <a:ext cx="8496300" cy="223202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Финансовая политика</a:t>
            </a:r>
            <a:r>
              <a:rPr lang="ru-RU" sz="2400">
                <a:latin typeface="Calibri" pitchFamily="34" charset="0"/>
              </a:rPr>
              <a:t> – </a:t>
            </a:r>
            <a:r>
              <a:rPr lang="ru-RU" sz="2400" b="1" i="1">
                <a:latin typeface="Calibri" pitchFamily="34" charset="0"/>
              </a:rPr>
              <a:t>это комплекс мероприятий, соответствующих рычагов и методов, посредством которых государство активно участвует в регулировании финансовых процессов.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107950" y="1052513"/>
            <a:ext cx="8928100" cy="58054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>
          <a:xfrm>
            <a:off x="301625" y="0"/>
            <a:ext cx="8540750" cy="1371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87450" y="188913"/>
            <a:ext cx="5976938" cy="1079500"/>
          </a:xfrm>
          <a:prstGeom prst="downArrowCallou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Финансовая политика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850" y="981075"/>
            <a:ext cx="8569325" cy="1943100"/>
          </a:xfrm>
          <a:prstGeom prst="flowChartPunchedTape">
            <a:avLst/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Основой </a:t>
            </a:r>
            <a:r>
              <a:rPr lang="ru-RU" sz="2400" b="1" dirty="0">
                <a:solidFill>
                  <a:schemeClr val="tx1"/>
                </a:solidFill>
              </a:rPr>
              <a:t>финансовой</a:t>
            </a:r>
            <a:r>
              <a:rPr lang="ru-RU" sz="2300" b="1" dirty="0">
                <a:solidFill>
                  <a:schemeClr val="tx1"/>
                </a:solidFill>
              </a:rPr>
              <a:t> политики являются финансовые отношения между государством и субъектами хозяйствования по поводу формирования финансовых ресурсов и их использования.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627313" y="2924175"/>
            <a:ext cx="4392612" cy="865188"/>
          </a:xfrm>
          <a:prstGeom prst="downArrowCallou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Основные </a:t>
            </a:r>
            <a:r>
              <a:rPr lang="ru-RU" sz="2800" b="1" dirty="0">
                <a:solidFill>
                  <a:schemeClr val="tx1"/>
                </a:solidFill>
              </a:rPr>
              <a:t>элементы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3716338"/>
            <a:ext cx="4032250" cy="1944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Определение и разработка научно обоснованной </a:t>
            </a:r>
            <a:r>
              <a:rPr lang="ru-RU" sz="2000" b="1" dirty="0">
                <a:solidFill>
                  <a:srgbClr val="FF0000"/>
                </a:solidFill>
              </a:rPr>
              <a:t>стратегии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тактики</a:t>
            </a:r>
            <a:r>
              <a:rPr lang="ru-RU" sz="2000" b="1" dirty="0">
                <a:solidFill>
                  <a:schemeClr val="tx1"/>
                </a:solidFill>
              </a:rPr>
              <a:t> развития финансов в соответствии с главными целями экономического развития </a:t>
            </a:r>
            <a:r>
              <a:rPr lang="ru-RU" sz="2200" b="1" dirty="0">
                <a:solidFill>
                  <a:schemeClr val="tx1"/>
                </a:solidFill>
              </a:rPr>
              <a:t>страны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538" y="3716338"/>
            <a:ext cx="4176712" cy="1944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Формирование механизма распределения и перераспределения финансовых ресурсов в соответствии с основными направлениями их использования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213" y="5805488"/>
            <a:ext cx="7416800" cy="8191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ru-RU" sz="2000" b="1" dirty="0">
                <a:solidFill>
                  <a:schemeClr val="tx1"/>
                </a:solidFill>
              </a:rPr>
              <a:t>. Разработка и осуществление конкретных мероприятий для достижения поставленных целей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929687" cy="5643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0" y="0"/>
            <a:ext cx="9144000" cy="1484784"/>
          </a:xfrm>
          <a:prstGeom prst="downArrow">
            <a:avLst>
              <a:gd name="adj1" fmla="val 50000"/>
              <a:gd name="adj2" fmla="val 77578"/>
            </a:avLst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Основными целями финансовой политики являются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285750" y="1700213"/>
            <a:ext cx="8678863" cy="1873250"/>
          </a:xfrm>
          <a:prstGeom prst="foldedCorner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1. Н</a:t>
            </a:r>
            <a:r>
              <a:rPr lang="ru-RU" sz="2800" b="1" dirty="0">
                <a:solidFill>
                  <a:schemeClr val="tx1"/>
                </a:solidFill>
              </a:rPr>
              <a:t>аиболее полная мобилизация финансовых ресурсов и соответствующее наращивание государственных финансов для удовлетворения потребностей общества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 bwMode="auto">
          <a:xfrm>
            <a:off x="250825" y="3644900"/>
            <a:ext cx="8642350" cy="1439863"/>
          </a:xfrm>
          <a:prstGeom prst="foldedCorner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2. Повышение уровня доходности на душу населения, увеличение бюджетной обеспеченности жителей</a:t>
            </a:r>
            <a:endParaRPr lang="ru-RU" sz="2800" b="1" dirty="0"/>
          </a:p>
        </p:txBody>
      </p:sp>
      <p:sp>
        <p:nvSpPr>
          <p:cNvPr id="31753" name="Загнутый угол 6"/>
          <p:cNvSpPr>
            <a:spLocks noChangeArrowheads="1"/>
          </p:cNvSpPr>
          <p:nvPr/>
        </p:nvSpPr>
        <p:spPr bwMode="auto">
          <a:xfrm>
            <a:off x="323850" y="5229225"/>
            <a:ext cx="8569325" cy="1223963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57150" cmpd="thickThin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>
                <a:latin typeface="Calibri" pitchFamily="34" charset="0"/>
              </a:rPr>
              <a:t>  3. Выполнение социальных стандартов, повышение   жизненного уровня населения страны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17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107950" y="115888"/>
            <a:ext cx="9036050" cy="6553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Финансовая политика – </a:t>
            </a:r>
            <a:r>
              <a:rPr lang="ru-RU" sz="2800" b="1" dirty="0">
                <a:latin typeface="+mn-lt"/>
                <a:cs typeface="+mn-cs"/>
              </a:rPr>
              <a:t>мероприятия государства по мобилизации финансовых ресурсов и их распределению</a:t>
            </a: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539750" y="1989138"/>
            <a:ext cx="8064500" cy="2879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Бюджетная политика – </a:t>
            </a:r>
            <a:r>
              <a:rPr lang="ru-RU" sz="3200" b="1" dirty="0">
                <a:latin typeface="+mn-lt"/>
                <a:cs typeface="+mn-cs"/>
              </a:rPr>
              <a:t>деятельность государства по сбалансированности бюджета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042988" y="3644900"/>
            <a:ext cx="7273925" cy="26638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Фискальная политика – </a:t>
            </a:r>
            <a:r>
              <a:rPr lang="ru-RU" sz="2800" b="1">
                <a:latin typeface="Calibri" pitchFamily="34" charset="0"/>
              </a:rPr>
              <a:t>деятельность государства по регулированию налогов и госрасходов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36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8856662" cy="61928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Круглая лента лицом вверх 3"/>
          <p:cNvSpPr/>
          <p:nvPr/>
        </p:nvSpPr>
        <p:spPr bwMode="auto">
          <a:xfrm>
            <a:off x="179388" y="620713"/>
            <a:ext cx="8856662" cy="4176712"/>
          </a:xfrm>
          <a:prstGeom prst="ellipseRibbon2">
            <a:avLst/>
          </a:prstGeom>
          <a:solidFill>
            <a:schemeClr val="accent3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Фискальная политика -часть финансовой политики. Направлена на регулирование </a:t>
            </a:r>
            <a:r>
              <a:rPr lang="ru-RU" sz="2800" b="1" dirty="0">
                <a:latin typeface="+mn-lt"/>
                <a:cs typeface="+mn-cs"/>
              </a:rPr>
              <a:t>налогов. </a:t>
            </a: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6" name="Вертикальный свиток 5"/>
          <p:cNvSpPr/>
          <p:nvPr/>
        </p:nvSpPr>
        <p:spPr bwMode="auto">
          <a:xfrm>
            <a:off x="0" y="4076700"/>
            <a:ext cx="4140200" cy="2376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+mn-lt"/>
                <a:cs typeface="+mn-cs"/>
              </a:rPr>
              <a:t>Fiscus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ru-RU" sz="2800" b="1" dirty="0">
                <a:latin typeface="+mn-lt"/>
                <a:cs typeface="+mn-cs"/>
              </a:rPr>
              <a:t>лат. – государственная казна.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28678" name="Вертикальный свиток 6"/>
          <p:cNvSpPr>
            <a:spLocks noChangeArrowheads="1"/>
          </p:cNvSpPr>
          <p:nvPr/>
        </p:nvSpPr>
        <p:spPr bwMode="auto">
          <a:xfrm>
            <a:off x="3276600" y="3860800"/>
            <a:ext cx="5867400" cy="2808288"/>
          </a:xfrm>
          <a:prstGeom prst="verticalScroll">
            <a:avLst>
              <a:gd name="adj" fmla="val 12500"/>
            </a:avLst>
          </a:prstGeom>
          <a:solidFill>
            <a:srgbClr val="66FF99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600" b="1">
                <a:latin typeface="Calibri" pitchFamily="34" charset="0"/>
              </a:rPr>
              <a:t>Фискал – казенный, госслужащий для надзора за финансовой деятельностью госучреждений и должностных лиц. Доносчик. Ябедник.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8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640763" cy="15573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400" b="1" smtClean="0"/>
              <a:t>Налоговые системы и их компоненты:</a:t>
            </a:r>
            <a:br>
              <a:rPr lang="ru-RU" sz="2400" b="1" smtClean="0"/>
            </a:br>
            <a:r>
              <a:rPr lang="ru-RU" sz="2400" b="1" smtClean="0">
                <a:solidFill>
                  <a:srgbClr val="C00000"/>
                </a:solidFill>
              </a:rPr>
              <a:t>Глобальная </a:t>
            </a:r>
            <a:r>
              <a:rPr lang="ru-RU" sz="2000" b="1" smtClean="0"/>
              <a:t>– </a:t>
            </a:r>
            <a:r>
              <a:rPr lang="ru-RU" sz="2400" b="1" smtClean="0"/>
              <a:t>все доходы облагаются одинаково.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400" b="1" smtClean="0">
                <a:solidFill>
                  <a:srgbClr val="C00000"/>
                </a:solidFill>
              </a:rPr>
              <a:t>Шедулярная</a:t>
            </a:r>
            <a:r>
              <a:rPr lang="ru-RU" sz="2000" b="1" smtClean="0"/>
              <a:t> – </a:t>
            </a:r>
            <a:r>
              <a:rPr lang="ru-RU" sz="2400" b="1" smtClean="0"/>
              <a:t>доход делится на части (шедулы), каждая  из них  облагается по своим ставкам </a:t>
            </a:r>
            <a:r>
              <a:rPr lang="ru-RU" sz="4800" b="1" smtClean="0"/>
              <a:t/>
            </a:r>
            <a:br>
              <a:rPr lang="ru-RU" sz="4800" b="1" smtClean="0"/>
            </a:br>
            <a:endParaRPr lang="ru-RU" sz="480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1079500"/>
          </a:xfrm>
          <a:prstGeom prst="flowChartDecision">
            <a:avLst/>
          </a:prstGeom>
          <a:solidFill>
            <a:srgbClr val="FFFF0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b="1" smtClean="0"/>
              <a:t>Инструменты</a:t>
            </a:r>
          </a:p>
        </p:txBody>
      </p:sp>
      <p:sp>
        <p:nvSpPr>
          <p:cNvPr id="5" name="Выноска со стрелкой вниз 4"/>
          <p:cNvSpPr/>
          <p:nvPr/>
        </p:nvSpPr>
        <p:spPr bwMode="auto">
          <a:xfrm>
            <a:off x="0" y="1773238"/>
            <a:ext cx="3744913" cy="122396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Налоговые и бюджетные регуляторы</a:t>
            </a:r>
          </a:p>
        </p:txBody>
      </p:sp>
      <p:sp>
        <p:nvSpPr>
          <p:cNvPr id="6" name="Блок-схема: альтернативный процесс 5"/>
          <p:cNvSpPr>
            <a:spLocks noChangeArrowheads="1"/>
          </p:cNvSpPr>
          <p:nvPr/>
        </p:nvSpPr>
        <p:spPr bwMode="auto">
          <a:xfrm>
            <a:off x="323850" y="2997200"/>
            <a:ext cx="3924300" cy="576263"/>
          </a:xfrm>
          <a:prstGeom prst="flowChartAlternateProcess">
            <a:avLst/>
          </a:prstGeom>
          <a:solidFill>
            <a:srgbClr val="FFF7F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Виды налогов и платежей</a:t>
            </a:r>
          </a:p>
        </p:txBody>
      </p:sp>
      <p:sp>
        <p:nvSpPr>
          <p:cNvPr id="7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179388" y="3429000"/>
            <a:ext cx="4321175" cy="612775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Объекты налогообложения</a:t>
            </a:r>
          </a:p>
        </p:txBody>
      </p:sp>
      <p:sp>
        <p:nvSpPr>
          <p:cNvPr id="8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250825" y="3860800"/>
            <a:ext cx="4392613" cy="612775"/>
          </a:xfrm>
          <a:prstGeom prst="flowChartAlternateProcess">
            <a:avLst/>
          </a:prstGeom>
          <a:solidFill>
            <a:srgbClr val="FFF7F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Субъекты налогообложения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395288" y="4292600"/>
            <a:ext cx="2881312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Налоговые ставки</a:t>
            </a:r>
          </a:p>
        </p:txBody>
      </p:sp>
      <p:sp>
        <p:nvSpPr>
          <p:cNvPr id="10" name="Блок-схема: альтернативный процесс 9"/>
          <p:cNvSpPr>
            <a:spLocks noChangeArrowheads="1"/>
          </p:cNvSpPr>
          <p:nvPr/>
        </p:nvSpPr>
        <p:spPr bwMode="auto">
          <a:xfrm>
            <a:off x="827088" y="4797425"/>
            <a:ext cx="2016125" cy="612775"/>
          </a:xfrm>
          <a:prstGeom prst="flowChartAlternateProcess">
            <a:avLst/>
          </a:prstGeom>
          <a:solidFill>
            <a:srgbClr val="FEFE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Субвенции</a:t>
            </a:r>
          </a:p>
        </p:txBody>
      </p:sp>
      <p:sp>
        <p:nvSpPr>
          <p:cNvPr id="11" name="Блок-схема: альтернативный процесс 10"/>
          <p:cNvSpPr>
            <a:spLocks noChangeArrowheads="1"/>
          </p:cNvSpPr>
          <p:nvPr/>
        </p:nvSpPr>
        <p:spPr bwMode="auto">
          <a:xfrm>
            <a:off x="827088" y="5300663"/>
            <a:ext cx="2089150" cy="612775"/>
          </a:xfrm>
          <a:prstGeom prst="flowChartAlternateProcess">
            <a:avLst/>
          </a:prstGeom>
          <a:solidFill>
            <a:schemeClr val="accent3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Субсидии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1187450" y="5805488"/>
            <a:ext cx="1584325" cy="61277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Дотации </a:t>
            </a:r>
          </a:p>
        </p:txBody>
      </p:sp>
      <p:sp>
        <p:nvSpPr>
          <p:cNvPr id="14" name="Выноска со стрелкой вниз 13"/>
          <p:cNvSpPr/>
          <p:nvPr/>
        </p:nvSpPr>
        <p:spPr bwMode="auto">
          <a:xfrm>
            <a:off x="4932363" y="1773238"/>
            <a:ext cx="4032250" cy="13462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Экономическая ответственность</a:t>
            </a: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5795963" y="3141663"/>
            <a:ext cx="2663825" cy="647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Сроки взимания</a:t>
            </a:r>
          </a:p>
        </p:txBody>
      </p:sp>
      <p:sp>
        <p:nvSpPr>
          <p:cNvPr id="16" name="Блок-схема: альтернативный процесс 15"/>
          <p:cNvSpPr>
            <a:spLocks noChangeArrowheads="1"/>
          </p:cNvSpPr>
          <p:nvPr/>
        </p:nvSpPr>
        <p:spPr bwMode="auto">
          <a:xfrm>
            <a:off x="5795963" y="3573463"/>
            <a:ext cx="3097212" cy="612775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Способы внесения</a:t>
            </a:r>
          </a:p>
        </p:txBody>
      </p:sp>
      <p:sp>
        <p:nvSpPr>
          <p:cNvPr id="17" name="Блок-схема: альтернативный процесс 16"/>
          <p:cNvSpPr>
            <a:spLocks noChangeArrowheads="1"/>
          </p:cNvSpPr>
          <p:nvPr/>
        </p:nvSpPr>
        <p:spPr bwMode="auto">
          <a:xfrm>
            <a:off x="6588125" y="4005263"/>
            <a:ext cx="2232025" cy="612775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Преференции 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6875463" y="4508500"/>
            <a:ext cx="1620837" cy="612775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Санкции </a:t>
            </a:r>
          </a:p>
        </p:txBody>
      </p:sp>
      <p:sp>
        <p:nvSpPr>
          <p:cNvPr id="19" name="Блок-схема: альтернативный процесс 18"/>
          <p:cNvSpPr>
            <a:spLocks noChangeArrowheads="1"/>
          </p:cNvSpPr>
          <p:nvPr/>
        </p:nvSpPr>
        <p:spPr bwMode="auto">
          <a:xfrm>
            <a:off x="6227763" y="4941888"/>
            <a:ext cx="2736850" cy="1366837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latin typeface="Calibri" pitchFamily="34" charset="0"/>
              </a:rPr>
              <a:t>Ответственность</a:t>
            </a:r>
          </a:p>
          <a:p>
            <a:r>
              <a:rPr lang="ru-RU" b="1">
                <a:latin typeface="Calibri" pitchFamily="34" charset="0"/>
              </a:rPr>
              <a:t>вплоть до уголовной  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1" name="Шестиугольник 20"/>
          <p:cNvSpPr>
            <a:spLocks noChangeArrowheads="1"/>
          </p:cNvSpPr>
          <p:nvPr/>
        </p:nvSpPr>
        <p:spPr bwMode="auto">
          <a:xfrm>
            <a:off x="3132138" y="4221163"/>
            <a:ext cx="3168650" cy="26368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Calibri" pitchFamily="34" charset="0"/>
              </a:rPr>
              <a:t>Количество </a:t>
            </a:r>
          </a:p>
          <a:p>
            <a:pPr algn="ctr"/>
            <a:r>
              <a:rPr lang="ru-RU" b="1">
                <a:latin typeface="Calibri" pitchFamily="34" charset="0"/>
              </a:rPr>
              <a:t>налогов в РБ</a:t>
            </a:r>
          </a:p>
          <a:p>
            <a:pPr algn="ctr"/>
            <a:r>
              <a:rPr lang="ru-RU" b="1">
                <a:latin typeface="Calibri" pitchFamily="34" charset="0"/>
              </a:rPr>
              <a:t>2009 г. – 20</a:t>
            </a:r>
          </a:p>
          <a:p>
            <a:pPr algn="ctr"/>
            <a:r>
              <a:rPr lang="ru-RU" b="1">
                <a:latin typeface="Calibri" pitchFamily="34" charset="0"/>
              </a:rPr>
              <a:t>2010 г. – 16</a:t>
            </a:r>
          </a:p>
          <a:p>
            <a:pPr algn="ctr"/>
            <a:r>
              <a:rPr lang="ru-RU" b="1">
                <a:latin typeface="Calibri" pitchFamily="34" charset="0"/>
              </a:rPr>
              <a:t>2011 г. – 8</a:t>
            </a:r>
          </a:p>
          <a:p>
            <a:pPr algn="ctr"/>
            <a:r>
              <a:rPr lang="ru-RU" b="1">
                <a:latin typeface="Calibri" pitchFamily="34" charset="0"/>
              </a:rPr>
              <a:t>2013 г. – 6</a:t>
            </a:r>
          </a:p>
          <a:p>
            <a:pPr algn="ctr"/>
            <a:r>
              <a:rPr lang="ru-RU" b="1">
                <a:latin typeface="Calibri" pitchFamily="34" charset="0"/>
              </a:rPr>
              <a:t>с 2014 - рост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72400" cy="731837"/>
          </a:xfrm>
          <a:solidFill>
            <a:srgbClr val="FFF7FE"/>
          </a:solidFill>
        </p:spPr>
        <p:txBody>
          <a:bodyPr/>
          <a:lstStyle/>
          <a:p>
            <a:r>
              <a:rPr lang="ru-RU" sz="4000" b="1" smtClean="0"/>
              <a:t>Типы фискальной политики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57419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07950" y="1196975"/>
            <a:ext cx="3417888" cy="914400"/>
          </a:xfrm>
          <a:prstGeom prst="roundRect">
            <a:avLst>
              <a:gd name="adj" fmla="val 16667"/>
            </a:avLst>
          </a:prstGeom>
          <a:solidFill>
            <a:srgbClr val="FEFEF8"/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Calibri" pitchFamily="34" charset="0"/>
              </a:rPr>
              <a:t>Стимулирующая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7950" y="4221163"/>
            <a:ext cx="3273425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Сдерживающая</a:t>
            </a: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3708400" y="1341438"/>
            <a:ext cx="928688" cy="500062"/>
          </a:xfrm>
          <a:prstGeom prst="rightArrow">
            <a:avLst>
              <a:gd name="adj1" fmla="val 50000"/>
              <a:gd name="adj2" fmla="val 196737"/>
            </a:avLst>
          </a:prstGeom>
          <a:solidFill>
            <a:schemeClr val="accent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5" name="AutoShape 10"/>
          <p:cNvSpPr>
            <a:spLocks noChangeArrowheads="1"/>
          </p:cNvSpPr>
          <p:nvPr/>
        </p:nvSpPr>
        <p:spPr bwMode="auto">
          <a:xfrm>
            <a:off x="3419475" y="4437063"/>
            <a:ext cx="1143000" cy="428625"/>
          </a:xfrm>
          <a:prstGeom prst="rightArrow">
            <a:avLst>
              <a:gd name="adj1" fmla="val 50000"/>
              <a:gd name="adj2" fmla="val 226667"/>
            </a:avLst>
          </a:prstGeom>
          <a:solidFill>
            <a:schemeClr val="accent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4859338" y="1125538"/>
            <a:ext cx="4032250" cy="1871662"/>
          </a:xfrm>
          <a:prstGeom prst="rect">
            <a:avLst/>
          </a:prstGeom>
          <a:solidFill>
            <a:srgbClr val="FEFEF8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sz="2800" b="1">
                <a:latin typeface="Calibri" pitchFamily="34" charset="0"/>
              </a:rPr>
              <a:t>Снижение налогов</a:t>
            </a:r>
          </a:p>
          <a:p>
            <a:pPr marL="457200" indent="-457200">
              <a:buFontTx/>
              <a:buAutoNum type="arabicPeriod"/>
            </a:pPr>
            <a:r>
              <a:rPr lang="ru-RU" sz="2800" b="1">
                <a:latin typeface="Calibri" pitchFamily="34" charset="0"/>
              </a:rPr>
              <a:t>Рост госрасходов</a:t>
            </a:r>
          </a:p>
          <a:p>
            <a:pPr marL="457200" indent="-457200">
              <a:buFontTx/>
              <a:buAutoNum type="arabicPeriod"/>
            </a:pPr>
            <a:r>
              <a:rPr lang="ru-RU" sz="2800" b="1">
                <a:latin typeface="Calibri" pitchFamily="34" charset="0"/>
              </a:rPr>
              <a:t>Льготы фирмам</a:t>
            </a:r>
          </a:p>
          <a:p>
            <a:pPr marL="457200" indent="-457200">
              <a:buFontTx/>
              <a:buAutoNum type="arabicPeriod"/>
            </a:pPr>
            <a:r>
              <a:rPr lang="ru-RU" sz="2800" b="1">
                <a:latin typeface="Calibri" pitchFamily="34" charset="0"/>
              </a:rPr>
              <a:t>Инвестиции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5076825" y="3429000"/>
            <a:ext cx="3959225" cy="316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1. Рост налогов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2. Снижение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      госрасходов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3. Отмена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      преференций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4.Сокращение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         </a:t>
            </a:r>
            <a:r>
              <a:rPr lang="ru-RU" sz="2800" b="1" dirty="0" err="1">
                <a:latin typeface="+mn-lt"/>
                <a:cs typeface="+mn-cs"/>
              </a:rPr>
              <a:t>соцпрограмм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32778" name="AutoShape 14"/>
          <p:cNvSpPr>
            <a:spLocks noChangeArrowheads="1"/>
          </p:cNvSpPr>
          <p:nvPr/>
        </p:nvSpPr>
        <p:spPr bwMode="auto">
          <a:xfrm>
            <a:off x="1476375" y="2205038"/>
            <a:ext cx="500063" cy="714375"/>
          </a:xfrm>
          <a:prstGeom prst="downArrow">
            <a:avLst>
              <a:gd name="adj1" fmla="val 50000"/>
              <a:gd name="adj2" fmla="val 151111"/>
            </a:avLst>
          </a:prstGeom>
          <a:solidFill>
            <a:schemeClr val="accent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107950" y="2997200"/>
            <a:ext cx="4608513" cy="647700"/>
          </a:xfrm>
          <a:prstGeom prst="rect">
            <a:avLst/>
          </a:prstGeom>
          <a:solidFill>
            <a:srgbClr val="FEFEF8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Во время депрессии и спада</a:t>
            </a:r>
          </a:p>
        </p:txBody>
      </p:sp>
      <p:sp>
        <p:nvSpPr>
          <p:cNvPr id="32780" name="AutoShape 16"/>
          <p:cNvSpPr>
            <a:spLocks noChangeArrowheads="1"/>
          </p:cNvSpPr>
          <p:nvPr/>
        </p:nvSpPr>
        <p:spPr bwMode="auto">
          <a:xfrm>
            <a:off x="1619250" y="5229225"/>
            <a:ext cx="665163" cy="735013"/>
          </a:xfrm>
          <a:prstGeom prst="downArrow">
            <a:avLst>
              <a:gd name="adj1" fmla="val 50000"/>
              <a:gd name="adj2" fmla="val 197280"/>
            </a:avLst>
          </a:prstGeom>
          <a:solidFill>
            <a:schemeClr val="accent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107950" y="6092825"/>
            <a:ext cx="4322763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При перегреве экономики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29705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Влияние фискальной политики</a:t>
            </a:r>
            <a:br>
              <a:rPr lang="ru-RU" sz="4000" b="1" dirty="0" smtClean="0"/>
            </a:br>
            <a:r>
              <a:rPr lang="ru-RU" sz="4000" b="1" dirty="0" smtClean="0"/>
              <a:t>на состояние экономики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1042988" y="1989138"/>
            <a:ext cx="0" cy="3455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ВВП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156325" y="5661025"/>
            <a:ext cx="137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t </a:t>
            </a:r>
            <a:r>
              <a:rPr lang="ru-RU" sz="2800" b="1">
                <a:latin typeface="Calibri" pitchFamily="34" charset="0"/>
              </a:rPr>
              <a:t>время</a:t>
            </a:r>
          </a:p>
        </p:txBody>
      </p:sp>
      <p:sp>
        <p:nvSpPr>
          <p:cNvPr id="33800" name="Freeform 11"/>
          <p:cNvSpPr>
            <a:spLocks/>
          </p:cNvSpPr>
          <p:nvPr/>
        </p:nvSpPr>
        <p:spPr bwMode="auto">
          <a:xfrm>
            <a:off x="1476375" y="2420938"/>
            <a:ext cx="7416800" cy="2292350"/>
          </a:xfrm>
          <a:custGeom>
            <a:avLst/>
            <a:gdLst>
              <a:gd name="T0" fmla="*/ 0 w 4672"/>
              <a:gd name="T1" fmla="*/ 2147483647 h 1444"/>
              <a:gd name="T2" fmla="*/ 2147483647 w 4672"/>
              <a:gd name="T3" fmla="*/ 2147483647 h 1444"/>
              <a:gd name="T4" fmla="*/ 2147483647 w 4672"/>
              <a:gd name="T5" fmla="*/ 2147483647 h 1444"/>
              <a:gd name="T6" fmla="*/ 2147483647 w 4672"/>
              <a:gd name="T7" fmla="*/ 2147483647 h 1444"/>
              <a:gd name="T8" fmla="*/ 2147483647 w 4672"/>
              <a:gd name="T9" fmla="*/ 2147483647 h 1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72"/>
              <a:gd name="T16" fmla="*/ 0 h 1444"/>
              <a:gd name="T17" fmla="*/ 4672 w 4672"/>
              <a:gd name="T18" fmla="*/ 1444 h 1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72" h="1444">
                <a:moveTo>
                  <a:pt x="0" y="1315"/>
                </a:moveTo>
                <a:cubicBezTo>
                  <a:pt x="102" y="948"/>
                  <a:pt x="204" y="582"/>
                  <a:pt x="544" y="590"/>
                </a:cubicBezTo>
                <a:cubicBezTo>
                  <a:pt x="884" y="598"/>
                  <a:pt x="1572" y="1444"/>
                  <a:pt x="2041" y="1361"/>
                </a:cubicBezTo>
                <a:cubicBezTo>
                  <a:pt x="2510" y="1278"/>
                  <a:pt x="2918" y="182"/>
                  <a:pt x="3356" y="91"/>
                </a:cubicBezTo>
                <a:cubicBezTo>
                  <a:pt x="3794" y="0"/>
                  <a:pt x="4453" y="703"/>
                  <a:pt x="4672" y="81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1" name="Freeform 13"/>
          <p:cNvSpPr>
            <a:spLocks/>
          </p:cNvSpPr>
          <p:nvPr/>
        </p:nvSpPr>
        <p:spPr bwMode="auto">
          <a:xfrm>
            <a:off x="1331913" y="2997200"/>
            <a:ext cx="7343775" cy="1223963"/>
          </a:xfrm>
          <a:custGeom>
            <a:avLst/>
            <a:gdLst>
              <a:gd name="T0" fmla="*/ 0 w 4490"/>
              <a:gd name="T1" fmla="*/ 2147483647 h 794"/>
              <a:gd name="T2" fmla="*/ 2147483647 w 4490"/>
              <a:gd name="T3" fmla="*/ 2147483647 h 794"/>
              <a:gd name="T4" fmla="*/ 2147483647 w 4490"/>
              <a:gd name="T5" fmla="*/ 2147483647 h 794"/>
              <a:gd name="T6" fmla="*/ 2147483647 w 4490"/>
              <a:gd name="T7" fmla="*/ 2147483647 h 794"/>
              <a:gd name="T8" fmla="*/ 2147483647 w 4490"/>
              <a:gd name="T9" fmla="*/ 2147483647 h 794"/>
              <a:gd name="T10" fmla="*/ 2147483647 w 4490"/>
              <a:gd name="T11" fmla="*/ 0 h 7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0"/>
              <a:gd name="T19" fmla="*/ 0 h 794"/>
              <a:gd name="T20" fmla="*/ 4490 w 4490"/>
              <a:gd name="T21" fmla="*/ 794 h 7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0" h="794">
                <a:moveTo>
                  <a:pt x="0" y="771"/>
                </a:moveTo>
                <a:cubicBezTo>
                  <a:pt x="83" y="661"/>
                  <a:pt x="166" y="552"/>
                  <a:pt x="499" y="544"/>
                </a:cubicBezTo>
                <a:cubicBezTo>
                  <a:pt x="832" y="536"/>
                  <a:pt x="1633" y="794"/>
                  <a:pt x="1996" y="726"/>
                </a:cubicBezTo>
                <a:cubicBezTo>
                  <a:pt x="2359" y="658"/>
                  <a:pt x="2396" y="189"/>
                  <a:pt x="2676" y="136"/>
                </a:cubicBezTo>
                <a:cubicBezTo>
                  <a:pt x="2956" y="83"/>
                  <a:pt x="3372" y="431"/>
                  <a:pt x="3674" y="408"/>
                </a:cubicBezTo>
                <a:cubicBezTo>
                  <a:pt x="3976" y="385"/>
                  <a:pt x="4361" y="68"/>
                  <a:pt x="4490" y="0"/>
                </a:cubicBezTo>
              </a:path>
            </a:pathLst>
          </a:cu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V="1">
            <a:off x="1042988" y="3213100"/>
            <a:ext cx="7921625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1042988" y="5445125"/>
            <a:ext cx="7777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/>
      <p:bldP spid="33798" grpId="0"/>
      <p:bldP spid="33800" grpId="0" animBg="1"/>
      <p:bldP spid="33801" grpId="0" animBg="1"/>
      <p:bldP spid="33802" grpId="0" animBg="1"/>
      <p:bldP spid="338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/>
              <a:t>Кривая Лаффера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92275" y="5445125"/>
            <a:ext cx="6119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692275" y="1341438"/>
            <a:ext cx="0" cy="4103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5400000">
            <a:off x="-1000918" y="3098006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Налоговая ставка (%)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68313" y="551656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Доходы бюджета ( денежные единицы)</a:t>
            </a:r>
          </a:p>
        </p:txBody>
      </p:sp>
      <p:sp>
        <p:nvSpPr>
          <p:cNvPr id="28680" name="Arc 9"/>
          <p:cNvSpPr>
            <a:spLocks/>
          </p:cNvSpPr>
          <p:nvPr/>
        </p:nvSpPr>
        <p:spPr bwMode="auto">
          <a:xfrm flipV="1">
            <a:off x="1692275" y="1557338"/>
            <a:ext cx="2016125" cy="3816350"/>
          </a:xfrm>
          <a:custGeom>
            <a:avLst/>
            <a:gdLst>
              <a:gd name="T0" fmla="*/ 0 w 21600"/>
              <a:gd name="T1" fmla="*/ 0 h 43196"/>
              <a:gd name="T2" fmla="*/ 2147483647 w 21600"/>
              <a:gd name="T3" fmla="*/ 2147483647 h 43196"/>
              <a:gd name="T4" fmla="*/ 0 w 21600"/>
              <a:gd name="T5" fmla="*/ 2147483647 h 43196"/>
              <a:gd name="T6" fmla="*/ 0 60000 65536"/>
              <a:gd name="T7" fmla="*/ 0 60000 65536"/>
              <a:gd name="T8" fmla="*/ 0 60000 65536"/>
              <a:gd name="T9" fmla="*/ 0 w 21600"/>
              <a:gd name="T10" fmla="*/ 0 h 43196"/>
              <a:gd name="T11" fmla="*/ 21600 w 21600"/>
              <a:gd name="T12" fmla="*/ 43196 h 43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60"/>
                  <a:pt x="12191" y="42959"/>
                  <a:pt x="432" y="43195"/>
                </a:cubicBezTo>
              </a:path>
              <a:path w="21600" h="4319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60"/>
                  <a:pt x="12191" y="42959"/>
                  <a:pt x="432" y="4319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4284663" y="32845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30 – 35%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3779838" y="3284538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Е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1116013" y="5157788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0</a:t>
            </a: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1331913" y="83661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100%</a:t>
            </a:r>
          </a:p>
        </p:txBody>
      </p:sp>
      <p:sp>
        <p:nvSpPr>
          <p:cNvPr id="28691" name="Text Box 24"/>
          <p:cNvSpPr txBox="1">
            <a:spLocks noChangeArrowheads="1"/>
          </p:cNvSpPr>
          <p:nvPr/>
        </p:nvSpPr>
        <p:spPr bwMode="auto">
          <a:xfrm>
            <a:off x="3362325" y="908050"/>
            <a:ext cx="5781675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«Налог никогда не должен падать на ту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часть дохода, которая необходима для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сохранения этого дохода».  </a:t>
            </a:r>
            <a:r>
              <a:rPr lang="ru-RU" b="1" dirty="0" err="1">
                <a:latin typeface="+mn-lt"/>
                <a:cs typeface="+mn-cs"/>
              </a:rPr>
              <a:t>Сисмонди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sp>
        <p:nvSpPr>
          <p:cNvPr id="28692" name="AutoShape 25"/>
          <p:cNvSpPr>
            <a:spLocks noChangeArrowheads="1"/>
          </p:cNvSpPr>
          <p:nvPr/>
        </p:nvSpPr>
        <p:spPr bwMode="auto">
          <a:xfrm>
            <a:off x="4356100" y="2205038"/>
            <a:ext cx="4787900" cy="30813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За 2005-2010 г.г.  В РБ отменено 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Около 20 различных налогов.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Налоговая нагрузка на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экономику составила: 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в 2006 – 42,8%. 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в 2008г.40,6%.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 2015 -23,6%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в 2009 – 30,1%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к ВВП 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в 2013 – 27,6%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44046" name="Text Box 27"/>
          <p:cNvSpPr txBox="1">
            <a:spLocks noChangeArrowheads="1"/>
          </p:cNvSpPr>
          <p:nvPr/>
        </p:nvSpPr>
        <p:spPr bwMode="auto">
          <a:xfrm>
            <a:off x="5200650" y="2944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8694" name="Прямая соединительная линия 22"/>
          <p:cNvCxnSpPr>
            <a:cxnSpLocks noChangeShapeType="1"/>
            <a:stCxn id="28677" idx="0"/>
          </p:cNvCxnSpPr>
          <p:nvPr/>
        </p:nvCxnSpPr>
        <p:spPr bwMode="auto">
          <a:xfrm rot="5400000" flipH="1" flipV="1">
            <a:off x="1727201" y="2097087"/>
            <a:ext cx="3313112" cy="338296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1692275" y="5013325"/>
            <a:ext cx="122396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 rot="5400000">
            <a:off x="2700338" y="5229225"/>
            <a:ext cx="431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 rot="5400000">
            <a:off x="719931" y="3609182"/>
            <a:ext cx="367188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3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1692275" y="1773238"/>
            <a:ext cx="863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916238" y="4797425"/>
            <a:ext cx="47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Е</a:t>
            </a:r>
            <a:r>
              <a:rPr lang="ru-RU" sz="1400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55875" y="1341438"/>
            <a:ext cx="49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Е</a:t>
            </a:r>
            <a:r>
              <a:rPr lang="ru-RU" sz="1600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1692275" y="3429000"/>
            <a:ext cx="20161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0" name="Прямая соединительная линия 39"/>
          <p:cNvCxnSpPr>
            <a:cxnSpLocks noChangeShapeType="1"/>
          </p:cNvCxnSpPr>
          <p:nvPr/>
        </p:nvCxnSpPr>
        <p:spPr bwMode="auto">
          <a:xfrm rot="5400000">
            <a:off x="2700337" y="4437063"/>
            <a:ext cx="20161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/>
      <p:bldP spid="28679" grpId="0"/>
      <p:bldP spid="28680" grpId="0" animBg="1"/>
      <p:bldP spid="28683" grpId="0"/>
      <p:bldP spid="28683" grpId="1"/>
      <p:bldP spid="28686" grpId="0"/>
      <p:bldP spid="28687" grpId="0"/>
      <p:bldP spid="28688" grpId="0"/>
      <p:bldP spid="28691" grpId="0" animBg="1"/>
      <p:bldP spid="28692" grpId="0" animBg="1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708275"/>
          </a:xfrm>
        </p:spPr>
        <p:txBody>
          <a:bodyPr/>
          <a:lstStyle/>
          <a:p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Тема 2 </a:t>
            </a:r>
            <a:br>
              <a:rPr lang="ru-RU" sz="4800" b="1" smtClean="0"/>
            </a:br>
            <a:endParaRPr lang="ru-RU" sz="60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2060575"/>
            <a:ext cx="8929688" cy="48974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4800" b="1" dirty="0" smtClean="0"/>
              <a:t>Организация финансов в национальной экономике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/>
            </a:r>
            <a:br>
              <a:rPr lang="ru-RU" sz="700" dirty="0" smtClean="0">
                <a:solidFill>
                  <a:srgbClr val="000000"/>
                </a:solidFill>
              </a:rPr>
            </a:b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4.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b="1" smtClean="0">
                <a:solidFill>
                  <a:srgbClr val="FF0000"/>
                </a:solidFill>
              </a:rPr>
              <a:t>Бюджетно-налоговая политика, ее краткая   характеристика.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>
            <a:spLocks noChangeArrowheads="1"/>
          </p:cNvSpPr>
          <p:nvPr/>
        </p:nvSpPr>
        <p:spPr bwMode="auto">
          <a:xfrm>
            <a:off x="179388" y="188913"/>
            <a:ext cx="8785225" cy="666908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Государственные расходы</a:t>
            </a:r>
            <a:r>
              <a:rPr lang="ru-RU" dirty="0">
                <a:latin typeface="+mn-lt"/>
                <a:cs typeface="+mn-cs"/>
              </a:rPr>
              <a:t> – </a:t>
            </a:r>
            <a:r>
              <a:rPr lang="ru-RU" sz="2800" b="1" dirty="0">
                <a:latin typeface="+mn-lt"/>
                <a:cs typeface="+mn-cs"/>
              </a:rPr>
              <a:t>регулирование деловой активности путем ассигнований из государственного бюджета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468313" y="1700213"/>
            <a:ext cx="8207375" cy="47529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Государственные закупки</a:t>
            </a:r>
            <a:r>
              <a:rPr lang="ru-RU" sz="2800" b="1">
                <a:latin typeface="Calibri" pitchFamily="34" charset="0"/>
              </a:rPr>
              <a:t> – </a:t>
            </a:r>
            <a:r>
              <a:rPr lang="ru-RU" b="1">
                <a:latin typeface="Calibri" pitchFamily="34" charset="0"/>
              </a:rPr>
              <a:t>активизируют деятельность фирм и предприятий</a:t>
            </a:r>
          </a:p>
        </p:txBody>
      </p:sp>
      <p:sp>
        <p:nvSpPr>
          <p:cNvPr id="4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755650" y="2781300"/>
            <a:ext cx="7632700" cy="360045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Дотации</a:t>
            </a:r>
            <a:r>
              <a:rPr lang="ru-RU" dirty="0">
                <a:latin typeface="+mn-lt"/>
                <a:cs typeface="+mn-cs"/>
              </a:rPr>
              <a:t> - </a:t>
            </a:r>
            <a:r>
              <a:rPr lang="ru-RU" b="1" dirty="0">
                <a:latin typeface="+mn-lt"/>
                <a:cs typeface="+mn-cs"/>
              </a:rPr>
              <a:t>(лат. </a:t>
            </a:r>
            <a:r>
              <a:rPr lang="en-US" b="1" dirty="0" err="1">
                <a:latin typeface="+mn-lt"/>
                <a:cs typeface="+mn-cs"/>
              </a:rPr>
              <a:t>Dotatio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– дар) – безвозмездная помощь из бюджета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 bwMode="auto">
          <a:xfrm>
            <a:off x="900113" y="3860800"/>
            <a:ext cx="7200900" cy="230505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Субсидии </a:t>
            </a:r>
            <a:r>
              <a:rPr lang="ru-RU" dirty="0">
                <a:latin typeface="+mn-lt"/>
                <a:cs typeface="+mn-cs"/>
              </a:rPr>
              <a:t>– </a:t>
            </a:r>
            <a:r>
              <a:rPr lang="ru-RU" b="1" dirty="0">
                <a:latin typeface="+mn-lt"/>
                <a:cs typeface="+mn-cs"/>
              </a:rPr>
              <a:t>(лат. </a:t>
            </a:r>
            <a:r>
              <a:rPr lang="en-US" b="1" dirty="0" err="1">
                <a:latin typeface="+mn-lt"/>
                <a:cs typeface="+mn-cs"/>
              </a:rPr>
              <a:t>Subsidium</a:t>
            </a:r>
            <a:r>
              <a:rPr lang="en-US" b="1" dirty="0">
                <a:latin typeface="+mn-lt"/>
                <a:cs typeface="+mn-cs"/>
              </a:rPr>
              <a:t> –</a:t>
            </a:r>
            <a:r>
              <a:rPr lang="ru-RU" b="1" dirty="0">
                <a:latin typeface="+mn-lt"/>
                <a:cs typeface="+mn-cs"/>
              </a:rPr>
              <a:t> поддержка)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помощь из бюджета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в расчете на возмещение</a:t>
            </a:r>
          </a:p>
        </p:txBody>
      </p:sp>
      <p:sp>
        <p:nvSpPr>
          <p:cNvPr id="6" name="Блок-схема: альтернативный процесс 5"/>
          <p:cNvSpPr>
            <a:spLocks noChangeArrowheads="1"/>
          </p:cNvSpPr>
          <p:nvPr/>
        </p:nvSpPr>
        <p:spPr bwMode="auto">
          <a:xfrm>
            <a:off x="1042988" y="4941888"/>
            <a:ext cx="6913562" cy="1079500"/>
          </a:xfrm>
          <a:prstGeom prst="flowChartAlternateProcess">
            <a:avLst/>
          </a:prstGeom>
          <a:solidFill>
            <a:srgbClr val="FFF7F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Субвенции</a:t>
            </a:r>
            <a:r>
              <a:rPr lang="ru-RU" b="1">
                <a:latin typeface="Calibri" pitchFamily="34" charset="0"/>
              </a:rPr>
              <a:t> – помощь вышестоящего бюджета нижестоящему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19137"/>
          </a:xfrm>
          <a:solidFill>
            <a:srgbClr val="FFCC99"/>
          </a:solidFill>
        </p:spPr>
        <p:txBody>
          <a:bodyPr/>
          <a:lstStyle/>
          <a:p>
            <a:r>
              <a:rPr lang="ru-RU" sz="4000" b="1" smtClean="0"/>
              <a:t>Дефицит и профицит бюджета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3276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95288" y="1125538"/>
            <a:ext cx="7848600" cy="1944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Превышение расходов государственного </a:t>
            </a:r>
          </a:p>
          <a:p>
            <a:pPr algn="ctr"/>
            <a:r>
              <a:rPr lang="ru-RU" sz="2800" b="1">
                <a:latin typeface="Calibri" pitchFamily="34" charset="0"/>
              </a:rPr>
              <a:t>бюджета над его доходами называется </a:t>
            </a:r>
          </a:p>
          <a:p>
            <a:pPr algn="ctr"/>
            <a:r>
              <a:rPr lang="ru-RU" sz="2800" b="1">
                <a:latin typeface="Calibri" pitchFamily="34" charset="0"/>
              </a:rPr>
              <a:t>бюджетным дефицитом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95288" y="2852738"/>
            <a:ext cx="8569325" cy="19446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Calibri" pitchFamily="34" charset="0"/>
              </a:rPr>
              <a:t>Превышение </a:t>
            </a:r>
            <a:r>
              <a:rPr lang="ru-RU" sz="2800" b="1">
                <a:latin typeface="Calibri" pitchFamily="34" charset="0"/>
              </a:rPr>
              <a:t>доходов</a:t>
            </a:r>
            <a:r>
              <a:rPr lang="ru-RU" sz="3200" b="1">
                <a:latin typeface="Calibri" pitchFamily="34" charset="0"/>
              </a:rPr>
              <a:t> государственного </a:t>
            </a:r>
          </a:p>
          <a:p>
            <a:pPr algn="ctr"/>
            <a:r>
              <a:rPr lang="ru-RU" sz="3200" b="1">
                <a:latin typeface="Calibri" pitchFamily="34" charset="0"/>
              </a:rPr>
              <a:t>бюджета над его расходами называется </a:t>
            </a:r>
          </a:p>
          <a:p>
            <a:pPr algn="ctr"/>
            <a:r>
              <a:rPr lang="ru-RU" sz="3200" b="1">
                <a:latin typeface="Calibri" pitchFamily="34" charset="0"/>
              </a:rPr>
              <a:t>бюджетным профицитом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4652963"/>
            <a:ext cx="9144000" cy="2089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В РБ в 2015 г.  был </a:t>
            </a:r>
            <a:r>
              <a:rPr lang="ru-RU" sz="3200" b="1" dirty="0" err="1">
                <a:latin typeface="+mn-lt"/>
                <a:cs typeface="+mn-cs"/>
              </a:rPr>
              <a:t>профицит</a:t>
            </a:r>
            <a:r>
              <a:rPr lang="ru-RU" sz="32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консолидированного ГБ  15 трлн. руб.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В Евросоюзе принято планировать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 дефицит бюджета 3% от ВВП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692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Государственный долг</a:t>
            </a:r>
            <a:endParaRPr lang="ru-RU" smtClean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05500"/>
          </a:xfrm>
        </p:spPr>
        <p:txBody>
          <a:bodyPr/>
          <a:lstStyle/>
          <a:p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07950" y="765175"/>
            <a:ext cx="8856663" cy="172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i="1">
                <a:latin typeface="Calibri" pitchFamily="34" charset="0"/>
              </a:rPr>
              <a:t>При дефиците госбюджета правительство может покрыть его тремя способами, которые, как правило, используются одновременно.</a:t>
            </a:r>
          </a:p>
        </p:txBody>
      </p:sp>
      <p:sp>
        <p:nvSpPr>
          <p:cNvPr id="5" name="Блок-схема: ручное управление 4"/>
          <p:cNvSpPr>
            <a:spLocks noChangeArrowheads="1"/>
          </p:cNvSpPr>
          <p:nvPr/>
        </p:nvSpPr>
        <p:spPr bwMode="auto">
          <a:xfrm>
            <a:off x="179388" y="2205038"/>
            <a:ext cx="8964612" cy="1079500"/>
          </a:xfrm>
          <a:prstGeom prst="flowChartManualOperation">
            <a:avLst/>
          </a:prstGeom>
          <a:solidFill>
            <a:srgbClr val="FFFF99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alibri" pitchFamily="34" charset="0"/>
              </a:rPr>
              <a:t>Правительство получает кредит </a:t>
            </a:r>
          </a:p>
          <a:p>
            <a:pPr algn="ctr"/>
            <a:r>
              <a:rPr lang="ru-RU" sz="2400" b="1">
                <a:latin typeface="Calibri" pitchFamily="34" charset="0"/>
              </a:rPr>
              <a:t>у Нацбанка за счет эмиссии денег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6" name="Блок-схема: ручное управление 5"/>
          <p:cNvSpPr>
            <a:spLocks noChangeArrowheads="1"/>
          </p:cNvSpPr>
          <p:nvPr/>
        </p:nvSpPr>
        <p:spPr bwMode="auto">
          <a:xfrm>
            <a:off x="179388" y="3068638"/>
            <a:ext cx="8964612" cy="1944687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300" b="1" dirty="0">
                <a:latin typeface="+mn-lt"/>
                <a:cs typeface="+mn-cs"/>
              </a:rPr>
              <a:t>Заимствование  денег у юридических лиц и граждан своей страны внутренний долг.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На 1.03.2016 – 111,5 трлн. руб. </a:t>
            </a:r>
            <a:r>
              <a:rPr lang="ru-RU" sz="2400" b="1" dirty="0">
                <a:latin typeface="+mn-lt"/>
                <a:cs typeface="+mn-cs"/>
              </a:rPr>
              <a:t>Лимит -34 трлн. руб.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7" name="Блок-схема: ручное управление 6"/>
          <p:cNvSpPr>
            <a:spLocks noChangeArrowheads="1"/>
          </p:cNvSpPr>
          <p:nvPr/>
        </p:nvSpPr>
        <p:spPr bwMode="auto">
          <a:xfrm>
            <a:off x="0" y="4652963"/>
            <a:ext cx="9144000" cy="1871662"/>
          </a:xfrm>
          <a:prstGeom prst="flowChartManualOperation">
            <a:avLst/>
          </a:prstGeom>
          <a:solidFill>
            <a:schemeClr val="accent6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atin typeface="+mn-lt"/>
                <a:cs typeface="+mn-cs"/>
              </a:rPr>
              <a:t>Внешние заимствования Правительства 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atin typeface="+mn-lt"/>
                <a:cs typeface="+mn-cs"/>
              </a:rPr>
              <a:t>На 1.03  2016 г. государственный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FF0000"/>
                </a:solidFill>
                <a:latin typeface="+mn-lt"/>
                <a:cs typeface="+mn-cs"/>
              </a:rPr>
              <a:t>внешний долг составил 12,5 млрд. </a:t>
            </a:r>
            <a:r>
              <a:rPr lang="en-US" sz="2300" b="1" dirty="0">
                <a:solidFill>
                  <a:srgbClr val="FF0000"/>
                </a:solidFill>
                <a:latin typeface="+mn-lt"/>
                <a:cs typeface="+mn-cs"/>
              </a:rPr>
              <a:t>$</a:t>
            </a:r>
            <a:r>
              <a:rPr lang="ru-RU" sz="2300" b="1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  <a:r>
              <a:rPr lang="ru-RU" sz="2300" b="1" dirty="0">
                <a:latin typeface="+mn-lt"/>
                <a:cs typeface="+mn-cs"/>
              </a:rPr>
              <a:t>Лимит 14,3 млрд. </a:t>
            </a:r>
            <a:r>
              <a:rPr lang="en-US" sz="2300" b="1" dirty="0">
                <a:latin typeface="+mn-lt"/>
                <a:cs typeface="+mn-cs"/>
              </a:rPr>
              <a:t>$</a:t>
            </a:r>
            <a:r>
              <a:rPr lang="ru-RU" sz="23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                 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5225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mtClean="0"/>
              <a:t>Государственный долг Беларуси</a:t>
            </a:r>
            <a:endParaRPr lang="ru-RU" sz="3600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964612" cy="61214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23850" y="765175"/>
            <a:ext cx="8424863" cy="1368425"/>
          </a:xfrm>
          <a:prstGeom prst="roundRect">
            <a:avLst>
              <a:gd name="adj" fmla="val 16667"/>
            </a:avLst>
          </a:prstGeom>
          <a:solidFill>
            <a:srgbClr val="FFF7FE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latin typeface="Calibri" pitchFamily="34" charset="0"/>
              </a:rPr>
              <a:t>Государственный долг Беларуси на 1 марта 2016 г. составил 379 трлн руб. и увеличился с начала года на 15,4%, или на 50,4 трлн руб.</a:t>
            </a:r>
            <a:endParaRPr lang="ru-RU" sz="2400">
              <a:latin typeface="Calibri" pitchFamily="34" charset="0"/>
            </a:endParaRPr>
          </a:p>
          <a:p>
            <a:endParaRPr lang="ru-RU" sz="2300" b="1">
              <a:latin typeface="Calibri" pitchFamily="34" charset="0"/>
            </a:endParaRPr>
          </a:p>
          <a:p>
            <a:endParaRPr lang="ru-RU" sz="23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276475"/>
            <a:ext cx="8642350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300" b="1">
                <a:latin typeface="Calibri" pitchFamily="34" charset="0"/>
              </a:rPr>
              <a:t>Внутренний госдолг на 1.03 2016 г. составил 111,5 </a:t>
            </a:r>
            <a:r>
              <a:rPr lang="ru-RU" sz="2400" b="1">
                <a:latin typeface="Calibri" pitchFamily="34" charset="0"/>
              </a:rPr>
              <a:t>трлн. руб. 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300" b="1">
                <a:latin typeface="Calibri" pitchFamily="34" charset="0"/>
              </a:rPr>
              <a:t>при установленном лимите 34 трлн. руб.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9388" y="3429000"/>
            <a:ext cx="8856662" cy="3240088"/>
          </a:xfrm>
          <a:prstGeom prst="roundRect">
            <a:avLst>
              <a:gd name="adj" fmla="val 16667"/>
            </a:avLst>
          </a:prstGeom>
          <a:solidFill>
            <a:srgbClr val="FFF7FE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300" b="1">
                <a:latin typeface="Calibri" pitchFamily="34" charset="0"/>
              </a:rPr>
              <a:t>Внешний государственный долг по состоянию на 1.03. 2016 г. составил 12,5 млрд. $ при установленном лимите 14,3 млрд. $. </a:t>
            </a:r>
          </a:p>
          <a:p>
            <a:r>
              <a:rPr lang="ru-RU" sz="2400" b="1">
                <a:latin typeface="Calibri" pitchFamily="34" charset="0"/>
              </a:rPr>
              <a:t>На 2016-й приходится очередной пик валютных платежей. По государственному долгу страна должна заплатить кредиторам более 3,3 млрд. $</a:t>
            </a:r>
            <a:endParaRPr lang="ru-RU" sz="2300" b="1">
              <a:latin typeface="Calibri" pitchFamily="34" charset="0"/>
            </a:endParaRPr>
          </a:p>
          <a:p>
            <a:endParaRPr lang="ru-RU" sz="2300" b="1">
              <a:latin typeface="Calibri" pitchFamily="34" charset="0"/>
            </a:endParaRPr>
          </a:p>
          <a:p>
            <a:endParaRPr lang="ru-RU" sz="2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Внешний долг Беларуси</a:t>
            </a:r>
            <a:endParaRPr lang="ru-RU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964612" cy="59055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23850" y="908050"/>
            <a:ext cx="8820150" cy="19446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>
                <a:latin typeface="Calibri" pitchFamily="34" charset="0"/>
              </a:rPr>
              <a:t>Всего валовой внешний долг РБ на 1. 01. 2016 г. составлял 38,3 млрд. $. 69,7% от ВВП, сократился за год  на 1,7 млрд. $ 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4 тыс.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$ </a:t>
            </a:r>
            <a:r>
              <a:rPr lang="ru-RU" sz="2800" b="1">
                <a:latin typeface="Calibri" pitchFamily="34" charset="0"/>
              </a:rPr>
              <a:t>на  одного жителя.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8775" y="2924175"/>
            <a:ext cx="8785225" cy="1368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а) правительство — 13 млрд. $, в расширенном определении </a:t>
            </a:r>
            <a:r>
              <a:rPr lang="ru-RU" sz="2000" b="1" i="1" dirty="0">
                <a:latin typeface="+mn-lt"/>
                <a:cs typeface="+mn-cs"/>
              </a:rPr>
              <a:t>(гарантии правительства) </a:t>
            </a:r>
            <a:r>
              <a:rPr lang="ru-RU" sz="2800" b="1" dirty="0">
                <a:latin typeface="+mn-lt"/>
                <a:cs typeface="+mn-cs"/>
              </a:rPr>
              <a:t>23 млрд. $,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б) другие субъекты экономики — 25,3 млрд. $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987675" y="4797425"/>
            <a:ext cx="28813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Сравните!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3850" y="4437063"/>
            <a:ext cx="8640763" cy="2160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На обслуживание валового внешнего долга за 2015 г. направлено 7,8 млрд. $, что эквивалентно 14,1 % ВВП или 23,6 % экспорта. В том числе на погашение основного долга потрачено 6,3 млрд. $, на платежи по процентам – 1,4 млрд. $. </a:t>
            </a:r>
            <a:endParaRPr lang="ru-RU" sz="3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Валовой внешний долг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765175"/>
            <a:ext cx="8569325" cy="5759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Кому должны</a:t>
            </a:r>
            <a:endParaRPr lang="ru-RU" smtClean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107950" y="765175"/>
            <a:ext cx="9036050" cy="6092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50825" y="836613"/>
            <a:ext cx="8569325" cy="21605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>
                <a:latin typeface="Calibri" pitchFamily="34" charset="0"/>
              </a:rPr>
              <a:t>На займы международных финансовых организаций (МВФ, МБРР, ЕБРР) приходится 39,2% внешнего госдолга страны, на займы иных иностранных кредиторов - 60,8%.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0825" y="2781300"/>
            <a:ext cx="8569325" cy="1873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Наибольшую долю в кредитном портфеле составляют займы МВФ (36,2%), России (32,3%), еврооблигации (10,6%), кредиты Китая (8%). 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50825" y="4508500"/>
            <a:ext cx="8569325" cy="11525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Несвязанные кредитные ресурсы составляют 90,6%, связанные - 9,4%.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50825" y="5705475"/>
            <a:ext cx="8569325" cy="1152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Задание: 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Найти данные о внешнем долге других стран и сравнить с нашим долгом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Внешние заимствования Беларуси</a:t>
            </a:r>
          </a:p>
        </p:txBody>
      </p:sp>
      <p:pic>
        <p:nvPicPr>
          <p:cNvPr id="53250" name="Содержимое 3" descr="Минфи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8497887" cy="5616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</a:rPr>
              <a:t>5. Содержание денежно-кредитной (монетарной) политики. Роль Национального банка страны в ее реализации.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План лекции:</a:t>
            </a:r>
            <a:b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836613"/>
            <a:ext cx="8496300" cy="647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Сферы и звенья финансовой системы.</a:t>
            </a:r>
            <a:r>
              <a:rPr lang="ru-RU" sz="2800" dirty="0"/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628775"/>
            <a:ext cx="8785225" cy="10080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2.</a:t>
            </a:r>
            <a:r>
              <a:rPr lang="ru-RU" sz="2800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Государственный бюджет как важнейшее звено финансовой системы.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781300"/>
            <a:ext cx="8713787" cy="863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Определение финансовой политики. Составные части финансовой политики.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5732463"/>
            <a:ext cx="8785225" cy="865187"/>
          </a:xfrm>
          <a:prstGeom prst="roundRect">
            <a:avLst/>
          </a:prstGeom>
          <a:solidFill>
            <a:srgbClr val="FCA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6. Финансовый аппарат, его место в финансовой системе.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3716338"/>
            <a:ext cx="8713787" cy="792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4.</a:t>
            </a:r>
            <a:r>
              <a:rPr lang="ru-RU" sz="2800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Бюджетно-налоговая политика, ее краткая   характеристика.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4652963"/>
            <a:ext cx="8713787" cy="1008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</a:rPr>
              <a:t>5. Содержание денежно-кредитной (монетарной) политики. Роль Национального банка страны в ее реализации.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Определение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07950" y="981075"/>
            <a:ext cx="9036050" cy="22320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Calibri" pitchFamily="34" charset="0"/>
              </a:rPr>
              <a:t>Монетарная политика – это совокупность средств</a:t>
            </a:r>
          </a:p>
          <a:p>
            <a:r>
              <a:rPr lang="ru-RU" sz="2400" b="1">
                <a:latin typeface="Calibri" pitchFamily="34" charset="0"/>
              </a:rPr>
              <a:t> и инструментов, с помощью которых государство</a:t>
            </a:r>
          </a:p>
          <a:p>
            <a:r>
              <a:rPr lang="ru-RU" sz="2400" b="1">
                <a:latin typeface="Calibri" pitchFamily="34" charset="0"/>
              </a:rPr>
              <a:t> осуществляет регулирование денежного оборота</a:t>
            </a:r>
          </a:p>
          <a:p>
            <a:r>
              <a:rPr lang="ru-RU" sz="2400" b="1">
                <a:latin typeface="Calibri" pitchFamily="34" charset="0"/>
              </a:rPr>
              <a:t> в стране, мероприятия в денежно-кредитной сфере.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124075" y="4076700"/>
            <a:ext cx="4681538" cy="1008063"/>
          </a:xfrm>
          <a:prstGeom prst="downArrowCallout">
            <a:avLst>
              <a:gd name="adj1" fmla="val 203609"/>
              <a:gd name="adj2" fmla="val 116102"/>
              <a:gd name="adj3" fmla="val 17009"/>
              <a:gd name="adj4" fmla="val 66667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Цели монетарной </a:t>
            </a:r>
          </a:p>
          <a:p>
            <a:pPr algn="ctr"/>
            <a:r>
              <a:rPr lang="ru-RU" sz="2800" b="1">
                <a:latin typeface="Calibri" pitchFamily="34" charset="0"/>
              </a:rPr>
              <a:t>политики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971550" y="5130800"/>
            <a:ext cx="7416800" cy="172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1.Устойчивые темпы экономического роста.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2.Стабильность цен в стране.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3. Высокий уровень занятости населения.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4. Устойчивость национальной валюты.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3214688"/>
            <a:ext cx="9036050" cy="830262"/>
          </a:xfrm>
          <a:prstGeom prst="rect">
            <a:avLst/>
          </a:prstGeom>
          <a:solidFill>
            <a:srgbClr val="FFF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Часть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экономической политики. </a:t>
            </a:r>
          </a:p>
          <a:p>
            <a:pPr algn="ctr"/>
            <a:r>
              <a:rPr lang="ru-RU" sz="2400" b="1">
                <a:latin typeface="Calibri" pitchFamily="34" charset="0"/>
              </a:rPr>
              <a:t>Осуществляют: Национальный банк и Правительство.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6322" name="AutoShape 4"/>
          <p:cNvSpPr>
            <a:spLocks noChangeArrowheads="1"/>
          </p:cNvSpPr>
          <p:nvPr/>
        </p:nvSpPr>
        <p:spPr bwMode="auto">
          <a:xfrm>
            <a:off x="611188" y="0"/>
            <a:ext cx="7993062" cy="1557338"/>
          </a:xfrm>
          <a:prstGeom prst="downArrowCallout">
            <a:avLst>
              <a:gd name="adj1" fmla="val 187052"/>
              <a:gd name="adj2" fmla="val 128313"/>
              <a:gd name="adj3" fmla="val 14542"/>
              <a:gd name="adj4" fmla="val 66667"/>
            </a:avLst>
          </a:prstGeom>
          <a:solidFill>
            <a:srgbClr val="FFF7FE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r>
              <a:rPr lang="ru-RU" sz="2800" b="1">
                <a:latin typeface="Calibri" pitchFamily="34" charset="0"/>
              </a:rPr>
              <a:t>Основные       инструменты </a:t>
            </a:r>
          </a:p>
          <a:p>
            <a:pPr algn="ctr"/>
            <a:r>
              <a:rPr lang="ru-RU" sz="2800" b="1">
                <a:latin typeface="Calibri" pitchFamily="34" charset="0"/>
              </a:rPr>
              <a:t>монетарной </a:t>
            </a:r>
          </a:p>
          <a:p>
            <a:pPr algn="ctr"/>
            <a:r>
              <a:rPr lang="ru-RU" sz="2800" b="1">
                <a:latin typeface="Calibri" pitchFamily="34" charset="0"/>
              </a:rPr>
              <a:t>политики</a:t>
            </a:r>
          </a:p>
        </p:txBody>
      </p:sp>
      <p:sp>
        <p:nvSpPr>
          <p:cNvPr id="56323" name="AutoShape 8"/>
          <p:cNvSpPr>
            <a:spLocks noChangeArrowheads="1"/>
          </p:cNvSpPr>
          <p:nvPr/>
        </p:nvSpPr>
        <p:spPr bwMode="auto">
          <a:xfrm>
            <a:off x="323850" y="1700213"/>
            <a:ext cx="8640763" cy="5157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611188" y="1916113"/>
            <a:ext cx="3168650" cy="10080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Ставка </a:t>
            </a:r>
          </a:p>
          <a:p>
            <a:pPr algn="ctr"/>
            <a:r>
              <a:rPr lang="ru-RU" sz="2400" b="1">
                <a:latin typeface="Calibri" pitchFamily="34" charset="0"/>
              </a:rPr>
              <a:t>рефинансирования</a:t>
            </a:r>
          </a:p>
        </p:txBody>
      </p:sp>
      <p:sp>
        <p:nvSpPr>
          <p:cNvPr id="27654" name="AutoShape 10"/>
          <p:cNvSpPr>
            <a:spLocks noChangeArrowheads="1"/>
          </p:cNvSpPr>
          <p:nvPr/>
        </p:nvSpPr>
        <p:spPr bwMode="auto">
          <a:xfrm>
            <a:off x="5508625" y="1916113"/>
            <a:ext cx="3095625" cy="10080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Обязательные</a:t>
            </a:r>
          </a:p>
          <a:p>
            <a:pPr algn="ctr"/>
            <a:r>
              <a:rPr lang="ru-RU" sz="2400" b="1">
                <a:latin typeface="Calibri" pitchFamily="34" charset="0"/>
              </a:rPr>
              <a:t>резервы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1476375" y="3068638"/>
            <a:ext cx="2808288" cy="1079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Операции на</a:t>
            </a:r>
          </a:p>
          <a:p>
            <a:pPr algn="ctr"/>
            <a:r>
              <a:rPr lang="ru-RU" sz="2400" b="1">
                <a:latin typeface="Calibri" pitchFamily="34" charset="0"/>
              </a:rPr>
              <a:t>открытом рынке</a:t>
            </a:r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>
            <a:off x="4643438" y="3068638"/>
            <a:ext cx="2736850" cy="1079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Валютный</a:t>
            </a:r>
          </a:p>
          <a:p>
            <a:pPr algn="ctr"/>
            <a:r>
              <a:rPr lang="ru-RU" sz="2400" b="1">
                <a:latin typeface="Calibri" pitchFamily="34" charset="0"/>
              </a:rPr>
              <a:t>курс</a:t>
            </a:r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>
            <a:off x="827088" y="4365625"/>
            <a:ext cx="7632700" cy="19923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Calibri" pitchFamily="34" charset="0"/>
              </a:rPr>
              <a:t>      </a:t>
            </a:r>
            <a:r>
              <a:rPr lang="ru-RU" sz="2800" b="1">
                <a:latin typeface="Calibri" pitchFamily="34" charset="0"/>
              </a:rPr>
              <a:t>Прямые административные методы</a:t>
            </a:r>
          </a:p>
          <a:p>
            <a:r>
              <a:rPr lang="ru-RU" sz="2400" b="1">
                <a:latin typeface="Calibri" pitchFamily="34" charset="0"/>
              </a:rPr>
              <a:t>1.Лицензирование деятельности комбанков</a:t>
            </a:r>
          </a:p>
          <a:p>
            <a:r>
              <a:rPr lang="ru-RU" sz="2400" b="1">
                <a:latin typeface="Calibri" pitchFamily="34" charset="0"/>
              </a:rPr>
              <a:t>2. Требования к уставному фонду банков</a:t>
            </a:r>
          </a:p>
          <a:p>
            <a:r>
              <a:rPr lang="ru-RU" sz="2400" b="1">
                <a:latin typeface="Calibri" pitchFamily="34" charset="0"/>
              </a:rPr>
              <a:t>3. Контроль за отдельными видами кредитов</a:t>
            </a:r>
          </a:p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27658" name="AutoShape 14"/>
          <p:cNvSpPr>
            <a:spLocks noChangeArrowheads="1"/>
          </p:cNvSpPr>
          <p:nvPr/>
        </p:nvSpPr>
        <p:spPr bwMode="auto">
          <a:xfrm>
            <a:off x="2987675" y="1628775"/>
            <a:ext cx="3313113" cy="21605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Последний 977</a:t>
            </a:r>
          </a:p>
          <a:p>
            <a:pPr algn="ctr"/>
            <a:r>
              <a:rPr lang="ru-RU" b="1">
                <a:latin typeface="Calibri" pitchFamily="34" charset="0"/>
              </a:rPr>
              <a:t>выпуск</a:t>
            </a:r>
          </a:p>
          <a:p>
            <a:pPr algn="ctr"/>
            <a:r>
              <a:rPr lang="ru-RU" b="1">
                <a:latin typeface="Calibri" pitchFamily="34" charset="0"/>
              </a:rPr>
              <a:t>КО    НБ был </a:t>
            </a:r>
          </a:p>
          <a:p>
            <a:pPr algn="ctr"/>
            <a:r>
              <a:rPr lang="ru-RU" b="1">
                <a:latin typeface="Calibri" pitchFamily="34" charset="0"/>
              </a:rPr>
              <a:t>проведен  14.09</a:t>
            </a:r>
          </a:p>
          <a:p>
            <a:pPr algn="ctr"/>
            <a:r>
              <a:rPr lang="ru-RU" b="1">
                <a:latin typeface="Calibri" pitchFamily="34" charset="0"/>
              </a:rPr>
              <a:t>  2016г.  На</a:t>
            </a:r>
          </a:p>
          <a:p>
            <a:pPr algn="ctr"/>
            <a:r>
              <a:rPr lang="ru-RU" b="1">
                <a:latin typeface="Calibri" pitchFamily="34" charset="0"/>
              </a:rPr>
              <a:t>535,34 млн. </a:t>
            </a:r>
            <a:r>
              <a:rPr lang="en-US" b="1">
                <a:latin typeface="Calibri" pitchFamily="34" charset="0"/>
              </a:rPr>
              <a:t>BYN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1258888" y="188913"/>
            <a:ext cx="6696075" cy="1152525"/>
          </a:xfrm>
          <a:prstGeom prst="downArrowCallout">
            <a:avLst>
              <a:gd name="adj1" fmla="val 169617"/>
              <a:gd name="adj2" fmla="val 145248"/>
              <a:gd name="adj3" fmla="val 8815"/>
              <a:gd name="adj4" fmla="val 6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Типы монетарной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политики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179388" y="1341438"/>
            <a:ext cx="4141787" cy="295116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Политика кредитной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рестрикции, или политика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«дорогих денег».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направлена на уменьшение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предложения денег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проводится в период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высокой инфляции с целью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ее снижения</a:t>
            </a: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4643438" y="1341438"/>
            <a:ext cx="4321175" cy="2951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Политика  «дешевых денег»</a:t>
            </a: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направлена на расширение</a:t>
            </a:r>
          </a:p>
          <a:p>
            <a:r>
              <a:rPr lang="ru-RU" sz="2000" b="1">
                <a:latin typeface="Calibri" pitchFamily="34" charset="0"/>
              </a:rPr>
              <a:t>масштабов кредитования</a:t>
            </a:r>
          </a:p>
          <a:p>
            <a:r>
              <a:rPr lang="ru-RU" sz="2000" b="1">
                <a:latin typeface="Calibri" pitchFamily="34" charset="0"/>
              </a:rPr>
              <a:t>- увеличение предложения </a:t>
            </a:r>
          </a:p>
          <a:p>
            <a:r>
              <a:rPr lang="ru-RU" sz="2000" b="1">
                <a:latin typeface="Calibri" pitchFamily="34" charset="0"/>
              </a:rPr>
              <a:t>денег</a:t>
            </a: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проводится с целью </a:t>
            </a:r>
          </a:p>
          <a:p>
            <a:r>
              <a:rPr lang="ru-RU" sz="2000" b="1">
                <a:latin typeface="Calibri" pitchFamily="34" charset="0"/>
              </a:rPr>
              <a:t>повышения деловой</a:t>
            </a:r>
          </a:p>
          <a:p>
            <a:r>
              <a:rPr lang="ru-RU" sz="2000" b="1">
                <a:latin typeface="Calibri" pitchFamily="34" charset="0"/>
              </a:rPr>
              <a:t>активности</a:t>
            </a:r>
          </a:p>
          <a:p>
            <a:pPr>
              <a:buFontTx/>
              <a:buChar char="-"/>
            </a:pPr>
            <a:endParaRPr lang="ru-RU" sz="2400" b="1">
              <a:latin typeface="Calibri" pitchFamily="34" charset="0"/>
            </a:endParaRPr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0" y="4437063"/>
            <a:ext cx="4356100" cy="22320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Calibri" pitchFamily="34" charset="0"/>
              </a:rPr>
              <a:t>Проводилась в середине 90-х г.</a:t>
            </a:r>
          </a:p>
          <a:p>
            <a:r>
              <a:rPr lang="ru-RU" sz="2000" b="1">
                <a:latin typeface="Calibri" pitchFamily="34" charset="0"/>
              </a:rPr>
              <a:t>Ставка рефинансирования</a:t>
            </a:r>
          </a:p>
          <a:p>
            <a:r>
              <a:rPr lang="ru-RU" sz="2000" b="1">
                <a:latin typeface="Calibri" pitchFamily="34" charset="0"/>
              </a:rPr>
              <a:t>была 480% с декабря 1994 </a:t>
            </a:r>
          </a:p>
          <a:p>
            <a:r>
              <a:rPr lang="ru-RU" sz="2000" b="1">
                <a:latin typeface="Calibri" pitchFamily="34" charset="0"/>
              </a:rPr>
              <a:t>года по февраль 1995</a:t>
            </a:r>
          </a:p>
          <a:p>
            <a:r>
              <a:rPr lang="ru-RU" sz="2000" b="1">
                <a:latin typeface="Calibri" pitchFamily="34" charset="0"/>
              </a:rPr>
              <a:t>Норма обязательных резервов</a:t>
            </a:r>
          </a:p>
          <a:p>
            <a:r>
              <a:rPr lang="ru-RU" sz="2000" b="1">
                <a:latin typeface="Calibri" pitchFamily="34" charset="0"/>
              </a:rPr>
              <a:t>достигала 16% </a:t>
            </a:r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4606925" y="4437063"/>
            <a:ext cx="4357688" cy="2160587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Проводилась до марта 2011г.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ставка рефинансирования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В 2010 снижалась 6 раз с 13 до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 10,5% норма обязательных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резервов     не превышала 6%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9700" grpId="0" animBg="1"/>
      <p:bldP spid="29701" grpId="0" animBg="1"/>
      <p:bldP spid="29702" grpId="0" animBg="1"/>
      <p:bldP spid="297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/>
              <a:t>Ставка рефинансирования в РБ в % </a:t>
            </a:r>
            <a:endParaRPr lang="ru-RU" sz="4000" smtClean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640762" cy="59769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ертикальный свиток 3"/>
          <p:cNvSpPr/>
          <p:nvPr/>
        </p:nvSpPr>
        <p:spPr bwMode="auto">
          <a:xfrm>
            <a:off x="323850" y="908050"/>
            <a:ext cx="4392613" cy="56896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12.12.2011- 45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11.11.2011   - 40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14.10.2011 - 35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14.09.2011 - 30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01.09.2011 - 27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17.08.2011 -  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13.07.2011 - 20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22.06.2011 - 18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01.06.2011 - 16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18.05.2011 - 14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20.04.2011 - 13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16.03.2011 – 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4284663" y="908050"/>
            <a:ext cx="4679950" cy="5761038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alibri" pitchFamily="34" charset="0"/>
              </a:rPr>
              <a:t>С 16 марта 2011 года Национальный банк Республики Беларусь осуществлял  политику «дорогих денег».  Ставка рефинансирования повышалась 12 раз и выросла на 33 пункта.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80400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Политика дорогих денег</a:t>
            </a:r>
          </a:p>
        </p:txBody>
      </p:sp>
      <p:pic>
        <p:nvPicPr>
          <p:cNvPr id="59394" name="Содержимое 3" descr="Ставка рефинансирования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08050"/>
            <a:ext cx="8642350" cy="5767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Политика дешевых денег</a:t>
            </a:r>
          </a:p>
        </p:txBody>
      </p:sp>
      <p:pic>
        <p:nvPicPr>
          <p:cNvPr id="60418" name="Picture 2" descr="C:\Users\Алексей\Pictures\Экономика\Ставка рефинансирования 2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8497888" cy="59483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Самая распространенная ошибка</a:t>
            </a: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712200" cy="58340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39750" y="981075"/>
            <a:ext cx="8135938" cy="2087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При ответе на вопрос: «Что такое дорогие и дешевые деньги?», курсанты пытаются назвать валюты некоторых стран мира с высоким номиналом.</a:t>
            </a:r>
          </a:p>
        </p:txBody>
      </p:sp>
      <p:sp>
        <p:nvSpPr>
          <p:cNvPr id="5" name="Блок-схема: перфолента 4"/>
          <p:cNvSpPr/>
          <p:nvPr/>
        </p:nvSpPr>
        <p:spPr bwMode="auto">
          <a:xfrm>
            <a:off x="468313" y="2205038"/>
            <a:ext cx="8135937" cy="352742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Действительно, с этой точки зрения самой «дорогой» денежной единицей является кувейтский динар –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на 24 апреля 2016 </a:t>
            </a:r>
            <a:r>
              <a:rPr lang="ru-RU" sz="2400" b="1" dirty="0">
                <a:latin typeface="+mn-lt"/>
                <a:cs typeface="+mn-cs"/>
              </a:rPr>
              <a:t>он стоил 65210 руб., затем, английский фунт – 28241 руб., а самой «дешевой» денежной единицей является  иранский риал – 1 риал за 0,65 рубля.</a:t>
            </a:r>
          </a:p>
        </p:txBody>
      </p:sp>
      <p:sp>
        <p:nvSpPr>
          <p:cNvPr id="6" name="Блок-схема: альтернативный процесс 5"/>
          <p:cNvSpPr>
            <a:spLocks noChangeArrowheads="1"/>
          </p:cNvSpPr>
          <p:nvPr/>
        </p:nvSpPr>
        <p:spPr bwMode="auto">
          <a:xfrm>
            <a:off x="539750" y="5732463"/>
            <a:ext cx="8135938" cy="936625"/>
          </a:xfrm>
          <a:prstGeom prst="flowChartAlternateProcess">
            <a:avLst/>
          </a:prstGeom>
          <a:solidFill>
            <a:srgbClr val="FFFF99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Calibri" pitchFamily="34" charset="0"/>
              </a:rPr>
              <a:t>Однако к понятию «дорогие» или «дешевые» деньги это не относится.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4400" b="1" smtClean="0"/>
          </a:p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FF0000"/>
                </a:solidFill>
              </a:rPr>
              <a:t>6. Финансовый аппарат, его место в финансовой системе.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217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63490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5689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Круглая лента лицом вверх 3"/>
          <p:cNvSpPr>
            <a:spLocks noChangeArrowheads="1"/>
          </p:cNvSpPr>
          <p:nvPr/>
        </p:nvSpPr>
        <p:spPr bwMode="auto">
          <a:xfrm>
            <a:off x="179388" y="549275"/>
            <a:ext cx="8856662" cy="3384550"/>
          </a:xfrm>
          <a:prstGeom prst="ellipseRibbon2">
            <a:avLst>
              <a:gd name="adj1" fmla="val 25000"/>
              <a:gd name="adj2" fmla="val 62556"/>
              <a:gd name="adj3" fmla="val 12500"/>
            </a:avLst>
          </a:prstGeom>
          <a:solidFill>
            <a:schemeClr val="bg2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Финансовый аппарат - это совокупность финансовых учреждений, на которые возложено управление финансовой системой государства. </a:t>
            </a:r>
            <a:endParaRPr lang="ru-RU" sz="3200" b="1"/>
          </a:p>
          <a:p>
            <a:pPr algn="ctr"/>
            <a:endParaRPr lang="ru-RU" sz="3600" b="1">
              <a:latin typeface="Calibri" pitchFamily="34" charset="0"/>
            </a:endParaRP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250825" y="3573463"/>
            <a:ext cx="8642350" cy="31686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latin typeface="Calibri" pitchFamily="34" charset="0"/>
              </a:rPr>
              <a:t>В Республике Беларусь различают три уровня управления и соответствующие им три группы органов управления финансами</a:t>
            </a:r>
          </a:p>
          <a:p>
            <a:r>
              <a:rPr lang="ru-RU" sz="2400" b="1">
                <a:latin typeface="Calibri" pitchFamily="34" charset="0"/>
              </a:rPr>
              <a:t>1) органы общего управления;</a:t>
            </a:r>
          </a:p>
          <a:p>
            <a:r>
              <a:rPr lang="ru-RU" sz="2400" b="1">
                <a:latin typeface="Calibri" pitchFamily="34" charset="0"/>
              </a:rPr>
              <a:t>2) органы специальной компетенции;</a:t>
            </a:r>
          </a:p>
          <a:p>
            <a:r>
              <a:rPr lang="ru-RU" sz="2400" b="1">
                <a:latin typeface="Calibri" pitchFamily="34" charset="0"/>
              </a:rPr>
              <a:t>3) органы оперативного управления.</a:t>
            </a:r>
          </a:p>
        </p:txBody>
      </p:sp>
      <p:sp>
        <p:nvSpPr>
          <p:cNvPr id="63493" name="Rectangle 1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692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05500"/>
          </a:xfrm>
        </p:spPr>
        <p:txBody>
          <a:bodyPr/>
          <a:lstStyle/>
          <a:p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07950" y="188913"/>
            <a:ext cx="8856663" cy="11525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Управление финансами.                        </a:t>
            </a:r>
            <a:r>
              <a:rPr lang="ru-RU" sz="3600" dirty="0">
                <a:latin typeface="+mn-lt"/>
                <a:cs typeface="+mn-cs"/>
              </a:rPr>
              <a:t> </a:t>
            </a:r>
            <a:r>
              <a:rPr lang="ru-RU" sz="3600" b="1" dirty="0">
                <a:latin typeface="+mn-lt"/>
                <a:cs typeface="+mn-cs"/>
              </a:rPr>
              <a:t>Финансовый аппарат.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atin typeface="+mn-lt"/>
              <a:cs typeface="+mn-cs"/>
            </a:endParaRPr>
          </a:p>
        </p:txBody>
      </p:sp>
      <p:sp>
        <p:nvSpPr>
          <p:cNvPr id="5" name="Блок-схема: ручное управление 4"/>
          <p:cNvSpPr>
            <a:spLocks noChangeArrowheads="1"/>
          </p:cNvSpPr>
          <p:nvPr/>
        </p:nvSpPr>
        <p:spPr bwMode="auto">
          <a:xfrm>
            <a:off x="179388" y="1412875"/>
            <a:ext cx="8964612" cy="3429000"/>
          </a:xfrm>
          <a:prstGeom prst="flowChartManualOperation">
            <a:avLst/>
          </a:prstGeom>
          <a:solidFill>
            <a:srgbClr val="FFFF99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u="sng">
                <a:latin typeface="Calibri" pitchFamily="34" charset="0"/>
              </a:rPr>
              <a:t>Органы общего управления </a:t>
            </a:r>
            <a:r>
              <a:rPr lang="ru-RU" sz="2400" b="1">
                <a:latin typeface="Calibri" pitchFamily="34" charset="0"/>
              </a:rPr>
              <a:t>Президент Республики Беларусь </a:t>
            </a:r>
          </a:p>
          <a:p>
            <a:r>
              <a:rPr lang="ru-RU" sz="2000" b="1" i="1">
                <a:latin typeface="Calibri" pitchFamily="34" charset="0"/>
              </a:rPr>
              <a:t>Национальное собрание</a:t>
            </a:r>
          </a:p>
          <a:p>
            <a:r>
              <a:rPr lang="ru-RU" sz="2000" b="1" i="1">
                <a:latin typeface="Calibri" pitchFamily="34" charset="0"/>
              </a:rPr>
              <a:t>Совет Министров Республики Беларусь 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Постановлением Совета министров РБ от 13 июня 2016 года № 454/16 создан  Совет по финансовой стабильности.</a:t>
            </a:r>
          </a:p>
          <a:p>
            <a:endParaRPr lang="ru-RU" sz="2000" b="1" i="1">
              <a:latin typeface="Calibri" pitchFamily="34" charset="0"/>
            </a:endParaRPr>
          </a:p>
        </p:txBody>
      </p:sp>
      <p:sp>
        <p:nvSpPr>
          <p:cNvPr id="6" name="Блок-схема: ручное управление 5"/>
          <p:cNvSpPr>
            <a:spLocks noChangeArrowheads="1"/>
          </p:cNvSpPr>
          <p:nvPr/>
        </p:nvSpPr>
        <p:spPr bwMode="auto">
          <a:xfrm>
            <a:off x="250825" y="2852738"/>
            <a:ext cx="8281988" cy="3600450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Органы специальной компетенции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Министерство финансов                                                                                                                  Национальный банк                                                                                                           Министерство по налогам и сборам                                                                                    Комитет государственного контроля  </a:t>
            </a:r>
            <a:r>
              <a:rPr lang="ru-RU" sz="2400" dirty="0">
                <a:latin typeface="+mn-lt"/>
                <a:cs typeface="+mn-cs"/>
              </a:rPr>
              <a:t>                                                                   </a:t>
            </a:r>
            <a:r>
              <a:rPr lang="ru-RU" sz="2400" b="1" dirty="0">
                <a:latin typeface="+mn-lt"/>
                <a:cs typeface="+mn-cs"/>
              </a:rPr>
              <a:t>Государственный таможенный комитет</a:t>
            </a:r>
            <a:endParaRPr lang="ru-RU" sz="1400" b="1" dirty="0"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" name="Блок-схема: ручное управление 6"/>
          <p:cNvSpPr>
            <a:spLocks noChangeArrowheads="1"/>
          </p:cNvSpPr>
          <p:nvPr/>
        </p:nvSpPr>
        <p:spPr bwMode="auto">
          <a:xfrm>
            <a:off x="0" y="3933825"/>
            <a:ext cx="8964613" cy="2735263"/>
          </a:xfrm>
          <a:prstGeom prst="flowChartManualOperation">
            <a:avLst/>
          </a:prstGeom>
          <a:solidFill>
            <a:schemeClr val="accent6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Органы оперативного управления финансами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Финансовые управления                                                Финансовые отделы                                              исполнительных комитетов, министерств, ведомств, областей, районов, городов.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1.</a:t>
            </a:r>
            <a:r>
              <a:rPr lang="ru-RU" sz="5300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Сферы и звенья финансовой системы.</a:t>
            </a:r>
            <a:r>
              <a:rPr lang="ru-RU" sz="5300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План семинарского занятия 1</a:t>
            </a:r>
            <a:br>
              <a:rPr lang="ru-RU" b="1" dirty="0" smtClean="0"/>
            </a:br>
            <a:r>
              <a:rPr lang="ru-RU" b="1" dirty="0" smtClean="0"/>
              <a:t>2 часа</a:t>
            </a:r>
            <a:endParaRPr lang="ru-RU" b="1" dirty="0"/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1. Сферы и звенья финансовой системы.</a:t>
            </a:r>
          </a:p>
          <a:p>
            <a:pPr>
              <a:buFont typeface="Arial" charset="0"/>
              <a:buNone/>
            </a:pPr>
            <a:r>
              <a:rPr lang="ru-RU" b="1" smtClean="0"/>
              <a:t>2. Определение финансовой политики. Составные части финансовой политики.</a:t>
            </a:r>
          </a:p>
          <a:p>
            <a:pPr>
              <a:buFont typeface="Arial" charset="0"/>
              <a:buNone/>
            </a:pPr>
            <a:r>
              <a:rPr lang="ru-RU" b="1" smtClean="0"/>
              <a:t>3. Бюджетно-налоговая политика, ее краткая характеристика.</a:t>
            </a:r>
          </a:p>
          <a:p>
            <a:pPr>
              <a:buFont typeface="Arial" charset="0"/>
              <a:buNone/>
            </a:pPr>
            <a:r>
              <a:rPr lang="ru-RU" b="1" smtClean="0"/>
              <a:t>4. Содержание денежно-кредитной (монетарной) политики. Роль Национального банка страны в ее реализации.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План семинарского занятия 2</a:t>
            </a:r>
            <a:br>
              <a:rPr lang="ru-RU" b="1" dirty="0" smtClean="0"/>
            </a:br>
            <a:r>
              <a:rPr lang="ru-RU" b="1" dirty="0" smtClean="0"/>
              <a:t>2 часа</a:t>
            </a:r>
            <a:endParaRPr lang="ru-RU" b="1" dirty="0"/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1. Структура государственных органов, регулирующих централизованные финансы.</a:t>
            </a:r>
          </a:p>
          <a:p>
            <a:pPr>
              <a:buFont typeface="Arial" charset="0"/>
              <a:buNone/>
            </a:pPr>
            <a:r>
              <a:rPr lang="ru-RU" b="1" smtClean="0"/>
              <a:t>2. Роль Министерства финансов страны в реализации бюджетно-налоговой политики.</a:t>
            </a:r>
          </a:p>
          <a:p>
            <a:pPr>
              <a:buFont typeface="Arial" charset="0"/>
              <a:buNone/>
            </a:pPr>
            <a:r>
              <a:rPr lang="ru-RU" b="1" smtClean="0"/>
              <a:t>3. Финансовый аппарат, его место в финансовой системе.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7610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555875" y="2565400"/>
            <a:ext cx="4392613" cy="25923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Основные </a:t>
            </a:r>
            <a:r>
              <a:rPr lang="ru-RU" sz="2400" b="1" dirty="0">
                <a:solidFill>
                  <a:schemeClr val="tx2"/>
                </a:solidFill>
              </a:rPr>
              <a:t>сферы и звенья финансовой системы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476250"/>
            <a:ext cx="4392612" cy="28813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I сфера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Финансы хозяйствующих субъектов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-</a:t>
            </a:r>
            <a:r>
              <a:rPr lang="ru-RU" b="1" i="1" dirty="0">
                <a:solidFill>
                  <a:schemeClr val="tx1"/>
                </a:solidFill>
              </a:rPr>
              <a:t>финансы коммерческих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-финансы некоммерческих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-финансы домашних хозяйств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463" y="3429000"/>
            <a:ext cx="4248150" cy="2952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I</a:t>
            </a:r>
            <a:r>
              <a:rPr lang="en-US" sz="2400" b="1" u="sng" dirty="0">
                <a:solidFill>
                  <a:schemeClr val="tx1"/>
                </a:solidFill>
              </a:rPr>
              <a:t>V</a:t>
            </a:r>
            <a:r>
              <a:rPr lang="ru-RU" sz="2400" b="1" u="sng" dirty="0">
                <a:solidFill>
                  <a:schemeClr val="tx1"/>
                </a:solidFill>
              </a:rPr>
              <a:t> сфера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Рынок ценных бумаг (фондовый рынок)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-рынок государственных и муниципальных ценных бумаг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-рынок корпоративных ценных бумаг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-валютный рынок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7900" y="404813"/>
            <a:ext cx="4248150" cy="2879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I I  сфера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Государственные и муниципальные финансы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-бюджеты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-внебюджетные фонды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-государственный и муниципальный кредит и долг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644900"/>
            <a:ext cx="4321175" cy="2736850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I I I сфера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Страхование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-имущественное страхование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-личное страхование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-страхование ответственности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-страхование предпринимательских рисков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2. Государственный бюджет как важнейшее звено финансовой системы.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217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5689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Круглая лента лицом вверх 3"/>
          <p:cNvSpPr>
            <a:spLocks noChangeArrowheads="1"/>
          </p:cNvSpPr>
          <p:nvPr/>
        </p:nvSpPr>
        <p:spPr bwMode="auto">
          <a:xfrm>
            <a:off x="179388" y="549275"/>
            <a:ext cx="8856662" cy="3384550"/>
          </a:xfrm>
          <a:prstGeom prst="ellipseRibbon2">
            <a:avLst>
              <a:gd name="adj1" fmla="val 25000"/>
              <a:gd name="adj2" fmla="val 62556"/>
              <a:gd name="adj3" fmla="val 12500"/>
            </a:avLst>
          </a:prstGeom>
          <a:solidFill>
            <a:schemeClr val="bg2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Calibri" pitchFamily="34" charset="0"/>
              </a:rPr>
              <a:t>Бюджет – буквальный перевод мешок с деньгами, точнее вьючная сумка.</a:t>
            </a: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250825" y="3573463"/>
            <a:ext cx="8642350" cy="31686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latin typeface="Calibri" pitchFamily="34" charset="0"/>
              </a:rPr>
              <a:t>В современном толковании – это роспись денежных доходов и расходов (государства, фирмы, домашнего хозяйства, местного органа власти и т. п.)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92162"/>
          </a:xfrm>
        </p:spPr>
        <p:txBody>
          <a:bodyPr/>
          <a:lstStyle/>
          <a:p>
            <a:r>
              <a:rPr lang="ru-RU" sz="3600" b="1" smtClean="0"/>
              <a:t>Государственный бюджет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5689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6" name="Круглая лента лицом вверх 3"/>
          <p:cNvSpPr>
            <a:spLocks noChangeArrowheads="1"/>
          </p:cNvSpPr>
          <p:nvPr/>
        </p:nvSpPr>
        <p:spPr bwMode="auto">
          <a:xfrm>
            <a:off x="179388" y="1125538"/>
            <a:ext cx="8856662" cy="3167062"/>
          </a:xfrm>
          <a:prstGeom prst="ellipseRibbon2">
            <a:avLst>
              <a:gd name="adj1" fmla="val 25000"/>
              <a:gd name="adj2" fmla="val 66815"/>
              <a:gd name="adj3" fmla="val 12500"/>
            </a:avLst>
          </a:prstGeom>
          <a:solidFill>
            <a:srgbClr val="FFFFCC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Это централизованный фонд денежных ресурсов, который формирует и использует правительство для выполнения функций государства.</a:t>
            </a:r>
          </a:p>
        </p:txBody>
      </p:sp>
      <p:sp>
        <p:nvSpPr>
          <p:cNvPr id="13317" name="Вертикальный свиток 5"/>
          <p:cNvSpPr>
            <a:spLocks noChangeArrowheads="1"/>
          </p:cNvSpPr>
          <p:nvPr/>
        </p:nvSpPr>
        <p:spPr bwMode="auto">
          <a:xfrm>
            <a:off x="179388" y="4724400"/>
            <a:ext cx="4176712" cy="1800225"/>
          </a:xfrm>
          <a:prstGeom prst="verticalScroll">
            <a:avLst>
              <a:gd name="adj" fmla="val 12500"/>
            </a:avLst>
          </a:prstGeom>
          <a:solidFill>
            <a:srgbClr val="99FF33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Состоит из доходной и расходной частей.</a:t>
            </a:r>
          </a:p>
        </p:txBody>
      </p:sp>
      <p:sp>
        <p:nvSpPr>
          <p:cNvPr id="13318" name="Вертикальный свиток 6"/>
          <p:cNvSpPr>
            <a:spLocks noChangeArrowheads="1"/>
          </p:cNvSpPr>
          <p:nvPr/>
        </p:nvSpPr>
        <p:spPr bwMode="auto">
          <a:xfrm>
            <a:off x="4284663" y="3933825"/>
            <a:ext cx="4608512" cy="266382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alibri" pitchFamily="34" charset="0"/>
              </a:rPr>
              <a:t>Важнейший инструмент государственного регулирования экономики.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1667</Words>
  <Application>Microsoft Office PowerPoint</Application>
  <PresentationFormat>Экран (4:3)</PresentationFormat>
  <Paragraphs>338</Paragraphs>
  <Slides>51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Calibri</vt:lpstr>
      <vt:lpstr>Arial</vt:lpstr>
      <vt:lpstr>Times New Roman</vt:lpstr>
      <vt:lpstr>Тема Office</vt:lpstr>
      <vt:lpstr>Image</vt:lpstr>
      <vt:lpstr>Министерства внутренних дел Республики Беларусь</vt:lpstr>
      <vt:lpstr>Кафедра экономической безопасности </vt:lpstr>
      <vt:lpstr>    Тема 2  </vt:lpstr>
      <vt:lpstr> План лекции: </vt:lpstr>
      <vt:lpstr>      1. Сферы и звенья финансовой системы.  </vt:lpstr>
      <vt:lpstr>Слайд 6</vt:lpstr>
      <vt:lpstr>           2. Государственный бюджет как важнейшее звено финансовой системы.   </vt:lpstr>
      <vt:lpstr>Слайд 8</vt:lpstr>
      <vt:lpstr>Государственный бюджет</vt:lpstr>
      <vt:lpstr>Слайд 10</vt:lpstr>
      <vt:lpstr>Бюджетное устройство</vt:lpstr>
      <vt:lpstr>Слайд 12</vt:lpstr>
      <vt:lpstr>Слайд 13</vt:lpstr>
      <vt:lpstr>Дефицит и профицит бюджета</vt:lpstr>
      <vt:lpstr>Слайд 15</vt:lpstr>
      <vt:lpstr>Слайд 16</vt:lpstr>
      <vt:lpstr>Слайд 17</vt:lpstr>
      <vt:lpstr>Слайд 18</vt:lpstr>
      <vt:lpstr>Слайд 19</vt:lpstr>
      <vt:lpstr>           3. Определение финансовой политики. Составные части финансовой политики.  </vt:lpstr>
      <vt:lpstr>Слайд 21</vt:lpstr>
      <vt:lpstr>Слайд 22</vt:lpstr>
      <vt:lpstr>Слайд 23</vt:lpstr>
      <vt:lpstr>Слайд 24</vt:lpstr>
      <vt:lpstr>Слайд 25</vt:lpstr>
      <vt:lpstr> Налоговые системы и их компоненты: Глобальная – все доходы облагаются одинаково. Шедулярная – доход делится на части (шедулы), каждая  из них  облагается по своим ставкам  </vt:lpstr>
      <vt:lpstr>Типы фискальной политики</vt:lpstr>
      <vt:lpstr>Влияние фискальной политики на состояние экономики</vt:lpstr>
      <vt:lpstr>Кривая Лаффера</vt:lpstr>
      <vt:lpstr>Слайд 30</vt:lpstr>
      <vt:lpstr>Слайд 31</vt:lpstr>
      <vt:lpstr>Дефицит и профицит бюджета</vt:lpstr>
      <vt:lpstr>Государственный долг</vt:lpstr>
      <vt:lpstr>Государственный долг Беларуси</vt:lpstr>
      <vt:lpstr>Внешний долг Беларуси</vt:lpstr>
      <vt:lpstr>Валовой внешний долг</vt:lpstr>
      <vt:lpstr>Кому должны</vt:lpstr>
      <vt:lpstr>Внешние заимствования Беларуси</vt:lpstr>
      <vt:lpstr>Слайд 39</vt:lpstr>
      <vt:lpstr> Определение  </vt:lpstr>
      <vt:lpstr>Слайд 41</vt:lpstr>
      <vt:lpstr>Слайд 42</vt:lpstr>
      <vt:lpstr>Ставка рефинансирования в РБ в % </vt:lpstr>
      <vt:lpstr>Политика дорогих денег</vt:lpstr>
      <vt:lpstr>Политика дешевых денег</vt:lpstr>
      <vt:lpstr>Самая распространенная ошибка</vt:lpstr>
      <vt:lpstr>Слайд 47</vt:lpstr>
      <vt:lpstr>Слайд 48</vt:lpstr>
      <vt:lpstr>Слайд 49</vt:lpstr>
      <vt:lpstr>План семинарского занятия 1 2 часа</vt:lpstr>
      <vt:lpstr>План семинарского занятия 2 2 часа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Министерства внутренних дел Республики Беларусь</dc:title>
  <dc:creator>Алексей</dc:creator>
  <cp:lastModifiedBy>vad_1982</cp:lastModifiedBy>
  <cp:revision>140</cp:revision>
  <dcterms:created xsi:type="dcterms:W3CDTF">2016-07-09T07:58:05Z</dcterms:created>
  <dcterms:modified xsi:type="dcterms:W3CDTF">2018-09-28T05:45:44Z</dcterms:modified>
</cp:coreProperties>
</file>