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80" r:id="rId8"/>
    <p:sldId id="262" r:id="rId9"/>
    <p:sldId id="264" r:id="rId10"/>
    <p:sldId id="263" r:id="rId11"/>
    <p:sldId id="268" r:id="rId12"/>
    <p:sldId id="269" r:id="rId13"/>
    <p:sldId id="272" r:id="rId14"/>
    <p:sldId id="281" r:id="rId15"/>
    <p:sldId id="282" r:id="rId16"/>
    <p:sldId id="271" r:id="rId17"/>
    <p:sldId id="284" r:id="rId18"/>
    <p:sldId id="286" r:id="rId19"/>
    <p:sldId id="285" r:id="rId20"/>
    <p:sldId id="289" r:id="rId21"/>
    <p:sldId id="287" r:id="rId22"/>
    <p:sldId id="275" r:id="rId23"/>
    <p:sldId id="292" r:id="rId24"/>
    <p:sldId id="291" r:id="rId25"/>
    <p:sldId id="293" r:id="rId26"/>
    <p:sldId id="265" r:id="rId27"/>
    <p:sldId id="267" r:id="rId28"/>
    <p:sldId id="276" r:id="rId29"/>
    <p:sldId id="266" r:id="rId30"/>
    <p:sldId id="26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F358-E390-4BA1-AAB5-8403AD53028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DA25-B7EA-4E9D-B59C-F5338691A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9CD7-8E38-4997-B64B-53931561424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9D27-EC49-44ED-8133-5D2844173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1FF8D-4BB0-49D6-A72B-616A56F7065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AD85-D965-47FD-BF83-8C6775C10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FCAD-6EFC-4473-BF35-405DC8419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8844-EB0A-4753-932B-5E1A8CC27BF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EAD3-7F1F-4D0C-B1C1-3A75E105F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5149-EAE5-4AF2-B668-A772C26D36E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4F4B-74C2-4D30-B6E2-0B4A13DC7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D8C-D8A7-4DC3-9506-4060AD0AEBFD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6B4C2-4337-4325-B310-A64C7EA43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1866-03E7-4C63-8376-89FDEDEF658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8B7C-90E1-4FEC-AF7E-C1A831CDD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2695-6592-47F4-82B6-4E46F796DCA5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AF68-EEC7-444A-8512-A476CEFB8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5B91-0B19-4CCD-B11C-278ADBFA550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1968-3393-4AAD-ABD1-94CB6EE12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2651-76B3-4449-85A1-DF3D5015B1F0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6EEA-31B5-4926-925C-B396DEB5A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BACE-87E6-4CF1-9305-C4B065F7000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A50B-222C-468D-B4D1-E680FDCF3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29B856-C969-42A6-A559-E593B5B8E62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AC479-67E3-400B-8DB0-2555651E0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Финансовые отношения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6477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Денежные отношения, складывающиеся между предприятиями как хозяйствующими субъектами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628775"/>
            <a:ext cx="8785225" cy="863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2.</a:t>
            </a:r>
            <a:r>
              <a:rPr lang="ru-RU" sz="2400" b="1" dirty="0">
                <a:solidFill>
                  <a:schemeClr val="tx1"/>
                </a:solidFill>
              </a:rPr>
              <a:t> Денежные отношения, складывающиеся между государством и предприятиями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636838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Денежные отношения между предприятиями и банковской системой 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429000"/>
            <a:ext cx="8713787" cy="7921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Денежные отношения, складывающиеся внутри предприятий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4292600"/>
            <a:ext cx="8713788" cy="6492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5. Денежные отношения между государственными органами различных уровней 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5084763"/>
            <a:ext cx="84978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6. Денежные отношения между государством и населением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4414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Выноска со стрелкой вниз 3"/>
          <p:cNvSpPr/>
          <p:nvPr/>
        </p:nvSpPr>
        <p:spPr bwMode="auto">
          <a:xfrm>
            <a:off x="1403350" y="115888"/>
            <a:ext cx="5905500" cy="144145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Функции финансов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0" y="1628775"/>
            <a:ext cx="5435600" cy="475297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  <a:cs typeface="+mn-cs"/>
              </a:rPr>
              <a:t>Воспроизводственная</a:t>
            </a:r>
            <a:r>
              <a:rPr lang="ru-RU" b="1" dirty="0">
                <a:latin typeface="+mn-lt"/>
                <a:cs typeface="+mn-cs"/>
              </a:rPr>
              <a:t> – через финансы идет возобновление основных производственных и непроизводственных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фондов.</a:t>
            </a:r>
            <a:r>
              <a:rPr lang="ru-RU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(амортизационный фонд, фонд развития производства, фонд жилищного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строительства и т. п.)</a:t>
            </a:r>
          </a:p>
        </p:txBody>
      </p:sp>
      <p:sp>
        <p:nvSpPr>
          <p:cNvPr id="10246" name="Вертикальный свиток 5"/>
          <p:cNvSpPr>
            <a:spLocks noChangeArrowheads="1"/>
          </p:cNvSpPr>
          <p:nvPr/>
        </p:nvSpPr>
        <p:spPr bwMode="auto">
          <a:xfrm>
            <a:off x="3924300" y="1628775"/>
            <a:ext cx="5219700" cy="489585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Стимулирующая</a:t>
            </a:r>
            <a:r>
              <a:rPr lang="ru-RU" sz="2300" b="1">
                <a:latin typeface="Calibri" pitchFamily="34" charset="0"/>
              </a:rPr>
              <a:t> – </a:t>
            </a:r>
            <a:r>
              <a:rPr lang="ru-RU" b="1">
                <a:latin typeface="Calibri" pitchFamily="34" charset="0"/>
              </a:rPr>
              <a:t>посредством финансов осуществляется поощрение эффективной, плодотворной работы как целых отраслей, так и отдельных трудовых коллективов и работников. </a:t>
            </a:r>
            <a:r>
              <a:rPr lang="ru-RU" sz="2300" b="1" i="1">
                <a:solidFill>
                  <a:srgbClr val="FF0000"/>
                </a:solidFill>
                <a:latin typeface="Calibri" pitchFamily="34" charset="0"/>
              </a:rPr>
              <a:t>(фонды материального поощрения)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2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4414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Выноска со стрелкой вниз 3"/>
          <p:cNvSpPr/>
          <p:nvPr/>
        </p:nvSpPr>
        <p:spPr bwMode="auto">
          <a:xfrm>
            <a:off x="1403350" y="115888"/>
            <a:ext cx="5905500" cy="144145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Функции финансов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0" y="1628775"/>
            <a:ext cx="5724525" cy="5040313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  <a:cs typeface="+mn-cs"/>
              </a:rPr>
              <a:t>Распределительная</a:t>
            </a:r>
            <a:r>
              <a:rPr lang="ru-RU" b="1" dirty="0">
                <a:latin typeface="+mn-lt"/>
                <a:cs typeface="+mn-cs"/>
              </a:rPr>
              <a:t> – </a:t>
            </a:r>
            <a:r>
              <a:rPr lang="ru-RU" sz="2000" b="1" dirty="0">
                <a:latin typeface="+mn-lt"/>
                <a:cs typeface="+mn-cs"/>
              </a:rPr>
              <a:t>посредством финансов меняются пропорции общественного производства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на уровне государства, отрасли, отдельных предприятий, перераспределяются доходы различных социальных групп населения. 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(инновационные фонды, фонд дорожного строительства, фонд помощи сельхозпроизводителям, фонд заработной платы и т. п</a:t>
            </a:r>
            <a:r>
              <a:rPr lang="ru-RU" sz="2000" b="1" i="1" dirty="0">
                <a:solidFill>
                  <a:srgbClr val="FF0000"/>
                </a:solidFill>
                <a:latin typeface="+mn-lt"/>
                <a:cs typeface="+mn-cs"/>
              </a:rPr>
              <a:t>.)</a:t>
            </a:r>
          </a:p>
        </p:txBody>
      </p:sp>
      <p:sp>
        <p:nvSpPr>
          <p:cNvPr id="11270" name="Вертикальный свиток 5"/>
          <p:cNvSpPr>
            <a:spLocks noChangeArrowheads="1"/>
          </p:cNvSpPr>
          <p:nvPr/>
        </p:nvSpPr>
        <p:spPr bwMode="auto">
          <a:xfrm>
            <a:off x="4859338" y="1628775"/>
            <a:ext cx="4284662" cy="489585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Контрольная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– посредством финансов осуществляется контроль за движением товарно-материальных ценностей. Финансовые показатели в бухгалтерской отчетности позволяют отслеживать товарно-ресурсные потоки. </a:t>
            </a: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(Контрольно-ревизионые управления в отраслях, аудит и т. п.)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2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14414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Выноска со стрелкой вниз 3"/>
          <p:cNvSpPr/>
          <p:nvPr/>
        </p:nvSpPr>
        <p:spPr bwMode="auto">
          <a:xfrm>
            <a:off x="1403350" y="115888"/>
            <a:ext cx="5905500" cy="144145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  <a:cs typeface="+mn-cs"/>
              </a:rPr>
              <a:t>Функции финансов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0" y="1628775"/>
            <a:ext cx="5508625" cy="5040313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+mn-lt"/>
                <a:cs typeface="+mn-cs"/>
              </a:rPr>
              <a:t>Регулирующая – </a:t>
            </a:r>
            <a:r>
              <a:rPr lang="ru-RU" sz="2800" b="1" dirty="0">
                <a:latin typeface="+mn-lt"/>
                <a:cs typeface="+mn-cs"/>
              </a:rPr>
              <a:t>проявляется в налогах  и  госрасходах 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(которые могут увеличивать или уменьшать финансовые ресурсы предприятий и домохозяйств) </a:t>
            </a:r>
            <a:r>
              <a:rPr lang="ru-RU" sz="2800" b="1" dirty="0">
                <a:latin typeface="+mn-lt"/>
                <a:cs typeface="+mn-cs"/>
              </a:rPr>
              <a:t>законах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(Закон о Госбюджете), </a:t>
            </a:r>
            <a:r>
              <a:rPr lang="ru-RU" sz="2800" b="1" dirty="0">
                <a:latin typeface="+mn-lt"/>
                <a:cs typeface="+mn-cs"/>
              </a:rPr>
              <a:t>предельных ценах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(цены естественных монополий).</a:t>
            </a:r>
            <a:endParaRPr lang="ru-RU" sz="36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1270" name="Вертикальный свиток 5"/>
          <p:cNvSpPr>
            <a:spLocks noChangeArrowheads="1"/>
          </p:cNvSpPr>
          <p:nvPr/>
        </p:nvSpPr>
        <p:spPr bwMode="auto">
          <a:xfrm>
            <a:off x="4859338" y="1628775"/>
            <a:ext cx="4284662" cy="4895850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Все функции финансов тесно связаны между собой. </a:t>
            </a:r>
          </a:p>
          <a:p>
            <a:r>
              <a:rPr lang="ru-RU" sz="2400" b="1" i="1">
                <a:latin typeface="Calibri" pitchFamily="34" charset="0"/>
              </a:rPr>
              <a:t>Главными являются: </a:t>
            </a:r>
          </a:p>
          <a:p>
            <a:endParaRPr lang="ru-RU" sz="2400" b="1" i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Распределительная </a:t>
            </a:r>
            <a:r>
              <a:rPr lang="ru-RU" sz="1600" b="1" i="1">
                <a:latin typeface="Calibri" pitchFamily="34" charset="0"/>
              </a:rPr>
              <a:t>деньги должны  попасть туда, где нужнее</a:t>
            </a:r>
            <a:endParaRPr lang="ru-RU" sz="2400" b="1" i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Контрольная </a:t>
            </a:r>
            <a:r>
              <a:rPr lang="ru-RU" sz="1600" b="1" i="1">
                <a:latin typeface="Calibri" pitchFamily="34" charset="0"/>
              </a:rPr>
              <a:t>деньги не должны  попасть куда не следует</a:t>
            </a:r>
            <a:endParaRPr lang="ru-RU" sz="3200" b="1" i="1">
              <a:latin typeface="Calibri" pitchFamily="34" charset="0"/>
            </a:endParaRPr>
          </a:p>
          <a:p>
            <a:r>
              <a:rPr lang="ru-RU" sz="2400" b="1" i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2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</a:t>
            </a:r>
            <a:r>
              <a:rPr lang="ru-RU" sz="4000" b="1" smtClean="0">
                <a:solidFill>
                  <a:srgbClr val="FF0000"/>
                </a:solidFill>
              </a:rPr>
              <a:t>2. Основы теории финансов. </a:t>
            </a:r>
            <a:r>
              <a:rPr lang="ru-RU" sz="4800" b="1" smtClean="0"/>
              <a:t/>
            </a:r>
            <a:br>
              <a:rPr lang="ru-RU" sz="4800" b="1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713787" cy="20875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С.Ю. Витте.</a:t>
            </a:r>
            <a:r>
              <a:rPr lang="ru-RU" b="1" dirty="0">
                <a:solidFill>
                  <a:schemeClr val="tx1"/>
                </a:solidFill>
              </a:rPr>
              <a:t> «</a:t>
            </a:r>
            <a:r>
              <a:rPr lang="ru-RU" b="1" i="1" dirty="0">
                <a:solidFill>
                  <a:schemeClr val="tx1"/>
                </a:solidFill>
              </a:rPr>
              <a:t>Конспект лекций о народном и государственном хозяйстве».«…с конца </a:t>
            </a:r>
            <a:r>
              <a:rPr lang="en-US" b="1" i="1" dirty="0">
                <a:solidFill>
                  <a:schemeClr val="tx1"/>
                </a:solidFill>
              </a:rPr>
              <a:t>XVII</a:t>
            </a:r>
            <a:r>
              <a:rPr lang="ru-RU" b="1" i="1" dirty="0">
                <a:solidFill>
                  <a:schemeClr val="tx1"/>
                </a:solidFill>
              </a:rPr>
              <a:t> века… </a:t>
            </a:r>
            <a:r>
              <a:rPr lang="ru-RU" b="1" i="1" dirty="0">
                <a:solidFill>
                  <a:srgbClr val="C00000"/>
                </a:solidFill>
              </a:rPr>
              <a:t>под словом «финансы»… стали понимать всю совокупность государственного имущества и вообще состояние всего государственного хозяйства. </a:t>
            </a:r>
            <a:r>
              <a:rPr lang="ru-RU" b="1" i="1" dirty="0">
                <a:solidFill>
                  <a:schemeClr val="tx1"/>
                </a:solidFill>
              </a:rPr>
              <a:t>В смысле всей совокупности материальных средств, имеющихся в распоряжении государства – его доходов, расходов и долгов, – понимается это слово и теперь. Таким образом, точнее науку о финансах можно определить как науку о </a:t>
            </a:r>
            <a:r>
              <a:rPr lang="ru-RU" b="1" i="1" dirty="0">
                <a:solidFill>
                  <a:srgbClr val="C00000"/>
                </a:solidFill>
              </a:rPr>
              <a:t>способах наилучшего удовлетворения потребностей государства».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420938"/>
            <a:ext cx="8785225" cy="18716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Предпосылки возникновения финансов: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денежные отношения;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наличие процесса первичного распределения доходов; 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деятельность государства по перераспределению доходов;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долговая природа современных финансов.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437063"/>
            <a:ext cx="8713787" cy="21605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Современная финансовая теория основана на доктрине, согласно которой главное назначение финансов заключается в удовлетворении </a:t>
            </a:r>
            <a:r>
              <a:rPr lang="ru-RU" sz="2000" b="1" dirty="0">
                <a:solidFill>
                  <a:srgbClr val="C00000"/>
                </a:solidFill>
              </a:rPr>
              <a:t>потребностей</a:t>
            </a:r>
            <a:r>
              <a:rPr lang="ru-RU" sz="2000" b="1" dirty="0">
                <a:solidFill>
                  <a:schemeClr val="tx1"/>
                </a:solidFill>
              </a:rPr>
              <a:t> людей, включая все основные жизненные потребности в пище, одежде и жилье. 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Субъекты экономической деятельности любого вида существуют для того, чтобы способствовать выполнению этой основной функции существования человеческого общества.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92150"/>
            <a:ext cx="8713787" cy="1008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 Началом финансовых отношений послужило создание прибавочного продукта в денежной форме и последующее его распределение.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73238"/>
            <a:ext cx="8785225" cy="1079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 Стоимость ВВП определяют по формуле ВВП = С + V + М, где С – фонд возмещения средств производства; V – фонд заработной платы; М – чистый доход.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9241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Показатели С  и V  в меньшей степени связаны с финансами, чем показатель М.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950" y="3789363"/>
            <a:ext cx="8856663" cy="29527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Финансы</a:t>
            </a:r>
            <a:r>
              <a:rPr lang="ru-RU" sz="2400" dirty="0">
                <a:solidFill>
                  <a:schemeClr val="tx1"/>
                </a:solidFill>
              </a:rPr>
              <a:t> – </a:t>
            </a:r>
            <a:r>
              <a:rPr lang="ru-RU" sz="2400" b="1" dirty="0">
                <a:solidFill>
                  <a:schemeClr val="tx1"/>
                </a:solidFill>
              </a:rPr>
              <a:t>это специфическая форма производственных отношений по поводу распределения и перераспределения части валового внутреннего продукта, главным образом чистого дохода, и формирования на этой основе централизованных и децентрализованных фондов денежных средств, используемых на цели расширенного воспроизводства и удовлетворение общегосударственных потребностей.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97887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Добавочно к пониманию теории финансов</a:t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92150"/>
            <a:ext cx="8640762" cy="11525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/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Закон Паркинсона«В высокой финансовой политике разбираются два типа людей: те, у кого очень много денег, и те, у кого нет ничего»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				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 				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						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916113"/>
            <a:ext cx="8785225" cy="11525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Финансы</a:t>
            </a:r>
            <a:r>
              <a:rPr lang="ru-RU" sz="2400" b="1" dirty="0">
                <a:solidFill>
                  <a:schemeClr val="tx1"/>
                </a:solidFill>
              </a:rPr>
              <a:t> – это наука о том, каким образом люди управляют расходованием и поступлением дефицитных денежных ресурсов на протяжении определенного </a:t>
            </a:r>
            <a:r>
              <a:rPr lang="ru-RU" sz="2400" b="1" i="1" dirty="0">
                <a:solidFill>
                  <a:srgbClr val="CC3300"/>
                </a:solidFill>
              </a:rPr>
              <a:t>периода времени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r>
              <a:rPr lang="ru-RU" sz="2400" b="1" dirty="0"/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213100"/>
            <a:ext cx="8713787" cy="100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Объектом финансовых отношений является добавленная трудом в течение определенного периода времени (обычно календарный год) стоимость.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4292600"/>
            <a:ext cx="8713787" cy="10080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Финансовые решения характеризуются тем, что доходы и расходы: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разнесены во времени и пространстве; как правило, не могут быть точно предсказаны ни теми, кто принимает решения, ни кем-либо другим.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5373688"/>
            <a:ext cx="8713787" cy="14843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Денежное посредничество в сделках, в результате которых  происходит формирование и использование бюджетов субъектов экономической деятельности относится к финансовым отношениям.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3. Взаимосвязь финансов с другими категориями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88913"/>
            <a:ext cx="8856663" cy="5032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333375"/>
            <a:ext cx="8496300" cy="18002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</a:rPr>
              <a:t>Цена.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Определяет величину денежных средств.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От цены зависит фонд возмещения С + </a:t>
            </a:r>
            <a:r>
              <a:rPr lang="en-US" sz="2400" b="1" dirty="0">
                <a:solidFill>
                  <a:schemeClr val="tx1"/>
                </a:solidFill>
              </a:rPr>
              <a:t>V + M</a:t>
            </a: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Каждый из этих фондов без цены сформироваться не может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8775" y="2565400"/>
            <a:ext cx="8785225" cy="1800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2.</a:t>
            </a:r>
            <a:r>
              <a:rPr lang="ru-RU" sz="2400" b="1" dirty="0">
                <a:solidFill>
                  <a:schemeClr val="tx1"/>
                </a:solidFill>
              </a:rPr>
              <a:t> Заработная плата.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Финансы формируют фонд заработной платы.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Задолженность по зарплате – финансовый ресурс предприятия.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Источник формирования оборотных средств.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4652963"/>
            <a:ext cx="8713787" cy="17287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Кредит.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Имеет общие черты с финансами, но отличается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Финансовые ресурсы - за счет доходов и накоплений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Кредитные – на определенный срок ( возвратность и платность)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 rot="-5400000">
            <a:off x="6778625" y="3079751"/>
            <a:ext cx="3887787" cy="8429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Calibri" pitchFamily="34" charset="0"/>
              </a:rPr>
              <a:t>Предприятия</a:t>
            </a:r>
          </a:p>
        </p:txBody>
      </p:sp>
      <p:sp>
        <p:nvSpPr>
          <p:cNvPr id="34818" name="AutoShape 3"/>
          <p:cNvSpPr>
            <a:spLocks noChangeArrowheads="1"/>
          </p:cNvSpPr>
          <p:nvPr/>
        </p:nvSpPr>
        <p:spPr bwMode="auto">
          <a:xfrm>
            <a:off x="5435600" y="4437063"/>
            <a:ext cx="2952750" cy="1008062"/>
          </a:xfrm>
          <a:prstGeom prst="rightArrow">
            <a:avLst>
              <a:gd name="adj1" fmla="val 45944"/>
              <a:gd name="adj2" fmla="val 2485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8229600" cy="836613"/>
          </a:xfrm>
        </p:spPr>
        <p:txBody>
          <a:bodyPr/>
          <a:lstStyle/>
          <a:p>
            <a:r>
              <a:rPr lang="ru-RU" sz="2400" b="1" smtClean="0"/>
              <a:t>Экономический оборот</a:t>
            </a:r>
            <a:endParaRPr lang="ru-RU" sz="1400" b="1" smtClean="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 rot="550672">
            <a:off x="3995738" y="5157788"/>
            <a:ext cx="1512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400">
              <a:latin typeface="Calibri" pitchFamily="34" charset="0"/>
            </a:endParaRPr>
          </a:p>
          <a:p>
            <a:pPr algn="ctr"/>
            <a:endParaRPr lang="ru-RU" sz="1400">
              <a:latin typeface="Calibri" pitchFamily="34" charset="0"/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4140200" y="40052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7812088" y="30686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7740650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5364163" y="35004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3132138" y="2276475"/>
            <a:ext cx="2376487" cy="28813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Calibri" pitchFamily="34" charset="0"/>
              </a:rPr>
              <a:t>Финансовые</a:t>
            </a:r>
            <a:r>
              <a:rPr lang="ru-RU" sz="1400" b="1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рынки и посредники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 rot="17814141" flipH="1">
            <a:off x="1866900" y="3694113"/>
            <a:ext cx="1277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34827" name="AutoShape 12"/>
          <p:cNvSpPr>
            <a:spLocks noChangeArrowheads="1"/>
          </p:cNvSpPr>
          <p:nvPr/>
        </p:nvSpPr>
        <p:spPr bwMode="auto">
          <a:xfrm>
            <a:off x="971550" y="4437063"/>
            <a:ext cx="2230438" cy="792162"/>
          </a:xfrm>
          <a:prstGeom prst="rightArrow">
            <a:avLst>
              <a:gd name="adj1" fmla="val 43102"/>
              <a:gd name="adj2" fmla="val 7320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i="1">
                <a:latin typeface="Calibri" pitchFamily="34" charset="0"/>
              </a:rPr>
              <a:t>Сбережения (депозиты и</a:t>
            </a:r>
            <a:r>
              <a:rPr lang="ru-RU" sz="1100" b="1">
                <a:latin typeface="Calibri" pitchFamily="34" charset="0"/>
              </a:rPr>
              <a:t> </a:t>
            </a:r>
            <a:r>
              <a:rPr lang="ru-RU" sz="1100" b="1" i="1">
                <a:latin typeface="Calibri" pitchFamily="34" charset="0"/>
              </a:rPr>
              <a:t>инвестиции)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651500" y="4437063"/>
            <a:ext cx="2233613" cy="79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1050" b="1" i="1" dirty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00" b="1" i="1" dirty="0">
                <a:latin typeface="+mn-lt"/>
                <a:cs typeface="+mn-cs"/>
              </a:rPr>
              <a:t>Финансирование</a:t>
            </a:r>
            <a:r>
              <a:rPr lang="ru-RU" sz="2400" b="1" i="1" dirty="0">
                <a:latin typeface="+mn-lt"/>
                <a:cs typeface="+mn-cs"/>
              </a:rPr>
              <a:t> </a:t>
            </a:r>
            <a:r>
              <a:rPr lang="ru-RU" sz="1100" b="1" i="1" dirty="0">
                <a:latin typeface="+mn-lt"/>
                <a:cs typeface="+mn-cs"/>
              </a:rPr>
              <a:t>инвестиций и получение кредитов</a:t>
            </a:r>
          </a:p>
        </p:txBody>
      </p:sp>
      <p:sp>
        <p:nvSpPr>
          <p:cNvPr id="34829" name="AutoShape 14"/>
          <p:cNvSpPr>
            <a:spLocks noChangeArrowheads="1"/>
          </p:cNvSpPr>
          <p:nvPr/>
        </p:nvSpPr>
        <p:spPr bwMode="auto">
          <a:xfrm rot="-5400000">
            <a:off x="-1350169" y="3339307"/>
            <a:ext cx="3671887" cy="971550"/>
          </a:xfrm>
          <a:prstGeom prst="flowChart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1">
                <a:latin typeface="Calibri" pitchFamily="34" charset="0"/>
              </a:rPr>
              <a:t>Домохозяйства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9105900" y="305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4831" name="Rectangle 16"/>
          <p:cNvSpPr>
            <a:spLocks noChangeArrowheads="1"/>
          </p:cNvSpPr>
          <p:nvPr/>
        </p:nvSpPr>
        <p:spPr bwMode="auto">
          <a:xfrm>
            <a:off x="3059113" y="5734050"/>
            <a:ext cx="2736850" cy="11239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alibri" pitchFamily="34" charset="0"/>
              </a:rPr>
              <a:t>Рынок факторов производства</a:t>
            </a:r>
          </a:p>
        </p:txBody>
      </p:sp>
      <p:sp>
        <p:nvSpPr>
          <p:cNvPr id="34832" name="AutoShape 17"/>
          <p:cNvSpPr>
            <a:spLocks noChangeArrowheads="1"/>
          </p:cNvSpPr>
          <p:nvPr/>
        </p:nvSpPr>
        <p:spPr bwMode="auto">
          <a:xfrm rot="-1800073">
            <a:off x="5634038" y="5324475"/>
            <a:ext cx="2794000" cy="1206500"/>
          </a:xfrm>
          <a:prstGeom prst="leftArrow">
            <a:avLst>
              <a:gd name="adj1" fmla="val 50000"/>
              <a:gd name="adj2" fmla="val 11862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400" b="1" i="1">
                <a:latin typeface="Calibri" pitchFamily="34" charset="0"/>
              </a:rPr>
              <a:t>Покупка факторов производства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34833" name="AutoShape 18"/>
          <p:cNvSpPr>
            <a:spLocks noChangeArrowheads="1"/>
          </p:cNvSpPr>
          <p:nvPr/>
        </p:nvSpPr>
        <p:spPr bwMode="auto">
          <a:xfrm>
            <a:off x="755650" y="3284538"/>
            <a:ext cx="2376488" cy="1368425"/>
          </a:xfrm>
          <a:prstGeom prst="leftArrow">
            <a:avLst>
              <a:gd name="adj1" fmla="val 50000"/>
              <a:gd name="adj2" fmla="val 4341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i="1">
                <a:latin typeface="Calibri" pitchFamily="34" charset="0"/>
              </a:rPr>
              <a:t>Проценты и дивиденды</a:t>
            </a:r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 rot="876053">
            <a:off x="684213" y="5303838"/>
            <a:ext cx="2376487" cy="1358900"/>
          </a:xfrm>
          <a:prstGeom prst="leftArrow">
            <a:avLst>
              <a:gd name="adj1" fmla="val 50000"/>
              <a:gd name="adj2" fmla="val 4372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i="1">
                <a:latin typeface="Calibri" pitchFamily="34" charset="0"/>
              </a:rPr>
              <a:t>Заработная плата</a:t>
            </a:r>
          </a:p>
        </p:txBody>
      </p:sp>
      <p:sp>
        <p:nvSpPr>
          <p:cNvPr id="34835" name="AutoShape 20"/>
          <p:cNvSpPr>
            <a:spLocks noChangeArrowheads="1"/>
          </p:cNvSpPr>
          <p:nvPr/>
        </p:nvSpPr>
        <p:spPr bwMode="auto">
          <a:xfrm>
            <a:off x="5364163" y="3141663"/>
            <a:ext cx="2952750" cy="1582737"/>
          </a:xfrm>
          <a:prstGeom prst="leftArrow">
            <a:avLst>
              <a:gd name="adj1" fmla="val 50000"/>
              <a:gd name="adj2" fmla="val 4664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1">
                <a:latin typeface="Calibri" pitchFamily="34" charset="0"/>
              </a:rPr>
              <a:t>Возврат кредитов, проценты и дивиденды</a:t>
            </a:r>
          </a:p>
        </p:txBody>
      </p:sp>
      <p:sp>
        <p:nvSpPr>
          <p:cNvPr id="34836" name="Rectangle 21"/>
          <p:cNvSpPr>
            <a:spLocks noChangeArrowheads="1"/>
          </p:cNvSpPr>
          <p:nvPr/>
        </p:nvSpPr>
        <p:spPr bwMode="auto">
          <a:xfrm>
            <a:off x="3132138" y="1125538"/>
            <a:ext cx="2952750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Рынок товаров и услуг</a:t>
            </a:r>
          </a:p>
        </p:txBody>
      </p:sp>
      <p:sp>
        <p:nvSpPr>
          <p:cNvPr id="34837" name="AutoShape 23"/>
          <p:cNvSpPr>
            <a:spLocks noChangeArrowheads="1"/>
          </p:cNvSpPr>
          <p:nvPr/>
        </p:nvSpPr>
        <p:spPr bwMode="auto">
          <a:xfrm rot="-1348219">
            <a:off x="250825" y="1149350"/>
            <a:ext cx="3157538" cy="1501775"/>
          </a:xfrm>
          <a:prstGeom prst="rightArrow">
            <a:avLst>
              <a:gd name="adj1" fmla="val 50000"/>
              <a:gd name="adj2" fmla="val 4363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b="1" i="1">
                <a:latin typeface="Calibri" pitchFamily="34" charset="0"/>
              </a:rPr>
              <a:t>Потребительские расходы</a:t>
            </a:r>
          </a:p>
        </p:txBody>
      </p:sp>
      <p:sp>
        <p:nvSpPr>
          <p:cNvPr id="34838" name="AutoShape 25"/>
          <p:cNvSpPr>
            <a:spLocks noChangeArrowheads="1"/>
          </p:cNvSpPr>
          <p:nvPr/>
        </p:nvSpPr>
        <p:spPr bwMode="auto">
          <a:xfrm rot="372290">
            <a:off x="6116638" y="979488"/>
            <a:ext cx="2565400" cy="1152525"/>
          </a:xfrm>
          <a:prstGeom prst="rightArrow">
            <a:avLst>
              <a:gd name="adj1" fmla="val 50000"/>
              <a:gd name="adj2" fmla="val 5564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latin typeface="Calibri" pitchFamily="34" charset="0"/>
              </a:rPr>
              <a:t>Прибыль</a:t>
            </a:r>
          </a:p>
        </p:txBody>
      </p:sp>
      <p:sp>
        <p:nvSpPr>
          <p:cNvPr id="34839" name="AutoShape 29"/>
          <p:cNvSpPr>
            <a:spLocks noChangeArrowheads="1"/>
          </p:cNvSpPr>
          <p:nvPr/>
        </p:nvSpPr>
        <p:spPr bwMode="auto">
          <a:xfrm>
            <a:off x="5292725" y="1773238"/>
            <a:ext cx="3240088" cy="1655762"/>
          </a:xfrm>
          <a:prstGeom prst="leftArrow">
            <a:avLst>
              <a:gd name="adj1" fmla="val 50000"/>
              <a:gd name="adj2" fmla="val 4892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pPr algn="ctr"/>
            <a:r>
              <a:rPr lang="ru-RU" b="1" i="1">
                <a:latin typeface="Calibri" pitchFamily="34" charset="0"/>
              </a:rPr>
              <a:t>Сбережения (депозиты и инвестиции</a:t>
            </a:r>
            <a:r>
              <a:rPr lang="ru-RU" i="1">
                <a:latin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4. Признаки классификации финансовых отношений.</a:t>
            </a: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569325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6477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 Денежный характер. Производство. </a:t>
            </a:r>
            <a:r>
              <a:rPr lang="ru-RU" sz="2400" b="1" dirty="0">
                <a:solidFill>
                  <a:srgbClr val="FF0000"/>
                </a:solidFill>
              </a:rPr>
              <a:t>Распределение. Обмен. </a:t>
            </a:r>
            <a:r>
              <a:rPr lang="ru-RU" sz="2400" b="1" dirty="0">
                <a:solidFill>
                  <a:schemeClr val="tx1"/>
                </a:solidFill>
              </a:rPr>
              <a:t>Потребление.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1628775"/>
            <a:ext cx="8785225" cy="863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 Распределительный характер.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636838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3. Неэквивалентный характер.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429000"/>
            <a:ext cx="8713787" cy="7921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Зачастую принудительный характер.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569325" cy="360362"/>
          </a:xfrm>
        </p:spPr>
        <p:txBody>
          <a:bodyPr/>
          <a:lstStyle/>
          <a:p>
            <a:r>
              <a:rPr lang="ru-RU" sz="2500" b="1" smtClean="0"/>
              <a:t>Решения, принимаемые хозяйственными единицами</a:t>
            </a:r>
            <a:endParaRPr lang="ru-RU" sz="2500" smtClean="0">
              <a:solidFill>
                <a:srgbClr val="FF0000"/>
              </a:solidFill>
            </a:endParaRP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620713"/>
            <a:ext cx="8713787" cy="18002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C3300"/>
                </a:solidFill>
              </a:rPr>
              <a:t>Домохозяйствам принимают решения следующих типов: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 о потреблении и сбережении денежных средств;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инвестиционные решения;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 о финансировании (когда и каким образом следует воспользоваться заемными средствами);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решения, связанные с управлением риском.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2492375"/>
            <a:ext cx="8785225" cy="29527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Решения, принимаемые фирмой (предприятием, организацией, учреждением):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решения, связанные с планированием инвестиций (следует ли построить завод или вложить средства в ценные бумаги);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 о финансировании бизнеса (какую часть структуры капитала должны составлять долговые обязательства, а какую – собственный капитал);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решения, связанные с управлением оборотным капиталам (следует ли предоставить клиентам коммерческий кредит или требовать от них уплаты сразу при поставке товаров) 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решения, связанные с управлением риском и др.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5516563"/>
            <a:ext cx="8891588" cy="10810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C3300"/>
                </a:solidFill>
              </a:rPr>
              <a:t>Решения принимаемые правительством регулируются финансовой политикой страны.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Принимаемые хозяйственными единицами решения определяют структуру финансовых потоков.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569325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Обобщения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692150"/>
            <a:ext cx="8785225" cy="17287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Финансы – это экономические отношения, осуществляемые преимущественно в денежной форме между основными институциональными единицами (хозяйствующими субъектами) – предприятиями, учреждениями, организациями, домашними хозяйствами и государством по поводу распределения и перераспределения добавленной стоимости (располагаемого национального дохода).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2565400"/>
            <a:ext cx="8856663" cy="19431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Эти отношения могут возникнуть по поводу: распределения дохода общества для  осуществления производства и получения доходов хозяйствующих субъектов;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перераспределения доходов хозяйствующих субъектов для обеспечения адекватного исполнения государством функций, в которых нуждается общество;</a:t>
            </a:r>
          </a:p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процессе неэквивалентного обмена на основе долговых обязательств в условиях неопределенности и риска.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652963"/>
            <a:ext cx="8713787" cy="936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 узком смысле слова экономическая категория «финансы» – это денежные отношения хозяйствующих субъектов, включая государство, под влиянием которых доход общества меняет свою структуру, увеличиваясь в руках одного субъекта за счет изъятия (неэквивалентного) этой части у другого.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5661025"/>
            <a:ext cx="8713787" cy="9366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В результате финансовых отношений происходит формирование и использование бюджетов в виде определенных финансовых фондов хозяйствующих субъектов.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5. Общее понятия о финансовой системе, экономические основы ее построения.</a:t>
            </a:r>
            <a:endParaRPr lang="ru-RU" sz="3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640763" cy="792162"/>
          </a:xfrm>
        </p:spPr>
        <p:txBody>
          <a:bodyPr/>
          <a:lstStyle/>
          <a:p>
            <a:endParaRPr lang="ru-RU" sz="2800" smtClean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856662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Круглая лента лицом вверх 3"/>
          <p:cNvSpPr/>
          <p:nvPr/>
        </p:nvSpPr>
        <p:spPr bwMode="auto">
          <a:xfrm>
            <a:off x="539750" y="476250"/>
            <a:ext cx="7920038" cy="3240088"/>
          </a:xfrm>
          <a:prstGeom prst="ellipseRibbon2">
            <a:avLst/>
          </a:prstGeom>
          <a:solidFill>
            <a:schemeClr val="accent3">
              <a:lumMod val="20000"/>
              <a:lumOff val="8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Финансовая система -это </a:t>
            </a:r>
            <a:r>
              <a:rPr lang="ru-RU" sz="2800" b="1" dirty="0">
                <a:latin typeface="+mn-lt"/>
                <a:cs typeface="+mn-cs"/>
              </a:rPr>
              <a:t>совокупность финансовых отношений и учреждений их обслуживающих.</a:t>
            </a:r>
          </a:p>
        </p:txBody>
      </p:sp>
      <p:sp>
        <p:nvSpPr>
          <p:cNvPr id="5" name="Горизонтальный свиток 4"/>
          <p:cNvSpPr/>
          <p:nvPr/>
        </p:nvSpPr>
        <p:spPr bwMode="auto">
          <a:xfrm>
            <a:off x="468313" y="2997200"/>
            <a:ext cx="8424862" cy="3744913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Она охватывает весь механизм общественного воспроизводства и способствует мобилизации ресурсов для повышения его эффективности</a:t>
            </a:r>
            <a:r>
              <a:rPr lang="ru-RU" sz="2400" b="1" dirty="0">
                <a:latin typeface="+mn-lt"/>
                <a:cs typeface="+mn-cs"/>
              </a:rPr>
              <a:t>.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b="1" dirty="0">
                <a:latin typeface="+mn-lt"/>
                <a:cs typeface="+mn-cs"/>
              </a:rPr>
              <a:t>В нашей стране финансовая система рассматривается в совокупности с кредитной. Что в частности отражено в Конституции Республики Беларусь 1996 г. – VII раздел называется ”Финансово-кредитная система Республики Беларусь“.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Содержимое 2"/>
          <p:cNvSpPr>
            <a:spLocks noGrp="1"/>
          </p:cNvSpPr>
          <p:nvPr>
            <p:ph idx="1"/>
          </p:nvPr>
        </p:nvSpPr>
        <p:spPr>
          <a:xfrm>
            <a:off x="179388" y="1628775"/>
            <a:ext cx="8856662" cy="5229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1986" name="Заголовок 3"/>
          <p:cNvSpPr>
            <a:spLocks noGrp="1"/>
          </p:cNvSpPr>
          <p:nvPr>
            <p:ph type="title"/>
          </p:nvPr>
        </p:nvSpPr>
        <p:spPr>
          <a:xfrm>
            <a:off x="323850" y="115888"/>
            <a:ext cx="8640763" cy="14414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Выноска со стрелкой вниз 4"/>
          <p:cNvSpPr>
            <a:spLocks noChangeArrowheads="1"/>
          </p:cNvSpPr>
          <p:nvPr/>
        </p:nvSpPr>
        <p:spPr bwMode="auto">
          <a:xfrm>
            <a:off x="611188" y="188913"/>
            <a:ext cx="7561262" cy="1295400"/>
          </a:xfrm>
          <a:prstGeom prst="downArrowCallout">
            <a:avLst>
              <a:gd name="adj1" fmla="val 25023"/>
              <a:gd name="adj2" fmla="val 24996"/>
              <a:gd name="adj3" fmla="val 25000"/>
              <a:gd name="adj4" fmla="val 72116"/>
            </a:avLst>
          </a:prstGeom>
          <a:solidFill>
            <a:schemeClr val="bg2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800" b="1">
                <a:latin typeface="Calibri" pitchFamily="34" charset="0"/>
              </a:rPr>
              <a:t>Принципы построения финансовой системы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 bwMode="auto">
          <a:xfrm>
            <a:off x="0" y="1700213"/>
            <a:ext cx="4500563" cy="4897437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Принцип демократического централизма - значительная часть финансовых ресурсов аккумулируется и распределяется через централизованные финансы.</a:t>
            </a:r>
          </a:p>
        </p:txBody>
      </p:sp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3276600" y="1700213"/>
            <a:ext cx="5616575" cy="4824412"/>
          </a:xfrm>
          <a:prstGeom prst="verticalScroll">
            <a:avLst>
              <a:gd name="adj" fmla="val 12500"/>
            </a:avLst>
          </a:prstGeom>
          <a:solidFill>
            <a:srgbClr val="FFFF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b="1">
                <a:latin typeface="Calibri" pitchFamily="34" charset="0"/>
              </a:rPr>
              <a:t>Принцип фискального федерализма – разделение полномочий в финансовой сфере между разными уровнями власти, причем местные власти независимы в своих финансовых расходах и мало зависят от централизованных финансов.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4000" b="1" dirty="0" smtClean="0"/>
              <a:t>Типы устройства финансовой системы</a:t>
            </a:r>
            <a:r>
              <a:rPr lang="ru-RU" sz="4000" b="1" dirty="0" smtClean="0">
                <a:cs typeface="Times New Roman" pitchFamily="18" charset="0"/>
              </a:rPr>
              <a:t/>
            </a:r>
            <a:br>
              <a:rPr lang="ru-RU" sz="4000" b="1" dirty="0" smtClean="0"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18002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</a:rPr>
              <a:t>Банковский – тип финансовой системы, при котором основная часть национального дохода страны перераспределяется через рынок ссудных капиталов.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Данный тип характерен для Европы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852738"/>
            <a:ext cx="8785225" cy="1944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2. Рыночный – тип финансовой системы, при котором роль в перераспределении НД выполняет фондовый рынок. Данный тип характерен для США, Канады.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868863"/>
            <a:ext cx="8713788" cy="18002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tx1"/>
                </a:solidFill>
              </a:rPr>
              <a:t>Бюджетный </a:t>
            </a:r>
            <a:r>
              <a:rPr lang="ru-RU" sz="2400" b="1" dirty="0">
                <a:solidFill>
                  <a:schemeClr val="tx1"/>
                </a:solidFill>
              </a:rPr>
              <a:t>– тип финансовой системы, при котором часть НД в централизованном порядке перераспределяется государством через систему бюджетов и внебюджетных фондов. 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343775" cy="836613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ru-RU" sz="4000" b="1" smtClean="0"/>
              <a:t>Финансовая система Беларуси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458200" cy="6092825"/>
          </a:xfrm>
        </p:spPr>
        <p:txBody>
          <a:bodyPr/>
          <a:lstStyle/>
          <a:p>
            <a:endParaRPr lang="ru-RU" b="1" smtClean="0"/>
          </a:p>
          <a:p>
            <a:endParaRPr lang="ru-RU" smtClean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908050"/>
            <a:ext cx="3095625" cy="1225550"/>
          </a:xfrm>
          <a:prstGeom prst="downArrowCallout">
            <a:avLst>
              <a:gd name="adj1" fmla="val 63148"/>
              <a:gd name="adj2" fmla="val 63148"/>
              <a:gd name="adj3" fmla="val 16667"/>
              <a:gd name="adj4" fmla="val 66667"/>
            </a:avLst>
          </a:prstGeom>
          <a:solidFill>
            <a:srgbClr val="99CC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Централизованные</a:t>
            </a:r>
          </a:p>
          <a:p>
            <a:pPr algn="ctr"/>
            <a:r>
              <a:rPr lang="ru-RU" b="1">
                <a:latin typeface="Calibri" pitchFamily="34" charset="0"/>
              </a:rPr>
              <a:t>финансы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5759450" y="908050"/>
            <a:ext cx="3384550" cy="1152525"/>
          </a:xfrm>
          <a:prstGeom prst="downArrowCallout">
            <a:avLst>
              <a:gd name="adj1" fmla="val 73416"/>
              <a:gd name="adj2" fmla="val 73416"/>
              <a:gd name="adj3" fmla="val 16667"/>
              <a:gd name="adj4" fmla="val 66667"/>
            </a:avLst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Децентрализованные</a:t>
            </a:r>
          </a:p>
          <a:p>
            <a:pPr algn="ctr"/>
            <a:r>
              <a:rPr lang="ru-RU" b="1">
                <a:latin typeface="Calibri" pitchFamily="34" charset="0"/>
              </a:rPr>
              <a:t>финансы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0" y="2205038"/>
            <a:ext cx="3132138" cy="1223962"/>
          </a:xfrm>
          <a:prstGeom prst="downArrowCallout">
            <a:avLst>
              <a:gd name="adj1" fmla="val 63975"/>
              <a:gd name="adj2" fmla="val 63975"/>
              <a:gd name="adj3" fmla="val 16667"/>
              <a:gd name="adj4" fmla="val 66667"/>
            </a:avLst>
          </a:prstGeom>
          <a:solidFill>
            <a:srgbClr val="99CC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Государственный</a:t>
            </a:r>
          </a:p>
          <a:p>
            <a:pPr algn="ctr"/>
            <a:r>
              <a:rPr lang="ru-RU" b="1">
                <a:latin typeface="Calibri" pitchFamily="34" charset="0"/>
              </a:rPr>
              <a:t>бюджет</a:t>
            </a:r>
          </a:p>
        </p:txBody>
      </p:sp>
      <p:sp>
        <p:nvSpPr>
          <p:cNvPr id="5127" name="AutoShape 10"/>
          <p:cNvSpPr>
            <a:spLocks noChangeArrowheads="1"/>
          </p:cNvSpPr>
          <p:nvPr/>
        </p:nvSpPr>
        <p:spPr bwMode="auto">
          <a:xfrm>
            <a:off x="0" y="3429000"/>
            <a:ext cx="3097213" cy="1223963"/>
          </a:xfrm>
          <a:prstGeom prst="downArrowCallout">
            <a:avLst>
              <a:gd name="adj1" fmla="val 63262"/>
              <a:gd name="adj2" fmla="val 63262"/>
              <a:gd name="adj3" fmla="val 16667"/>
              <a:gd name="adj4" fmla="val 66667"/>
            </a:avLst>
          </a:prstGeom>
          <a:solidFill>
            <a:srgbClr val="99CC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Республиканский </a:t>
            </a:r>
          </a:p>
          <a:p>
            <a:pPr algn="ctr"/>
            <a:r>
              <a:rPr lang="ru-RU" b="1">
                <a:latin typeface="Calibri" pitchFamily="34" charset="0"/>
              </a:rPr>
              <a:t>бюджет</a:t>
            </a: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0" y="4652963"/>
            <a:ext cx="3059113" cy="1150937"/>
          </a:xfrm>
          <a:prstGeom prst="downArrowCallout">
            <a:avLst>
              <a:gd name="adj1" fmla="val 66448"/>
              <a:gd name="adj2" fmla="val 66448"/>
              <a:gd name="adj3" fmla="val 16667"/>
              <a:gd name="adj4" fmla="val 66667"/>
            </a:avLst>
          </a:prstGeom>
          <a:solidFill>
            <a:srgbClr val="FF99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Местные бюджеты</a:t>
            </a: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0" y="5805488"/>
            <a:ext cx="3203575" cy="792162"/>
          </a:xfrm>
          <a:prstGeom prst="rect">
            <a:avLst/>
          </a:prstGeom>
          <a:solidFill>
            <a:srgbClr val="99FF33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Бюджет Союза </a:t>
            </a:r>
          </a:p>
          <a:p>
            <a:pPr algn="ctr"/>
            <a:r>
              <a:rPr lang="ru-RU" b="1">
                <a:latin typeface="Calibri" pitchFamily="34" charset="0"/>
              </a:rPr>
              <a:t>Беларуси и России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5130" name="AutoShape 18"/>
          <p:cNvSpPr>
            <a:spLocks noChangeArrowheads="1"/>
          </p:cNvSpPr>
          <p:nvPr/>
        </p:nvSpPr>
        <p:spPr bwMode="auto">
          <a:xfrm>
            <a:off x="6516688" y="2060575"/>
            <a:ext cx="2627312" cy="1295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Финансы </a:t>
            </a:r>
          </a:p>
          <a:p>
            <a:pPr algn="ctr"/>
            <a:r>
              <a:rPr lang="ru-RU" b="1">
                <a:latin typeface="Calibri" pitchFamily="34" charset="0"/>
              </a:rPr>
              <a:t>предприятий </a:t>
            </a:r>
          </a:p>
          <a:p>
            <a:pPr algn="ctr"/>
            <a:r>
              <a:rPr lang="ru-RU" b="1">
                <a:latin typeface="Calibri" pitchFamily="34" charset="0"/>
              </a:rPr>
              <a:t>и организаций</a:t>
            </a:r>
          </a:p>
        </p:txBody>
      </p:sp>
      <p:sp>
        <p:nvSpPr>
          <p:cNvPr id="5131" name="AutoShape 20"/>
          <p:cNvSpPr>
            <a:spLocks noChangeArrowheads="1"/>
          </p:cNvSpPr>
          <p:nvPr/>
        </p:nvSpPr>
        <p:spPr bwMode="auto">
          <a:xfrm>
            <a:off x="6659563" y="3573463"/>
            <a:ext cx="2484437" cy="79216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Финансы</a:t>
            </a:r>
          </a:p>
          <a:p>
            <a:pPr algn="ctr"/>
            <a:r>
              <a:rPr lang="ru-RU" b="1">
                <a:latin typeface="Calibri" pitchFamily="34" charset="0"/>
              </a:rPr>
              <a:t> СЭЗ</a:t>
            </a:r>
          </a:p>
        </p:txBody>
      </p:sp>
      <p:sp>
        <p:nvSpPr>
          <p:cNvPr id="5132" name="AutoShape 22"/>
          <p:cNvSpPr>
            <a:spLocks noChangeArrowheads="1"/>
          </p:cNvSpPr>
          <p:nvPr/>
        </p:nvSpPr>
        <p:spPr bwMode="auto">
          <a:xfrm>
            <a:off x="6877050" y="4652963"/>
            <a:ext cx="2266950" cy="11525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Финансы </a:t>
            </a:r>
          </a:p>
          <a:p>
            <a:pPr algn="ctr"/>
            <a:r>
              <a:rPr lang="ru-RU" b="1">
                <a:latin typeface="Calibri" pitchFamily="34" charset="0"/>
              </a:rPr>
              <a:t>домашних </a:t>
            </a:r>
          </a:p>
          <a:p>
            <a:pPr algn="ctr"/>
            <a:r>
              <a:rPr lang="ru-RU" b="1">
                <a:latin typeface="Calibri" pitchFamily="34" charset="0"/>
              </a:rPr>
              <a:t>хозяйств</a:t>
            </a:r>
          </a:p>
        </p:txBody>
      </p:sp>
      <p:sp>
        <p:nvSpPr>
          <p:cNvPr id="5133" name="AutoShape 24"/>
          <p:cNvSpPr>
            <a:spLocks noChangeArrowheads="1"/>
          </p:cNvSpPr>
          <p:nvPr/>
        </p:nvSpPr>
        <p:spPr bwMode="auto">
          <a:xfrm>
            <a:off x="3132138" y="1412875"/>
            <a:ext cx="2519362" cy="2376488"/>
          </a:xfrm>
          <a:prstGeom prst="octagon">
            <a:avLst>
              <a:gd name="adj" fmla="val 2928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Целевые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бюджетные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фонды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(ФСЗН)</a:t>
            </a:r>
            <a:r>
              <a:rPr lang="ru-RU" dirty="0">
                <a:latin typeface="+mn-lt"/>
                <a:cs typeface="+mn-cs"/>
              </a:rPr>
              <a:t> </a:t>
            </a:r>
          </a:p>
        </p:txBody>
      </p:sp>
      <p:sp>
        <p:nvSpPr>
          <p:cNvPr id="5134" name="AutoShape 26"/>
          <p:cNvSpPr>
            <a:spLocks noChangeArrowheads="1"/>
          </p:cNvSpPr>
          <p:nvPr/>
        </p:nvSpPr>
        <p:spPr bwMode="auto">
          <a:xfrm>
            <a:off x="5651500" y="2565400"/>
            <a:ext cx="865188" cy="358775"/>
          </a:xfrm>
          <a:prstGeom prst="leftArrow">
            <a:avLst>
              <a:gd name="adj1" fmla="val 50000"/>
              <a:gd name="adj2" fmla="val 60288"/>
            </a:avLst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5" name="AutoShape 28"/>
          <p:cNvSpPr>
            <a:spLocks noChangeArrowheads="1"/>
          </p:cNvSpPr>
          <p:nvPr/>
        </p:nvSpPr>
        <p:spPr bwMode="auto">
          <a:xfrm rot="-2652897">
            <a:off x="5940425" y="3078163"/>
            <a:ext cx="309563" cy="2109787"/>
          </a:xfrm>
          <a:prstGeom prst="upArrow">
            <a:avLst>
              <a:gd name="adj1" fmla="val 50000"/>
              <a:gd name="adj2" fmla="val 170384"/>
            </a:avLst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6" name="AutoShape 29"/>
          <p:cNvSpPr>
            <a:spLocks noChangeArrowheads="1"/>
          </p:cNvSpPr>
          <p:nvPr/>
        </p:nvSpPr>
        <p:spPr bwMode="auto">
          <a:xfrm>
            <a:off x="3779838" y="4149725"/>
            <a:ext cx="2592387" cy="1944688"/>
          </a:xfrm>
          <a:prstGeom prst="hexagon">
            <a:avLst>
              <a:gd name="adj" fmla="val 33327"/>
              <a:gd name="vf" fmla="val 115470"/>
            </a:avLst>
          </a:prstGeom>
          <a:solidFill>
            <a:srgbClr val="66FF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Calibri" pitchFamily="34" charset="0"/>
              </a:rPr>
              <a:t>Внебюджетные</a:t>
            </a:r>
          </a:p>
          <a:p>
            <a:pPr algn="ctr"/>
            <a:r>
              <a:rPr lang="ru-RU" b="1">
                <a:latin typeface="Calibri" pitchFamily="34" charset="0"/>
              </a:rPr>
              <a:t>фонды</a:t>
            </a:r>
          </a:p>
        </p:txBody>
      </p:sp>
      <p:sp>
        <p:nvSpPr>
          <p:cNvPr id="5137" name="AutoShape 31"/>
          <p:cNvSpPr>
            <a:spLocks noChangeArrowheads="1"/>
          </p:cNvSpPr>
          <p:nvPr/>
        </p:nvSpPr>
        <p:spPr bwMode="auto">
          <a:xfrm>
            <a:off x="3132138" y="981075"/>
            <a:ext cx="2592387" cy="144463"/>
          </a:xfrm>
          <a:prstGeom prst="leftArrow">
            <a:avLst>
              <a:gd name="adj1" fmla="val 50000"/>
              <a:gd name="adj2" fmla="val 448625"/>
            </a:avLst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8" name="AutoShape 32"/>
          <p:cNvSpPr>
            <a:spLocks noChangeArrowheads="1"/>
          </p:cNvSpPr>
          <p:nvPr/>
        </p:nvSpPr>
        <p:spPr bwMode="auto">
          <a:xfrm>
            <a:off x="3059113" y="1196975"/>
            <a:ext cx="2736850" cy="144463"/>
          </a:xfrm>
          <a:prstGeom prst="rightArrow">
            <a:avLst>
              <a:gd name="adj1" fmla="val 50000"/>
              <a:gd name="adj2" fmla="val 473625"/>
            </a:avLst>
          </a:prstGeom>
          <a:solidFill>
            <a:srgbClr val="99CC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9" name="AutoShape 35"/>
          <p:cNvSpPr>
            <a:spLocks noChangeArrowheads="1"/>
          </p:cNvSpPr>
          <p:nvPr/>
        </p:nvSpPr>
        <p:spPr bwMode="auto">
          <a:xfrm rot="-6126830">
            <a:off x="6325394" y="5191919"/>
            <a:ext cx="215900" cy="1011238"/>
          </a:xfrm>
          <a:prstGeom prst="upArrow">
            <a:avLst>
              <a:gd name="adj1" fmla="val 50000"/>
              <a:gd name="adj2" fmla="val 117096"/>
            </a:avLst>
          </a:prstGeom>
          <a:solidFill>
            <a:srgbClr val="FFFF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0" name="AutoShape 36"/>
          <p:cNvSpPr>
            <a:spLocks noChangeArrowheads="1"/>
          </p:cNvSpPr>
          <p:nvPr/>
        </p:nvSpPr>
        <p:spPr bwMode="auto">
          <a:xfrm rot="2272499">
            <a:off x="2916238" y="4005263"/>
            <a:ext cx="1368425" cy="288925"/>
          </a:xfrm>
          <a:prstGeom prst="rightArrow">
            <a:avLst>
              <a:gd name="adj1" fmla="val 50000"/>
              <a:gd name="adj2" fmla="val 118407"/>
            </a:avLst>
          </a:prstGeom>
          <a:solidFill>
            <a:srgbClr val="99CC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1" name="AutoShape 37"/>
          <p:cNvSpPr>
            <a:spLocks noChangeArrowheads="1"/>
          </p:cNvSpPr>
          <p:nvPr/>
        </p:nvSpPr>
        <p:spPr bwMode="auto">
          <a:xfrm>
            <a:off x="3059113" y="5013325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42" name="Line 38"/>
          <p:cNvSpPr>
            <a:spLocks noChangeShapeType="1"/>
          </p:cNvSpPr>
          <p:nvPr/>
        </p:nvSpPr>
        <p:spPr bwMode="auto">
          <a:xfrm>
            <a:off x="7885113" y="3284538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>
            <a:off x="8027988" y="43656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4" name="AutoShape 40"/>
          <p:cNvSpPr>
            <a:spLocks noChangeArrowheads="1"/>
          </p:cNvSpPr>
          <p:nvPr/>
        </p:nvSpPr>
        <p:spPr bwMode="auto">
          <a:xfrm>
            <a:off x="5940425" y="5949950"/>
            <a:ext cx="2736850" cy="71913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Международные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финансы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Вводные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5048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tx1"/>
                </a:solidFill>
              </a:rPr>
              <a:t>Ведение конспекта. Обязательно. Он оценивается. Словарь фин. терм.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12875"/>
            <a:ext cx="8496300" cy="7921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 </a:t>
            </a:r>
            <a:r>
              <a:rPr lang="ru-RU" sz="2000" b="1" dirty="0">
                <a:solidFill>
                  <a:schemeClr val="tx1"/>
                </a:solidFill>
              </a:rPr>
              <a:t>Посыл </a:t>
            </a:r>
            <a:r>
              <a:rPr lang="ru-RU" sz="2000" b="1" dirty="0" err="1">
                <a:solidFill>
                  <a:schemeClr val="tx1"/>
                </a:solidFill>
              </a:rPr>
              <a:t>Журавкова</a:t>
            </a:r>
            <a:r>
              <a:rPr lang="ru-RU" sz="2000" b="1" dirty="0">
                <a:solidFill>
                  <a:schemeClr val="tx1"/>
                </a:solidFill>
              </a:rPr>
              <a:t>. Заблуждение, связанное с </a:t>
            </a:r>
            <a:r>
              <a:rPr lang="ru-RU" sz="2000" b="1" dirty="0" err="1">
                <a:solidFill>
                  <a:schemeClr val="tx1"/>
                </a:solidFill>
              </a:rPr>
              <a:t>итернетом</a:t>
            </a:r>
            <a:r>
              <a:rPr lang="ru-RU" sz="2000" b="1" dirty="0">
                <a:solidFill>
                  <a:schemeClr val="tx1"/>
                </a:solidFill>
              </a:rPr>
              <a:t>. «У меня всё есть»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276475"/>
            <a:ext cx="8713787" cy="20161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 Практическая составляющая.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Ориентация на подготовку сообщений с привязкой к текущему состоянию в экономике и </a:t>
            </a:r>
            <a:r>
              <a:rPr lang="ru-RU" sz="2000" b="1" dirty="0" err="1">
                <a:solidFill>
                  <a:schemeClr val="tx1"/>
                </a:solidFill>
              </a:rPr>
              <a:t>экон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 err="1">
                <a:solidFill>
                  <a:schemeClr val="tx1"/>
                </a:solidFill>
              </a:rPr>
              <a:t>преступ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-дело </a:t>
            </a:r>
            <a:r>
              <a:rPr lang="ru-RU" sz="2000" b="1" dirty="0" err="1">
                <a:solidFill>
                  <a:schemeClr val="tx1"/>
                </a:solidFill>
                <a:cs typeface="Times New Roman" pitchFamily="18" charset="0"/>
              </a:rPr>
              <a:t>Чижа-Япринцевых</a:t>
            </a:r>
            <a:endParaRPr lang="ru-RU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-бинарный опцион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-решение НБ об информировании КГК при оплате картой 300 </a:t>
            </a: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BYN</a:t>
            </a:r>
            <a:endParaRPr lang="ru-RU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-формируем папку резонансных фин. преступлений и их разбор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4508500"/>
            <a:ext cx="8713787" cy="5762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4. Широкое использование знаний, полученных при изучении других экономических дисциплин.  Э.Т., АХД, Микро и </a:t>
            </a:r>
            <a:r>
              <a:rPr lang="ru-RU" sz="2000" b="1" dirty="0" err="1">
                <a:solidFill>
                  <a:schemeClr val="tx1"/>
                </a:solidFill>
              </a:rPr>
              <a:t>макроэк</a:t>
            </a:r>
            <a:r>
              <a:rPr lang="ru-RU" sz="2000" b="1" dirty="0">
                <a:solidFill>
                  <a:schemeClr val="tx1"/>
                </a:solidFill>
              </a:rPr>
              <a:t>. Фин. Право и др.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5229225"/>
            <a:ext cx="8713787" cy="13684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5.Структура 10 тем. 13 лекций. 13 семинаров и 4 практических. </a:t>
            </a:r>
            <a:r>
              <a:rPr lang="ru-RU" sz="2000" b="1" dirty="0" err="1">
                <a:solidFill>
                  <a:schemeClr val="tx1"/>
                </a:solidFill>
              </a:rPr>
              <a:t>Тестир</a:t>
            </a:r>
            <a:r>
              <a:rPr lang="ru-RU" sz="2000" b="1" dirty="0">
                <a:solidFill>
                  <a:schemeClr val="tx1"/>
                </a:solidFill>
              </a:rPr>
              <a:t>. Экз.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Темы навязали. Упор на предприятия. нет налогов. Нет страхования.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Учебников много. Мы берем «Финансы и финансовый рынок под ред. Кобринского Г. Е. и Фесенко М. К. 2014.  интернет-ресурсы: НБ, МФ, КГК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1. Сущность и функции финансов.</a:t>
            </a:r>
          </a:p>
          <a:p>
            <a:pPr>
              <a:buFont typeface="Arial" charset="0"/>
              <a:buNone/>
            </a:pPr>
            <a:r>
              <a:rPr lang="ru-RU" b="1" smtClean="0"/>
              <a:t>2. Специфика финансов, формы их проявления в общественном продукте.</a:t>
            </a:r>
          </a:p>
          <a:p>
            <a:pPr>
              <a:buFont typeface="Arial" charset="0"/>
              <a:buNone/>
            </a:pPr>
            <a:r>
              <a:rPr lang="ru-RU" b="1" smtClean="0"/>
              <a:t>3. Отличие финансов от других экономических категорий.</a:t>
            </a:r>
          </a:p>
          <a:p>
            <a:pPr>
              <a:buFont typeface="Arial" charset="0"/>
              <a:buNone/>
            </a:pPr>
            <a:r>
              <a:rPr lang="ru-RU" b="1" smtClean="0"/>
              <a:t>4. Объективные закономерности, причины и условия функционирования финансов.  </a:t>
            </a:r>
          </a:p>
          <a:p>
            <a:pPr>
              <a:buFont typeface="Arial" charset="0"/>
              <a:buNone/>
            </a:pPr>
            <a:r>
              <a:rPr lang="ru-RU" b="1" smtClean="0"/>
              <a:t>5. Формы денежных отношений, определяющих содержание финансов.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Picture 2" descr="C:\Users\Алексей\Pictures\Последн. дни уходящ. лета 2016\20160901_14515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747713"/>
            <a:ext cx="8208963" cy="537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1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Финансы в системе экономических отношений</a:t>
            </a:r>
            <a:endParaRPr lang="ru-RU" sz="4800" b="1" dirty="0" smtClean="0"/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Понятие финансов и их функции.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73238"/>
            <a:ext cx="8785225" cy="1079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Основы теории финансов.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9241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Взаимосвязь финансов с другими категориям.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789363"/>
            <a:ext cx="8713787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Признаки классификации финансовых отношений.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5013325"/>
            <a:ext cx="8713787" cy="10080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5. Общее понятия о финансовой системе, экономические основы ее построения.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b="1" smtClean="0"/>
          </a:p>
          <a:p>
            <a:pPr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1.</a:t>
            </a:r>
            <a:r>
              <a:rPr lang="ru-RU" sz="4000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Понятие финансов и их функции.</a:t>
            </a:r>
            <a:endParaRPr lang="ru-RU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713787" cy="23034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Экономические отношения – широкое понятие, охватывающее всю экономику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Финансы как экономическая категория представляет собой экономические отношения, возникающие в процессе образования, распределения, и использования денежных фондов.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708275"/>
            <a:ext cx="8785225" cy="18732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 финансовые отношения не входят денежные отношения, связанные с товарным и денежным обращением в розничной торговле; с оплатой транспортных, бытовых, коммунальных, зрелищных и прочих услуг, с движением денег при дарении и наследовании.</a:t>
            </a:r>
            <a:endParaRPr lang="ru-RU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797425"/>
            <a:ext cx="8713787" cy="12239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Финансы появились значительно позже денег — на высшей ступени цивилизации, одновременно с развитием торговли и возникновением института государства, в XIII—XV вв.</a:t>
            </a:r>
            <a:endParaRPr lang="ru-RU" sz="2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115252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Финансы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712200" cy="5445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Горизонтальный свиток 4"/>
          <p:cNvSpPr/>
          <p:nvPr/>
        </p:nvSpPr>
        <p:spPr bwMode="auto">
          <a:xfrm>
            <a:off x="539750" y="1125538"/>
            <a:ext cx="8208963" cy="3024187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Финансы (лат. </a:t>
            </a:r>
            <a:r>
              <a:rPr lang="en-US" sz="2800" b="1" dirty="0" err="1">
                <a:latin typeface="+mn-lt"/>
                <a:cs typeface="+mn-cs"/>
              </a:rPr>
              <a:t>finantia</a:t>
            </a:r>
            <a:r>
              <a:rPr lang="ru-RU" sz="2800" b="1" dirty="0">
                <a:latin typeface="+mn-lt"/>
                <a:cs typeface="+mn-cs"/>
              </a:rPr>
              <a:t> – наличность, доход) - экономические отношения, возникающие по поводу образования, распределения и использования </a:t>
            </a:r>
            <a:r>
              <a:rPr lang="ru-RU" sz="4000" b="1" u="sng" dirty="0">
                <a:solidFill>
                  <a:srgbClr val="FF0000"/>
                </a:solidFill>
                <a:latin typeface="+mn-lt"/>
                <a:cs typeface="+mn-cs"/>
              </a:rPr>
              <a:t>фондов</a:t>
            </a:r>
            <a:r>
              <a:rPr lang="ru-RU" sz="2800" b="1" dirty="0">
                <a:latin typeface="+mn-lt"/>
                <a:cs typeface="+mn-cs"/>
              </a:rPr>
              <a:t> денежных средств.</a:t>
            </a:r>
          </a:p>
        </p:txBody>
      </p:sp>
      <p:sp>
        <p:nvSpPr>
          <p:cNvPr id="6149" name="Выноска со стрелкой вверх 5"/>
          <p:cNvSpPr>
            <a:spLocks noChangeArrowheads="1"/>
          </p:cNvSpPr>
          <p:nvPr/>
        </p:nvSpPr>
        <p:spPr bwMode="auto">
          <a:xfrm>
            <a:off x="1547813" y="3860800"/>
            <a:ext cx="6119812" cy="1439863"/>
          </a:xfrm>
          <a:prstGeom prst="upArrowCallout">
            <a:avLst>
              <a:gd name="adj1" fmla="val 24990"/>
              <a:gd name="adj2" fmla="val 25010"/>
              <a:gd name="adj3" fmla="val 25000"/>
              <a:gd name="adj4" fmla="val 64977"/>
            </a:avLst>
          </a:prstGeom>
          <a:solidFill>
            <a:srgbClr val="FFFF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latin typeface="Calibri" pitchFamily="34" charset="0"/>
              </a:rPr>
              <a:t>Объект финансового права.</a:t>
            </a:r>
          </a:p>
        </p:txBody>
      </p:sp>
      <p:sp>
        <p:nvSpPr>
          <p:cNvPr id="7" name="Горизонтальный свиток 6"/>
          <p:cNvSpPr/>
          <p:nvPr/>
        </p:nvSpPr>
        <p:spPr bwMode="auto">
          <a:xfrm>
            <a:off x="468313" y="4652963"/>
            <a:ext cx="8496300" cy="220503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Все финансовые отношения являются денежными отношениями, но не все денежные отношения – финансовыми.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9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1450</Words>
  <Application>Microsoft Office PowerPoint</Application>
  <PresentationFormat>Экран (4:3)</PresentationFormat>
  <Paragraphs>208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Calibri</vt:lpstr>
      <vt:lpstr>Arial</vt:lpstr>
      <vt:lpstr>Times New Roman</vt:lpstr>
      <vt:lpstr>Тема Office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Вводные </vt:lpstr>
      <vt:lpstr>Слайд 4</vt:lpstr>
      <vt:lpstr>    Тема 1 </vt:lpstr>
      <vt:lpstr> План лекции: </vt:lpstr>
      <vt:lpstr>Слайд 7</vt:lpstr>
      <vt:lpstr>    </vt:lpstr>
      <vt:lpstr>Финансы</vt:lpstr>
      <vt:lpstr>Финансовые отношения</vt:lpstr>
      <vt:lpstr>Слайд 11</vt:lpstr>
      <vt:lpstr>Слайд 12</vt:lpstr>
      <vt:lpstr>Слайд 13</vt:lpstr>
      <vt:lpstr>Слайд 14</vt:lpstr>
      <vt:lpstr>    </vt:lpstr>
      <vt:lpstr>   </vt:lpstr>
      <vt:lpstr> Добавочно к пониманию теории финансов </vt:lpstr>
      <vt:lpstr>     3. Взаимосвязь финансов с другими категориями</vt:lpstr>
      <vt:lpstr>Слайд 19</vt:lpstr>
      <vt:lpstr>Экономический оборот</vt:lpstr>
      <vt:lpstr>     4. Признаки классификации финансовых отношений.</vt:lpstr>
      <vt:lpstr>Слайд 22</vt:lpstr>
      <vt:lpstr>Решения, принимаемые хозяйственными единицами</vt:lpstr>
      <vt:lpstr>Обобщения</vt:lpstr>
      <vt:lpstr>Слайд 25</vt:lpstr>
      <vt:lpstr>Слайд 26</vt:lpstr>
      <vt:lpstr>Слайд 27</vt:lpstr>
      <vt:lpstr> Типы устройства финансовой системы </vt:lpstr>
      <vt:lpstr>Финансовая система Беларуси</vt:lpstr>
      <vt:lpstr>План семинарского занятия 2 часа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101</cp:revision>
  <dcterms:created xsi:type="dcterms:W3CDTF">2016-07-09T07:56:42Z</dcterms:created>
  <dcterms:modified xsi:type="dcterms:W3CDTF">2018-09-28T05:45:38Z</dcterms:modified>
</cp:coreProperties>
</file>