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76" r:id="rId9"/>
    <p:sldId id="271" r:id="rId10"/>
    <p:sldId id="273" r:id="rId11"/>
    <p:sldId id="274" r:id="rId12"/>
    <p:sldId id="263" r:id="rId13"/>
    <p:sldId id="275" r:id="rId14"/>
    <p:sldId id="278" r:id="rId15"/>
    <p:sldId id="279" r:id="rId16"/>
    <p:sldId id="264" r:id="rId17"/>
    <p:sldId id="291" r:id="rId18"/>
    <p:sldId id="292" r:id="rId19"/>
    <p:sldId id="293" r:id="rId20"/>
    <p:sldId id="294" r:id="rId21"/>
    <p:sldId id="265" r:id="rId22"/>
    <p:sldId id="288" r:id="rId23"/>
    <p:sldId id="277" r:id="rId24"/>
    <p:sldId id="284" r:id="rId25"/>
    <p:sldId id="285" r:id="rId26"/>
    <p:sldId id="286" r:id="rId27"/>
    <p:sldId id="268" r:id="rId28"/>
    <p:sldId id="266" r:id="rId29"/>
    <p:sldId id="280" r:id="rId30"/>
    <p:sldId id="290" r:id="rId31"/>
    <p:sldId id="281" r:id="rId32"/>
    <p:sldId id="282" r:id="rId33"/>
    <p:sldId id="295" r:id="rId34"/>
    <p:sldId id="261" r:id="rId35"/>
    <p:sldId id="283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CC2C2-505E-4942-874B-8D2ECD36058F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990B8-8904-4F19-93FD-B0D89A0B9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8FEB-A95A-45AB-A37F-FC9B926D056C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7037-F9DC-41B3-AF37-72EB6638F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B0C09-6AAF-40A0-BD23-3727A03DE30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8129-2E4D-45C6-958E-1798E913C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CC813-932C-4D2F-9100-89B611C30C0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CAD3-6967-45DB-843C-588735934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30FB4-CE31-4436-883A-3889CBCDBCA5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90F40-BB33-49E9-BB7F-5DB119593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392F-5763-4D4A-BD88-EAE8B3770DB3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7B8C2-6A83-4AB7-B898-FD7F2D52F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E731F-4CFF-4BC6-A33B-365DB1AFD356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260E5-F901-4022-9FB5-4288EA721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CB1E-AA35-4018-BEE5-17AFBFD06EA8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5CEB-7F50-470F-835F-3FD48F1E0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A5C5B-73CE-4D00-81DB-EF527E6851E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85D57-77FE-40F9-8C51-5A86B3890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093D7-D6FA-4E5E-A98B-E470E4E62B25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B2C8-1D41-49D7-8721-5E17E0534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2F73-78CA-48FB-A1B8-BAB89F446E11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BECF-B7DB-4F81-8B1B-2A895C00A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1248D2-3D08-497C-B91C-F2A0A111FCB2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1AD0C9-2DD6-4548-A523-1F6ED6769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tut.by/economics/449532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088" y="260350"/>
          <a:ext cx="7154862" cy="6408738"/>
        </p:xfrm>
        <a:graphic>
          <a:graphicData uri="http://schemas.openxmlformats.org/presentationml/2006/ole">
            <p:oleObj spid="_x0000_s1026" name="Image" r:id="rId3" imgW="2354784" imgH="1660952" progId="">
              <p:embed/>
            </p:oleObj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58825" y="5761038"/>
            <a:ext cx="7773988" cy="9080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smtClean="0">
                <a:solidFill>
                  <a:schemeClr val="bg1"/>
                </a:solidFill>
              </a:rPr>
              <a:t>Министерства внутренних дел Республики Беларусь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866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2940"/>
              </a:avLst>
            </a:prstTxWarp>
          </a:bodyPr>
          <a:lstStyle/>
          <a:p>
            <a:pPr algn="ctr"/>
            <a:r>
              <a:rPr lang="ru-RU" sz="3200" kern="10" spc="160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 Cyr"/>
              </a:rPr>
              <a:t>Академия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518525" cy="1125538"/>
          </a:xfrm>
        </p:spPr>
        <p:txBody>
          <a:bodyPr/>
          <a:lstStyle/>
          <a:p>
            <a:r>
              <a:rPr lang="ru-RU" sz="3200" b="1" smtClean="0"/>
              <a:t>Валютный рынок можно классифицировать по специфическим признакам</a:t>
            </a:r>
            <a:endParaRPr lang="ru-RU" sz="4800" b="1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79388" y="1052513"/>
            <a:ext cx="8713787" cy="56896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179388" y="1484313"/>
            <a:ext cx="4248150" cy="720725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1. по территориальному принципу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79388" y="2636838"/>
            <a:ext cx="3816350" cy="79216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2. по отношению к валютным ограничениям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00563" y="1268413"/>
            <a:ext cx="4175125" cy="10080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международный рынок (FOREX);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Региональный;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Национальный.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1638" y="2349500"/>
            <a:ext cx="4608512" cy="12239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свободный рынок когда отсутствуют валютные ограничения;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валютный присущи валютные ограничения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7175" y="3644900"/>
            <a:ext cx="4752975" cy="2952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с одним режимом, т. е. рынок со свободными (плавающими) валютными курсами, котировка которых устанавливается на биржевых торгах;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с двойным режимом, т. е. с одновременным применением фиксированного и плавающего курсов валюты.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79388" y="4652963"/>
            <a:ext cx="3816350" cy="10795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3. по видам применяемых режимов валютных курсов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1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518525" cy="1125538"/>
          </a:xfrm>
        </p:spPr>
        <p:txBody>
          <a:bodyPr/>
          <a:lstStyle/>
          <a:p>
            <a:r>
              <a:rPr lang="ru-RU" sz="3200" b="1" smtClean="0"/>
              <a:t>Валютный рынок можно классифицировать по специфическим признакам</a:t>
            </a:r>
            <a:endParaRPr lang="ru-RU" sz="4800" b="1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79388" y="1052513"/>
            <a:ext cx="8713787" cy="56896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179388" y="1125538"/>
            <a:ext cx="4032250" cy="10795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4. по видам основных финансовых активов, обращающихся на валютном рынке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50825" y="2276475"/>
            <a:ext cx="4105275" cy="4318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5. по гражданству участников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4663" y="1052513"/>
            <a:ext cx="4535487" cy="10810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долларов США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евро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японских иен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английских фунтов стерлингов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56100" y="2205038"/>
            <a:ext cx="4464050" cy="5762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резидентов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нерезидентов и т. </a:t>
            </a:r>
            <a:r>
              <a:rPr lang="ru-RU" sz="2000" b="1" dirty="0" err="1">
                <a:solidFill>
                  <a:schemeClr val="tx1"/>
                </a:solidFill>
              </a:rPr>
              <a:t>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40200" y="2852738"/>
            <a:ext cx="4752975" cy="10810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иностранная валюта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валютные ценности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ценные бумаги в иностранной валюте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250825" y="2781300"/>
            <a:ext cx="3816350" cy="10795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Инструменты валютного рынка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50825" y="4437063"/>
            <a:ext cx="1512888" cy="6477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Валютные ценности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35150" y="4005263"/>
            <a:ext cx="6985000" cy="26638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платежные документы в иностранной валюте;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ценные бумаги в иностранной валюте;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белорусские рубли при совершении сделок между резидентами и нерезидентами;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ценные бумаги в белорусских рублях при совершении сделок между резидентами и нерезидентами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1" grpId="0" animBg="1"/>
      <p:bldP spid="10" grpId="0" animBg="1"/>
      <p:bldP spid="13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2.</a:t>
            </a:r>
            <a:r>
              <a:rPr lang="ru-RU" sz="4000" b="1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Валютные операции.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endParaRPr lang="ru-RU" sz="4000" b="1" smtClean="0">
              <a:solidFill>
                <a:srgbClr val="FF000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79388" y="1916113"/>
            <a:ext cx="8785225" cy="47529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989138"/>
            <a:ext cx="8713787" cy="647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Сделки с использованием иностранной валюты, ценных бумаг в иностранной валюте, платежных документов в иностранной валюте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0"/>
            <a:ext cx="8713788" cy="19446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Под валютными операциями понимается</a:t>
            </a:r>
            <a:r>
              <a:rPr lang="ru-RU" sz="2400" b="1" dirty="0">
                <a:solidFill>
                  <a:schemeClr val="tx1"/>
                </a:solidFill>
              </a:rPr>
              <a:t> деятельность юридических, физических лиц, государства и других организаций, учреждений, объединений, связанная с куплей-продажей, расчетами и/или предоставлением в ссуду иностранной валюты. К ним относятся: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2708275"/>
            <a:ext cx="8642350" cy="6492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сделки между резидентами и нерезидентами, предусматривающие использование белорусских рублей (</a:t>
            </a:r>
            <a:r>
              <a:rPr lang="en-US" sz="2000" b="1" dirty="0">
                <a:solidFill>
                  <a:schemeClr val="tx1"/>
                </a:solidFill>
              </a:rPr>
              <a:t>BYN</a:t>
            </a:r>
            <a:r>
              <a:rPr lang="ru-RU" sz="2000" b="1" dirty="0">
                <a:solidFill>
                  <a:schemeClr val="tx1"/>
                </a:solidFill>
              </a:rPr>
              <a:t>), ценных бумаг в</a:t>
            </a:r>
            <a:r>
              <a:rPr lang="en-US" sz="2000" b="1" dirty="0">
                <a:solidFill>
                  <a:schemeClr val="tx1"/>
                </a:solidFill>
              </a:rPr>
              <a:t> BYN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388" y="3429000"/>
            <a:ext cx="8640762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сделки между нерезидентами, предусматривающие использование</a:t>
            </a:r>
            <a:r>
              <a:rPr lang="en-US" sz="2000" b="1" dirty="0">
                <a:solidFill>
                  <a:schemeClr val="tx1"/>
                </a:solidFill>
              </a:rPr>
              <a:t> BYN</a:t>
            </a:r>
            <a:r>
              <a:rPr lang="ru-RU" sz="2000" b="1" dirty="0">
                <a:solidFill>
                  <a:schemeClr val="tx1"/>
                </a:solidFill>
              </a:rPr>
              <a:t>, ценных бумаг в </a:t>
            </a:r>
            <a:r>
              <a:rPr lang="en-US" sz="2000" b="1" dirty="0">
                <a:solidFill>
                  <a:schemeClr val="tx1"/>
                </a:solidFill>
              </a:rPr>
              <a:t>BYN</a:t>
            </a:r>
            <a:r>
              <a:rPr lang="ru-RU" sz="2000" b="1" dirty="0">
                <a:solidFill>
                  <a:schemeClr val="tx1"/>
                </a:solidFill>
              </a:rPr>
              <a:t>, совершаемые на территории РБ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4149725"/>
            <a:ext cx="8642350" cy="5032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ввоз и пересылка в РБ, а также вывоз и пересылка из РБ валютных ценностей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" y="4724400"/>
            <a:ext cx="8640763" cy="2889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международные банковские переводы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5084763"/>
            <a:ext cx="8640763" cy="5762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операции нерезидентов с </a:t>
            </a:r>
            <a:r>
              <a:rPr lang="en-US" sz="2000" b="1" dirty="0">
                <a:solidFill>
                  <a:schemeClr val="tx1"/>
                </a:solidFill>
              </a:rPr>
              <a:t>BYN </a:t>
            </a:r>
            <a:r>
              <a:rPr lang="ru-RU" sz="2000" b="1" dirty="0">
                <a:solidFill>
                  <a:schemeClr val="tx1"/>
                </a:solidFill>
              </a:rPr>
              <a:t>по счетам и депозитам в банках и небанковских кредитно-финансовых организациях РБ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5732463"/>
            <a:ext cx="8642350" cy="86518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операции с иностранной валютой по счетам и вкладам (депозитам) в банках и небанковских кредитно-финансовых организациях РБ, банках и иных кредитных организациях за пределами РБ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10096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07950" y="1196975"/>
            <a:ext cx="8928100" cy="54721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88913"/>
            <a:ext cx="8640762" cy="10080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Валютные операции подразделяются на текущие валютные операции и валютные операции, связанные с движением капитала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79512" y="1268760"/>
            <a:ext cx="1224136" cy="4392488"/>
          </a:xfrm>
          <a:prstGeom prst="rightArrow">
            <a:avLst>
              <a:gd name="adj1" fmla="val 77516"/>
              <a:gd name="adj2" fmla="val 4146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Текущие валютные операции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150" y="1268413"/>
            <a:ext cx="7058025" cy="936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осуществление расчетов по экспорту - импорту товаров (работ, услуг), и  исключительных прав на результаты интеллектуальной деятельности;  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35150" y="2349500"/>
            <a:ext cx="6913563" cy="6477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предоставление и получение кредитов и (или) займов на срок, не превышающий 180 дней;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2275" y="3141663"/>
            <a:ext cx="6983413" cy="10795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перевод и получение процентов, дивидендов и иных доходов по вкладам (депозитам), инвестициям, заемным и кредитным операциям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813" y="4365625"/>
            <a:ext cx="7345362" cy="1008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операции неторгового характера (выплата заработной платы, денежного довольствия, стипендий пенсий, алиментов, государственных пособий т.п.)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71550" y="5516563"/>
            <a:ext cx="7993063" cy="13414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Валютные ценности могут находиться в собственности как резидентов, так и нерезидентов, являющихся субъектами валютного регулирования и осуществляющих валютные операции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10096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07950" y="1196975"/>
            <a:ext cx="8928100" cy="54721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88913"/>
            <a:ext cx="8640762" cy="10080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Валютные операции подразделяются на текущие валютные операции и валютные операции, связанные с движением капитала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79512" y="1412776"/>
            <a:ext cx="1512168" cy="5184576"/>
          </a:xfrm>
          <a:prstGeom prst="rightArrow">
            <a:avLst>
              <a:gd name="adj1" fmla="val 77516"/>
              <a:gd name="adj2" fmla="val 414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Валютными операциями, связанными с движением капитала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813" y="1268413"/>
            <a:ext cx="7416800" cy="936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приобретение акций при их распределении среди учредителей, а также доли в уставном фонде или пая в имуществе нерезидентов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250" y="2276475"/>
            <a:ext cx="7345363" cy="936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приобретение ценных бумаг, выпущенных резидентами или нерезидентами, за исключением приобретения акций при их распределении среди учредителей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3713" y="3284538"/>
            <a:ext cx="7200900" cy="9366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переводы для расчетов по обязательствам, предусматривающим передачу недвижимого имущества, либо прав на него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19250" y="4292600"/>
            <a:ext cx="7345363" cy="15128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расчеты по экспорту- импорту товаров (работ, услуг), охраняемой информации, исключительных прав на результаты интеллектуальной деятельности, расчеты по которым превышают срок 180 календарных дней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19250" y="5876925"/>
            <a:ext cx="7353300" cy="8001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предоставление и получение кредитов и (или) займов на срок, превышающий 180 дней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40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3</a:t>
            </a:r>
            <a:r>
              <a:rPr lang="ru-RU" sz="3600" b="1" smtClean="0">
                <a:solidFill>
                  <a:srgbClr val="FF0000"/>
                </a:solidFill>
              </a:rPr>
              <a:t>.</a:t>
            </a:r>
            <a:r>
              <a:rPr lang="ru-RU" sz="4000" b="1" smtClean="0">
                <a:solidFill>
                  <a:srgbClr val="FF0000"/>
                </a:solidFill>
              </a:rPr>
              <a:t> Формирование валютных курсов. </a:t>
            </a:r>
            <a:endParaRPr lang="ru-RU" sz="4000" b="1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417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Валютная биржа</a:t>
            </a:r>
            <a:endParaRPr lang="ru-RU" sz="4000" b="1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179388" y="692150"/>
            <a:ext cx="8785225" cy="59769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765175"/>
            <a:ext cx="8785225" cy="14398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Ключевым участником валютного рынка Республики Беларусь является ОАО </a:t>
            </a:r>
            <a:r>
              <a:rPr lang="ru-RU" sz="2400" b="1" i="1" dirty="0">
                <a:solidFill>
                  <a:srgbClr val="C00000"/>
                </a:solidFill>
              </a:rPr>
              <a:t>«Белорусская валютно-фондовая биржа</a:t>
            </a:r>
            <a:r>
              <a:rPr lang="ru-RU" sz="2400" b="1" dirty="0">
                <a:solidFill>
                  <a:schemeClr val="tx1"/>
                </a:solidFill>
              </a:rPr>
              <a:t>». Она  специализируется на осуществлении проведения торгов иностранными валютами.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8888" y="2276475"/>
            <a:ext cx="7634287" cy="647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организация и проведение биржевых торгов иностранными валютами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913" y="2997200"/>
            <a:ext cx="7488237" cy="647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определение текущего рыночного курса белорусского рубля к иностранным валютам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250" y="3716338"/>
            <a:ext cx="7273925" cy="7207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осуществление расчета требований и обязательств участников торгов по результатам торгов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813" y="4508500"/>
            <a:ext cx="7345362" cy="7921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формирование документов, служащих основанием для проведения расчетов по результатам торгов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51520" y="2276872"/>
            <a:ext cx="1008112" cy="4392488"/>
          </a:xfrm>
          <a:prstGeom prst="rightArrow">
            <a:avLst>
              <a:gd name="adj1" fmla="val 67382"/>
              <a:gd name="adj2" fmla="val 4760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Основные задачи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биржи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6013" y="6165850"/>
            <a:ext cx="7704137" cy="4238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информационное обслуживание участников торгов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913" y="5373688"/>
            <a:ext cx="7561262" cy="6746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учет и контроль полномочий участников торгов и </a:t>
            </a:r>
            <a:r>
              <a:rPr lang="ru-RU" sz="2400" b="1" dirty="0" err="1">
                <a:solidFill>
                  <a:schemeClr val="tx1"/>
                </a:solidFill>
              </a:rPr>
              <a:t>трейдеров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346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Биржевая торговля валютой</a:t>
            </a:r>
            <a:endParaRPr lang="ru-RU" dirty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713788" cy="59769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692150"/>
            <a:ext cx="8713788" cy="6492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Биржевые торги иностранными валютами проводятся по методу «</a:t>
            </a:r>
            <a:r>
              <a:rPr lang="ru-RU" sz="2400" b="1" dirty="0" err="1">
                <a:solidFill>
                  <a:schemeClr val="tx1"/>
                </a:solidFill>
              </a:rPr>
              <a:t>фиксинга</a:t>
            </a:r>
            <a:r>
              <a:rPr lang="ru-RU" sz="2400" b="1" dirty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412875"/>
            <a:ext cx="8640763" cy="16557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Перед началом торгов участники подают предварительные заявки на покупку и /или продажу валюты. В зависимости от разницы между суммарными объемами принятых заявок на покупку и продажу, ведущий торгов осуществляет повышение или понижение курса валюты.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95288" y="3141663"/>
            <a:ext cx="3024187" cy="719137"/>
          </a:xfrm>
          <a:prstGeom prst="downArrow">
            <a:avLst>
              <a:gd name="adj1" fmla="val 50000"/>
              <a:gd name="adj2" fmla="val 4092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Заявки на продажу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867400" y="3141663"/>
            <a:ext cx="3025775" cy="574675"/>
          </a:xfrm>
          <a:prstGeom prst="downArrow">
            <a:avLst>
              <a:gd name="adj1" fmla="val 50000"/>
              <a:gd name="adj2" fmla="val 4092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Заявки на  покупку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850" y="3933825"/>
            <a:ext cx="2735263" cy="17986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1.9 </a:t>
            </a:r>
            <a:r>
              <a:rPr lang="en-US" b="1" dirty="0">
                <a:solidFill>
                  <a:srgbClr val="C00000"/>
                </a:solidFill>
              </a:rPr>
              <a:t>BYN</a:t>
            </a:r>
            <a:r>
              <a:rPr lang="ru-RU" b="1" dirty="0">
                <a:solidFill>
                  <a:srgbClr val="C00000"/>
                </a:solidFill>
              </a:rPr>
              <a:t> – 500 тыс.</a:t>
            </a:r>
            <a:r>
              <a:rPr lang="en-US" b="1" dirty="0">
                <a:solidFill>
                  <a:srgbClr val="C00000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1.9</a:t>
            </a:r>
            <a:r>
              <a:rPr lang="en-US" b="1" dirty="0">
                <a:solidFill>
                  <a:srgbClr val="C00000"/>
                </a:solidFill>
              </a:rPr>
              <a:t>1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BYN</a:t>
            </a:r>
            <a:r>
              <a:rPr lang="ru-RU" b="1" dirty="0">
                <a:solidFill>
                  <a:srgbClr val="C00000"/>
                </a:solidFill>
              </a:rPr>
              <a:t> – </a:t>
            </a:r>
            <a:r>
              <a:rPr lang="en-US" b="1" dirty="0">
                <a:solidFill>
                  <a:srgbClr val="C00000"/>
                </a:solidFill>
              </a:rPr>
              <a:t>4</a:t>
            </a:r>
            <a:r>
              <a:rPr lang="ru-RU" b="1" dirty="0">
                <a:solidFill>
                  <a:srgbClr val="C00000"/>
                </a:solidFill>
              </a:rPr>
              <a:t>00 тыс.</a:t>
            </a:r>
            <a:r>
              <a:rPr lang="en-US" b="1" dirty="0">
                <a:solidFill>
                  <a:srgbClr val="C00000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1.9</a:t>
            </a:r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BYN</a:t>
            </a:r>
            <a:r>
              <a:rPr lang="ru-RU" b="1" dirty="0">
                <a:solidFill>
                  <a:srgbClr val="C00000"/>
                </a:solidFill>
              </a:rPr>
              <a:t> – </a:t>
            </a:r>
            <a:r>
              <a:rPr lang="en-US" b="1" dirty="0">
                <a:solidFill>
                  <a:srgbClr val="C00000"/>
                </a:solidFill>
              </a:rPr>
              <a:t>3</a:t>
            </a:r>
            <a:r>
              <a:rPr lang="ru-RU" b="1" dirty="0">
                <a:solidFill>
                  <a:srgbClr val="C00000"/>
                </a:solidFill>
              </a:rPr>
              <a:t>00 тыс.</a:t>
            </a:r>
            <a:r>
              <a:rPr lang="en-US" b="1" dirty="0">
                <a:solidFill>
                  <a:srgbClr val="C00000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1.9</a:t>
            </a:r>
            <a:r>
              <a:rPr lang="en-US" b="1" dirty="0">
                <a:solidFill>
                  <a:srgbClr val="C00000"/>
                </a:solidFill>
              </a:rPr>
              <a:t>3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BYN</a:t>
            </a:r>
            <a:r>
              <a:rPr lang="ru-RU" b="1" dirty="0">
                <a:solidFill>
                  <a:srgbClr val="C00000"/>
                </a:solidFill>
              </a:rPr>
              <a:t> –</a:t>
            </a:r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ru-RU" b="1" dirty="0">
                <a:solidFill>
                  <a:srgbClr val="C00000"/>
                </a:solidFill>
              </a:rPr>
              <a:t>00 тыс.</a:t>
            </a:r>
            <a:r>
              <a:rPr lang="en-US" b="1" dirty="0">
                <a:solidFill>
                  <a:srgbClr val="C00000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1.9</a:t>
            </a:r>
            <a:r>
              <a:rPr lang="en-US" b="1" dirty="0">
                <a:solidFill>
                  <a:srgbClr val="C00000"/>
                </a:solidFill>
              </a:rPr>
              <a:t>4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BYN</a:t>
            </a:r>
            <a:r>
              <a:rPr lang="ru-RU" b="1" dirty="0">
                <a:solidFill>
                  <a:srgbClr val="C00000"/>
                </a:solidFill>
              </a:rPr>
              <a:t> – </a:t>
            </a:r>
            <a:r>
              <a:rPr lang="en-US" b="1" dirty="0">
                <a:solidFill>
                  <a:srgbClr val="C00000"/>
                </a:solidFill>
              </a:rPr>
              <a:t>1</a:t>
            </a:r>
            <a:r>
              <a:rPr lang="ru-RU" b="1" dirty="0">
                <a:solidFill>
                  <a:srgbClr val="C00000"/>
                </a:solidFill>
              </a:rPr>
              <a:t>00 тыс.</a:t>
            </a:r>
            <a:r>
              <a:rPr lang="en-US" b="1" dirty="0">
                <a:solidFill>
                  <a:srgbClr val="C00000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Итого: 1500 тыс.</a:t>
            </a:r>
            <a:r>
              <a:rPr lang="en-US" b="1" dirty="0">
                <a:solidFill>
                  <a:srgbClr val="C00000"/>
                </a:solidFill>
              </a:rPr>
              <a:t> 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325" y="3789363"/>
            <a:ext cx="2736850" cy="19431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1.9 </a:t>
            </a:r>
            <a:r>
              <a:rPr lang="en-US" b="1" dirty="0">
                <a:solidFill>
                  <a:schemeClr val="tx1"/>
                </a:solidFill>
              </a:rPr>
              <a:t>BYN</a:t>
            </a:r>
            <a:r>
              <a:rPr lang="ru-RU" b="1" dirty="0">
                <a:solidFill>
                  <a:schemeClr val="tx1"/>
                </a:solidFill>
              </a:rPr>
              <a:t> – 800 тыс.</a:t>
            </a:r>
            <a:r>
              <a:rPr lang="en-US" b="1" dirty="0">
                <a:solidFill>
                  <a:schemeClr val="tx1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1.9</a:t>
            </a:r>
            <a:r>
              <a:rPr lang="en-US" b="1" dirty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BYN</a:t>
            </a:r>
            <a:r>
              <a:rPr lang="ru-RU" b="1" dirty="0">
                <a:solidFill>
                  <a:schemeClr val="tx1"/>
                </a:solidFill>
              </a:rPr>
              <a:t> – 700 тыс.</a:t>
            </a:r>
            <a:r>
              <a:rPr lang="en-US" b="1" dirty="0">
                <a:solidFill>
                  <a:schemeClr val="tx1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1.9</a:t>
            </a:r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BYN</a:t>
            </a:r>
            <a:r>
              <a:rPr lang="ru-RU" b="1" dirty="0">
                <a:solidFill>
                  <a:srgbClr val="C00000"/>
                </a:solidFill>
              </a:rPr>
              <a:t> – 600 тыс.</a:t>
            </a:r>
            <a:r>
              <a:rPr lang="en-US" b="1" dirty="0">
                <a:solidFill>
                  <a:srgbClr val="C00000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1.9</a:t>
            </a:r>
            <a:r>
              <a:rPr lang="en-US" b="1" dirty="0">
                <a:solidFill>
                  <a:srgbClr val="C00000"/>
                </a:solidFill>
              </a:rPr>
              <a:t>3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BYN</a:t>
            </a:r>
            <a:r>
              <a:rPr lang="ru-RU" b="1" dirty="0">
                <a:solidFill>
                  <a:srgbClr val="C00000"/>
                </a:solidFill>
              </a:rPr>
              <a:t> –500 тыс.</a:t>
            </a:r>
            <a:r>
              <a:rPr lang="en-US" b="1" dirty="0">
                <a:solidFill>
                  <a:srgbClr val="C00000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1.9</a:t>
            </a:r>
            <a:r>
              <a:rPr lang="en-US" b="1" dirty="0">
                <a:solidFill>
                  <a:srgbClr val="C00000"/>
                </a:solidFill>
              </a:rPr>
              <a:t>4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BYN</a:t>
            </a:r>
            <a:r>
              <a:rPr lang="ru-RU" b="1" dirty="0">
                <a:solidFill>
                  <a:srgbClr val="C00000"/>
                </a:solidFill>
              </a:rPr>
              <a:t> – 400 тыс.</a:t>
            </a:r>
            <a:r>
              <a:rPr lang="en-US" b="1" dirty="0">
                <a:solidFill>
                  <a:srgbClr val="C00000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Итого: 3000 тыс.</a:t>
            </a:r>
            <a:r>
              <a:rPr lang="en-US" b="1" dirty="0">
                <a:solidFill>
                  <a:srgbClr val="C00000"/>
                </a:solidFill>
              </a:rPr>
              <a:t> USD</a:t>
            </a:r>
          </a:p>
        </p:txBody>
      </p:sp>
      <p:sp>
        <p:nvSpPr>
          <p:cNvPr id="11" name="Выноска со стрелками влево/вправо 10"/>
          <p:cNvSpPr/>
          <p:nvPr/>
        </p:nvSpPr>
        <p:spPr>
          <a:xfrm>
            <a:off x="3059113" y="3573463"/>
            <a:ext cx="3097212" cy="1727200"/>
          </a:xfrm>
          <a:prstGeom prst="leftRight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Фиксинг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1.9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BYN</a:t>
            </a:r>
            <a:r>
              <a:rPr lang="ru-RU" sz="2400" b="1" dirty="0">
                <a:solidFill>
                  <a:schemeClr val="tx1"/>
                </a:solidFill>
              </a:rPr>
              <a:t> 1 </a:t>
            </a:r>
            <a:r>
              <a:rPr lang="en-US" sz="2400" b="1" dirty="0">
                <a:solidFill>
                  <a:schemeClr val="tx1"/>
                </a:solidFill>
              </a:rPr>
              <a:t>USD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850" y="5805488"/>
            <a:ext cx="8640763" cy="863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Хеджирование </a:t>
            </a:r>
            <a:r>
              <a:rPr lang="ru-RU" sz="2000" b="1" dirty="0">
                <a:solidFill>
                  <a:schemeClr val="tx1"/>
                </a:solidFill>
              </a:rPr>
              <a:t>— страхование от разнообразных неблагоприятных изменений на валютном рынке, минимизация убытков, связанных с колебаниями курса.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191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Биржевая торговля валютой</a:t>
            </a:r>
            <a:endParaRPr lang="ru-RU" b="1" dirty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107950" y="549275"/>
            <a:ext cx="9036050" cy="61928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620713"/>
            <a:ext cx="8713787" cy="11525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Непрерывный двойной аукцион – это стандартный способ, который используется на классических биржах. В Республике Беларусь  введен с 1 июля 2015г.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844675"/>
            <a:ext cx="8713787" cy="3816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chemeClr val="tx1"/>
                </a:solidFill>
              </a:rPr>
              <a:t>Все заявки на покупку и продажу попадают в так называемый «стакан»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«Стакан» представляет из себя столбик цен, по которым хотят продать или купить валюту. Если заявки пересекаются, то происходит сделка.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Например, банк хочет купить доллары по 1,96 </a:t>
            </a:r>
            <a:r>
              <a:rPr lang="en-US" sz="2200" b="1" dirty="0">
                <a:solidFill>
                  <a:schemeClr val="tx1"/>
                </a:solidFill>
              </a:rPr>
              <a:t>BYN</a:t>
            </a:r>
            <a:r>
              <a:rPr lang="ru-RU" sz="2200" b="1" dirty="0">
                <a:solidFill>
                  <a:schemeClr val="tx1"/>
                </a:solidFill>
              </a:rPr>
              <a:t>, а другой банк хочет продать валюту по такой же цене. Заявки попадают в "стакан", и сделка происходит автоматически. Если же третий банк хочет купить доллары по 1.95</a:t>
            </a:r>
            <a:r>
              <a:rPr lang="en-US" sz="2200" b="1" dirty="0">
                <a:solidFill>
                  <a:schemeClr val="tx1"/>
                </a:solidFill>
              </a:rPr>
              <a:t> BYN</a:t>
            </a:r>
            <a:r>
              <a:rPr lang="ru-RU" sz="2200" b="1" dirty="0">
                <a:solidFill>
                  <a:schemeClr val="tx1"/>
                </a:solidFill>
              </a:rPr>
              <a:t>, то его заявка будет находиться в "стакане" до тех пор, пока не найдутся желающие продать валюту по такой же цене.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5732463"/>
            <a:ext cx="8928100" cy="936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Курсы </a:t>
            </a:r>
            <a:r>
              <a:rPr lang="ru-RU" sz="2000" b="1" dirty="0" err="1">
                <a:solidFill>
                  <a:schemeClr val="tx1"/>
                </a:solidFill>
              </a:rPr>
              <a:t>неторгуемых</a:t>
            </a:r>
            <a:r>
              <a:rPr lang="ru-RU" sz="2000" b="1" dirty="0">
                <a:solidFill>
                  <a:schemeClr val="tx1"/>
                </a:solidFill>
              </a:rPr>
              <a:t> валют определяются через кросс-курс на рынке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Форекс</a:t>
            </a:r>
            <a:r>
              <a:rPr lang="ru-RU" sz="2000" b="1" dirty="0">
                <a:solidFill>
                  <a:schemeClr val="tx1"/>
                </a:solidFill>
              </a:rPr>
              <a:t>. Кросс-курсы - это курс одной валюты, который выражен в другой валюте.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900" dirty="0">
                <a:solidFill>
                  <a:schemeClr val="tx1"/>
                </a:solidFill>
              </a:rPr>
              <a:t/>
            </a:r>
            <a:br>
              <a:rPr lang="ru-RU" sz="900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Кафедра экономической безопасности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4400" b="1" smtClean="0"/>
          </a:p>
          <a:p>
            <a:pPr algn="ctr">
              <a:buFontTx/>
              <a:buNone/>
            </a:pPr>
            <a:r>
              <a:rPr lang="ru-RU" b="1" i="1" smtClean="0"/>
              <a:t>Лекции по учебной дисциплине «Финансы и финансовый рынок»</a:t>
            </a:r>
          </a:p>
          <a:p>
            <a:pPr algn="ctr">
              <a:buFontTx/>
              <a:buNone/>
            </a:pPr>
            <a:endParaRPr lang="ru-RU" b="1" i="1" smtClean="0"/>
          </a:p>
          <a:p>
            <a:pPr algn="ctr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856662" cy="64817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333375"/>
            <a:ext cx="8642350" cy="2590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Кроме этого, в "стакан" могут попадать заявки без указания цены. Они называются рыночными. Например, клиенту какого-то банка нужно купить 10 тысяч долларов, а в "стакане" есть заявки на продажу, которые ранжируются от самой низкой цены к высокой. В итоге банк может купить, например, 1 000 долларов по 1. 92</a:t>
            </a:r>
            <a:r>
              <a:rPr lang="en-US" sz="2400" b="1" dirty="0">
                <a:solidFill>
                  <a:schemeClr val="tx1"/>
                </a:solidFill>
              </a:rPr>
              <a:t>BYN</a:t>
            </a:r>
            <a:r>
              <a:rPr lang="ru-RU" sz="2400" b="1" dirty="0">
                <a:solidFill>
                  <a:schemeClr val="tx1"/>
                </a:solidFill>
              </a:rPr>
              <a:t>, еще 1 000 долларов по 1. 9</a:t>
            </a:r>
            <a:r>
              <a:rPr lang="en-US" sz="2400" b="1" dirty="0">
                <a:solidFill>
                  <a:schemeClr val="tx1"/>
                </a:solidFill>
              </a:rPr>
              <a:t>3 BYN</a:t>
            </a:r>
            <a:r>
              <a:rPr lang="ru-RU" sz="2400" b="1" dirty="0">
                <a:solidFill>
                  <a:schemeClr val="tx1"/>
                </a:solidFill>
              </a:rPr>
              <a:t> и так далее, пока не наберется нужная сумма.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997200"/>
            <a:ext cx="8713788" cy="18002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Сняты все ограничения по валютным сделкам на внебиржевом рынке.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 </a:t>
            </a:r>
            <a:r>
              <a:rPr lang="ru-RU" sz="2000" b="1" i="1" dirty="0">
                <a:solidFill>
                  <a:schemeClr val="tx1"/>
                </a:solidFill>
              </a:rPr>
              <a:t>Предприятия могут участвовать в торгах на бирже только тогда, </a:t>
            </a:r>
            <a:r>
              <a:rPr lang="ru-RU" sz="2000" b="1" dirty="0">
                <a:solidFill>
                  <a:schemeClr val="tx1"/>
                </a:solidFill>
                <a:hlinkClick r:id="rId2"/>
              </a:rPr>
              <a:t>когда им нужно будет продать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обязательную часть валютной выручки. Все остальные валютные сделки будут  проходить только между банками и предприятиями.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Обязательная продажа валютной выручки составляет 20%.</a:t>
            </a:r>
            <a:br>
              <a:rPr lang="ru-RU" sz="2000" b="1" i="1" dirty="0">
                <a:solidFill>
                  <a:srgbClr val="C00000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/>
            </a:r>
            <a:br>
              <a:rPr lang="ru-RU" sz="1400" b="1" dirty="0">
                <a:solidFill>
                  <a:schemeClr val="tx1"/>
                </a:solidFill>
              </a:rPr>
            </a:b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4941888"/>
            <a:ext cx="8713788" cy="15827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rgbClr val="C00000"/>
                </a:solidFill>
              </a:rPr>
              <a:t>Волатильность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(англ. </a:t>
            </a:r>
            <a:r>
              <a:rPr lang="ru-RU" sz="2000" b="1" dirty="0" err="1">
                <a:solidFill>
                  <a:schemeClr val="tx1"/>
                </a:solidFill>
              </a:rPr>
              <a:t>volatility</a:t>
            </a:r>
            <a:r>
              <a:rPr lang="ru-RU" sz="2000" b="1" dirty="0">
                <a:solidFill>
                  <a:schemeClr val="tx1"/>
                </a:solidFill>
              </a:rPr>
              <a:t>- изменчивость) – это показатель финансового актива, торгуемого на бирже, который характеризует изменение цен за промежуток времени с определенной амплитудой и частотой. Другими словами это параметр, характеризующий активность торговли на рынке.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4. Сущность и содержание валютного регулирования в Республике Беларусь. </a:t>
            </a: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288131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179388" y="2997200"/>
            <a:ext cx="8785225" cy="36718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179388" y="188913"/>
            <a:ext cx="8424862" cy="2808287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Место валютного регулирования в экономической политике страны определяется реальными целями валютной политики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3068638"/>
            <a:ext cx="8640762" cy="10080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поддержание стабильности национальной денежной единицы и обеспечение </a:t>
            </a:r>
            <a:r>
              <a:rPr lang="ru-RU" sz="2400" b="1" dirty="0" err="1">
                <a:solidFill>
                  <a:schemeClr val="tx1"/>
                </a:solidFill>
              </a:rPr>
              <a:t>неинфляционного</a:t>
            </a:r>
            <a:r>
              <a:rPr lang="ru-RU" sz="2400" b="1" dirty="0">
                <a:solidFill>
                  <a:schemeClr val="tx1"/>
                </a:solidFill>
              </a:rPr>
              <a:t> экономического роста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4149725"/>
            <a:ext cx="8569325" cy="431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обеспечение системы взаиморасчетов с другими странами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388" y="4652963"/>
            <a:ext cx="8640762" cy="647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обеспечение перелива капиталов между отраслями и между странами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5373688"/>
            <a:ext cx="8642350" cy="6477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создание условий для сбалансированности платежного баланса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6092825"/>
            <a:ext cx="8642350" cy="504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формирование золотовалютных резервов страны и т.д.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Формы валютного регулирования</a:t>
            </a:r>
            <a:endParaRPr lang="ru-RU" b="1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713788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2205038"/>
            <a:ext cx="8496300" cy="1295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государственное регулирование, опирающееся на финансовое и налоговое законодательство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3716338"/>
            <a:ext cx="8569325" cy="12969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биржевое регулирование, опирающееся на правила работы валютных бирж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5229225"/>
            <a:ext cx="8569325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саморегулирование, опирающееся на правила и нормы, выработанные различными ассоциациями профессионалов валютного рынка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50825" y="692150"/>
            <a:ext cx="8642350" cy="1441450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Существуют три основные формы регулирования валютного рынка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53276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179388" y="188913"/>
            <a:ext cx="8424862" cy="115252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Инструменты валютного регулирования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1341438"/>
            <a:ext cx="8642350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Валютная интервенция - </a:t>
            </a:r>
            <a:r>
              <a:rPr lang="ru-RU" sz="2200" b="1" dirty="0">
                <a:solidFill>
                  <a:schemeClr val="tx1"/>
                </a:solidFill>
              </a:rPr>
              <a:t>прямое вмешательство центрального банка в операции на валютном рынке, воздействие на курс валют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060575"/>
            <a:ext cx="8640762" cy="10080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Диверсификация золотовалютных резервов </a:t>
            </a:r>
            <a:r>
              <a:rPr lang="ru-RU" sz="2200" b="1" dirty="0">
                <a:solidFill>
                  <a:schemeClr val="tx1"/>
                </a:solidFill>
              </a:rPr>
              <a:t>уменьшает убытки, связанные с относительным обесценением тех или иных валют, и обеспечить наиболее выгодную структуру резервных активов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3141663"/>
            <a:ext cx="8642350" cy="7191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Девизная политика </a:t>
            </a:r>
            <a:r>
              <a:rPr lang="ru-RU" sz="2200" b="1" dirty="0">
                <a:solidFill>
                  <a:schemeClr val="tx1"/>
                </a:solidFill>
              </a:rPr>
              <a:t>осуществляется в виде валютной интервенции, куплю-продажу госорганами иностранной валюты (девизов)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4005263"/>
            <a:ext cx="8642350" cy="12239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Девальвация</a:t>
            </a:r>
            <a:r>
              <a:rPr lang="ru-RU" sz="2200" b="1" dirty="0">
                <a:solidFill>
                  <a:schemeClr val="tx1"/>
                </a:solidFill>
              </a:rPr>
              <a:t> представляет собой целенаправленное снижение обменного курса национальной валюты, а </a:t>
            </a:r>
            <a:r>
              <a:rPr lang="ru-RU" sz="2200" b="1" i="1" dirty="0">
                <a:solidFill>
                  <a:srgbClr val="C00000"/>
                </a:solidFill>
              </a:rPr>
              <a:t>ревальвация</a:t>
            </a:r>
            <a:r>
              <a:rPr lang="ru-RU" sz="2200" b="1" dirty="0">
                <a:solidFill>
                  <a:schemeClr val="tx1"/>
                </a:solidFill>
              </a:rPr>
              <a:t> это действия, направленные на повышение обменного курса национальной валюты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5373688"/>
            <a:ext cx="8642350" cy="1295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Валютные ограничения - </a:t>
            </a:r>
            <a:r>
              <a:rPr lang="ru-RU" sz="2200" b="1" dirty="0">
                <a:solidFill>
                  <a:schemeClr val="tx1"/>
                </a:solidFill>
              </a:rPr>
              <a:t>совокупность мероприятий и нормативных правил, установленных в законодательном или в административном порядке и направленных на ограничение операций с валютой, золотом и другими валютными ценностями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53276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179388" y="188913"/>
            <a:ext cx="8424862" cy="93662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Валютные ограничения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1196975"/>
            <a:ext cx="8642350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обязательная продажа </a:t>
            </a:r>
            <a:r>
              <a:rPr lang="ru-RU" sz="2200" b="1" dirty="0">
                <a:solidFill>
                  <a:schemeClr val="tx1"/>
                </a:solidFill>
              </a:rPr>
              <a:t>экспортерами государству иностранной валюты по установленному курсу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1916113"/>
            <a:ext cx="8640762" cy="10080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регулирование переводов и платежей за границу</a:t>
            </a:r>
            <a:r>
              <a:rPr lang="ru-RU" sz="2400" b="1" dirty="0">
                <a:solidFill>
                  <a:schemeClr val="tx1"/>
                </a:solidFill>
              </a:rPr>
              <a:t>, вывоза капитала, репатриации прибылей, золота, денежных знаков и ценных бумаг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2997200"/>
            <a:ext cx="8642350" cy="719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ограничение прав физических лиц </a:t>
            </a:r>
            <a:r>
              <a:rPr lang="ru-RU" sz="2400" b="1" dirty="0">
                <a:solidFill>
                  <a:schemeClr val="tx1"/>
                </a:solidFill>
              </a:rPr>
              <a:t>владеть и распоряжаться иностранной валютой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3789363"/>
            <a:ext cx="8642350" cy="5032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запрещение свободной продажи </a:t>
            </a:r>
            <a:r>
              <a:rPr lang="ru-RU" sz="2400" b="1" dirty="0">
                <a:solidFill>
                  <a:schemeClr val="tx1"/>
                </a:solidFill>
              </a:rPr>
              <a:t>и купли иностранной валюты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4365625"/>
            <a:ext cx="8642350" cy="5032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регулирование</a:t>
            </a:r>
            <a:r>
              <a:rPr lang="ru-RU" sz="2400" b="1" dirty="0">
                <a:solidFill>
                  <a:schemeClr val="tx1"/>
                </a:solidFill>
              </a:rPr>
              <a:t> получения внешних займов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3850" y="4941888"/>
            <a:ext cx="3168650" cy="165576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Цели валютных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ограничений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275" y="4941888"/>
            <a:ext cx="5041900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выравнивание платежного баланса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4300" y="6165850"/>
            <a:ext cx="4932363" cy="431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поддержание валютного курса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1275" y="5445125"/>
            <a:ext cx="5041900" cy="6477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концентрация валютных ценностей в руках государства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Валютный контроль</a:t>
            </a:r>
            <a:endParaRPr lang="ru-RU" b="1" dirty="0"/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713788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2205038"/>
            <a:ext cx="8496300" cy="6477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определение соответствия проводимых валютных операций валютному законодательству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2924175"/>
            <a:ext cx="8569325" cy="10096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предотвращение легализации доходов, полученных преступным путем, финансирования террористической деятельности и иной экстремистской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4797425"/>
            <a:ext cx="8569325" cy="1008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обеспечение контроля за перемещением иностранной валюты и иных валютных ценностей через таможенную границу РБ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50825" y="549275"/>
            <a:ext cx="8642350" cy="1584325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деятельность органов и агентов валютного контроля, направленная на обеспечение соблюдения резидентами и нерезидентами требований валютного законодательства РБ. Направления: 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" y="4005263"/>
            <a:ext cx="8640763" cy="647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проверка полноты и достоверности учета и отчетности по валютным операциям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5949950"/>
            <a:ext cx="8569325" cy="8001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анализ данных учета, отчетности и информации по валютным операциям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Органы валютного контроля</a:t>
            </a:r>
            <a:endParaRPr lang="ru-RU" sz="3600" b="1" dirty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07950" y="549275"/>
            <a:ext cx="8928100" cy="61928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549275"/>
            <a:ext cx="8785225" cy="1079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вправе совместно осуществлять контроль за проведением валютных операций резидентами и нерезидентами, валютный контроль за деятельностью которых входит в компетенцию этих органов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4221163"/>
            <a:ext cx="8713788" cy="15843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Координацию деятельности органов валютного контроля, уполномоченных в соответствии с законодательством осуществлять валютный контроль, осуществляет </a:t>
            </a:r>
            <a:r>
              <a:rPr lang="ru-RU" sz="2400" b="1" i="1" dirty="0">
                <a:solidFill>
                  <a:srgbClr val="C00000"/>
                </a:solidFill>
              </a:rPr>
              <a:t>Комитет государственного контроля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133600"/>
            <a:ext cx="1655762" cy="1511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Совет Министров Республики Беларусь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8175" y="2133600"/>
            <a:ext cx="2159000" cy="1511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Национальный банк Республики Беларусь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40200" y="2133600"/>
            <a:ext cx="2303463" cy="14398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Комитет государственного контроля Республики Беларусь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688" y="2133600"/>
            <a:ext cx="2303462" cy="14398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Государственный таможенный комитет Республики Беларусь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55650" y="1628775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771775" y="1628775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076825" y="1628775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08850" y="1628775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5. Тенденции и перспективы валютного регулирования в Республике Беларусь.</a:t>
            </a:r>
            <a:endParaRPr lang="ru-RU" sz="3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635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Валютный рынок Беларуси</a:t>
            </a:r>
            <a:endParaRPr lang="ru-RU" dirty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435975" cy="58324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125538"/>
            <a:ext cx="8208962" cy="53990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Население </a:t>
            </a:r>
            <a:r>
              <a:rPr lang="ru-RU" sz="2800" b="1" dirty="0">
                <a:solidFill>
                  <a:schemeClr val="tx1"/>
                </a:solidFill>
              </a:rPr>
              <a:t>за сентябрь 2016 г. на чистой основе продало 262,3 млн. </a:t>
            </a:r>
            <a:r>
              <a:rPr lang="en-US" sz="2800" b="1" dirty="0">
                <a:solidFill>
                  <a:schemeClr val="tx1"/>
                </a:solidFill>
              </a:rPr>
              <a:t>USD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 начала года - продано 1 430,9 млн.</a:t>
            </a:r>
            <a:r>
              <a:rPr lang="en-US" sz="2800" b="1" dirty="0">
                <a:solidFill>
                  <a:schemeClr val="tx1"/>
                </a:solidFill>
              </a:rPr>
              <a:t> USD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Субъекты хозяйствования-резиденты </a:t>
            </a:r>
            <a:r>
              <a:rPr lang="ru-RU" sz="2800" b="1" dirty="0">
                <a:solidFill>
                  <a:schemeClr val="tx1"/>
                </a:solidFill>
              </a:rPr>
              <a:t>за сентябрь 2016 г. на чистой основе купили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иностранной валюты в объеме 70,3 млн. </a:t>
            </a:r>
            <a:r>
              <a:rPr lang="en-US" sz="2800" b="1" dirty="0">
                <a:solidFill>
                  <a:schemeClr val="tx1"/>
                </a:solidFill>
              </a:rPr>
              <a:t>USD.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 начала года – куплено 128,7 млн. </a:t>
            </a:r>
            <a:r>
              <a:rPr lang="en-US" sz="2800" b="1" dirty="0">
                <a:solidFill>
                  <a:schemeClr val="tx1"/>
                </a:solidFill>
              </a:rPr>
              <a:t>USD.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1773238"/>
          </a:xfrm>
        </p:spPr>
        <p:txBody>
          <a:bodyPr/>
          <a:lstStyle/>
          <a:p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Тема 10 </a:t>
            </a:r>
            <a:br>
              <a:rPr lang="ru-RU" sz="4800" b="1" smtClean="0"/>
            </a:br>
            <a:endParaRPr lang="ru-RU" sz="6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420938"/>
            <a:ext cx="8928100" cy="38877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/>
              <a:t>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40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800" b="1" dirty="0" smtClean="0"/>
              <a:t>Валютный рынок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700" dirty="0" smtClean="0">
                <a:solidFill>
                  <a:srgbClr val="000000"/>
                </a:solidFill>
              </a:rPr>
              <a:t/>
            </a:r>
            <a:br>
              <a:rPr lang="ru-RU" sz="700" dirty="0" smtClean="0">
                <a:solidFill>
                  <a:srgbClr val="000000"/>
                </a:solidFill>
              </a:rPr>
            </a:b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Золотовалютные резервы</a:t>
            </a:r>
            <a:endParaRPr lang="ru-RU" b="1" dirty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2916238" y="2781300"/>
            <a:ext cx="3455987" cy="2016125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Структура золотовалютных резервов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1196975"/>
            <a:ext cx="2736850" cy="11525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Монетарное золото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(обычно в слитках)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56325" y="1052513"/>
            <a:ext cx="2808288" cy="12969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Иностранная валюта (наличность депозиты  и ценные бумаги других стран)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5013325"/>
            <a:ext cx="3960813" cy="16557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Специальные права заимствования международные безналичные универсальные резервы и платежные средства МВФ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9700" y="5013325"/>
            <a:ext cx="3673475" cy="15843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Резервные позиции МВФ (часть квоты члена МВФ, выраженная в СПЗ или СКВ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3130049">
            <a:off x="2496344" y="4160044"/>
            <a:ext cx="288925" cy="903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821483">
            <a:off x="6407944" y="4198144"/>
            <a:ext cx="288925" cy="820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3036029">
            <a:off x="2838450" y="2463800"/>
            <a:ext cx="933450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367190">
            <a:off x="5286375" y="2384425"/>
            <a:ext cx="933450" cy="296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8313" y="2133600"/>
            <a:ext cx="2087562" cy="1008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38,2 тонны на 1 декабря 2016 года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888" y="2349500"/>
            <a:ext cx="2879725" cy="23749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Международные резервные активы на 1.12.16 по методологии МВФ 4.838,3 млн. </a:t>
            </a:r>
            <a:r>
              <a:rPr lang="en-US" sz="2000" b="1" dirty="0">
                <a:solidFill>
                  <a:schemeClr val="tx1"/>
                </a:solidFill>
              </a:rPr>
              <a:t>USD</a:t>
            </a:r>
            <a:r>
              <a:rPr lang="ru-RU" sz="2000" b="1" dirty="0">
                <a:solidFill>
                  <a:schemeClr val="tx1"/>
                </a:solidFill>
              </a:rPr>
              <a:t>, в национальном определении 5.313,5 млн. </a:t>
            </a:r>
            <a:r>
              <a:rPr lang="en-US" sz="2000" b="1" dirty="0">
                <a:solidFill>
                  <a:schemeClr val="tx1"/>
                </a:solidFill>
              </a:rPr>
              <a:t>USD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smtClean="0"/>
              <a:t>Состояние валютного рынка</a:t>
            </a:r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451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268413"/>
            <a:ext cx="8353425" cy="51847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Среднедневная обязательная продажа </a:t>
            </a:r>
            <a:r>
              <a:rPr lang="ru-RU" sz="2800" b="1" dirty="0">
                <a:solidFill>
                  <a:schemeClr val="tx1"/>
                </a:solidFill>
              </a:rPr>
              <a:t>иностранной валюты в сентябре 2016 г. составила 16,6 млн. </a:t>
            </a:r>
            <a:r>
              <a:rPr lang="en-US" sz="2800" b="1" dirty="0">
                <a:solidFill>
                  <a:schemeClr val="tx1"/>
                </a:solidFill>
              </a:rPr>
              <a:t>USD </a:t>
            </a:r>
            <a:r>
              <a:rPr lang="ru-RU" sz="2800" b="1" dirty="0">
                <a:solidFill>
                  <a:schemeClr val="tx1"/>
                </a:solidFill>
              </a:rPr>
              <a:t>(в августе 2016 г. - 24,2 млн. </a:t>
            </a:r>
            <a:r>
              <a:rPr lang="en-US" sz="2800" b="1" dirty="0">
                <a:solidFill>
                  <a:schemeClr val="tx1"/>
                </a:solidFill>
              </a:rPr>
              <a:t>USD </a:t>
            </a:r>
            <a:r>
              <a:rPr lang="ru-RU" sz="2800" b="1" dirty="0">
                <a:solidFill>
                  <a:schemeClr val="tx1"/>
                </a:solidFill>
              </a:rPr>
              <a:t>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Снижение объемов </a:t>
            </a:r>
            <a:r>
              <a:rPr lang="ru-RU" sz="2800" b="1" dirty="0">
                <a:solidFill>
                  <a:schemeClr val="tx1"/>
                </a:solidFill>
              </a:rPr>
              <a:t>связано с решением о снижении размера обязательной продажи иностранной валюты с 30</a:t>
            </a:r>
            <a:r>
              <a:rPr lang="en-US" sz="2800" b="1" dirty="0">
                <a:solidFill>
                  <a:schemeClr val="tx1"/>
                </a:solidFill>
              </a:rPr>
              <a:t>%</a:t>
            </a:r>
            <a:r>
              <a:rPr lang="ru-RU" sz="2800" b="1" dirty="0">
                <a:solidFill>
                  <a:schemeClr val="tx1"/>
                </a:solidFill>
              </a:rPr>
              <a:t> до 20</a:t>
            </a:r>
            <a:r>
              <a:rPr lang="en-US" sz="2800" b="1" dirty="0">
                <a:solidFill>
                  <a:schemeClr val="tx1"/>
                </a:solidFill>
              </a:rPr>
              <a:t>%</a:t>
            </a:r>
            <a:r>
              <a:rPr lang="ru-RU" sz="2800" b="1" dirty="0">
                <a:solidFill>
                  <a:schemeClr val="tx1"/>
                </a:solidFill>
              </a:rPr>
              <a:t> от суммы выручки в иностранной валюте 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1 сентября 2016 г. в рамках проведения мероприятий по поэтапной либерализации валютных отношений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endParaRPr lang="ru-RU" sz="28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93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Официальный курс белорусского рубля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147050" cy="48577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1341438"/>
            <a:ext cx="8064500" cy="5183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Средний курс белорусского рубля </a:t>
            </a:r>
            <a:r>
              <a:rPr lang="en-US" sz="2400" b="1" i="1" dirty="0">
                <a:solidFill>
                  <a:srgbClr val="C00000"/>
                </a:solidFill>
              </a:rPr>
              <a:t>(BYN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>
                <a:solidFill>
                  <a:srgbClr val="C00000"/>
                </a:solidFill>
              </a:rPr>
              <a:t>) </a:t>
            </a:r>
            <a:r>
              <a:rPr lang="ru-RU" sz="2400" b="1" dirty="0">
                <a:solidFill>
                  <a:schemeClr val="tx1"/>
                </a:solidFill>
              </a:rPr>
              <a:t>в сентябре по отношению к </a:t>
            </a:r>
            <a:r>
              <a:rPr lang="en-US" sz="2400" b="1" dirty="0">
                <a:solidFill>
                  <a:schemeClr val="tx1"/>
                </a:solidFill>
              </a:rPr>
              <a:t>USD 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вырос</a:t>
            </a:r>
            <a:r>
              <a:rPr lang="ru-RU" sz="2400" b="1" dirty="0">
                <a:solidFill>
                  <a:schemeClr val="tx1"/>
                </a:solidFill>
              </a:rPr>
              <a:t> на 0,6 процента, к </a:t>
            </a:r>
            <a:r>
              <a:rPr lang="en-US" sz="2400" b="1" dirty="0">
                <a:solidFill>
                  <a:schemeClr val="tx1"/>
                </a:solidFill>
              </a:rPr>
              <a:t>EUR </a:t>
            </a:r>
            <a:r>
              <a:rPr lang="ru-RU" sz="2400" b="1" dirty="0">
                <a:solidFill>
                  <a:schemeClr val="tx1"/>
                </a:solidFill>
              </a:rPr>
              <a:t> - на 0,5 процента, к </a:t>
            </a:r>
            <a:r>
              <a:rPr lang="en-US" sz="2400" b="1" dirty="0">
                <a:solidFill>
                  <a:schemeClr val="tx1"/>
                </a:solidFill>
              </a:rPr>
              <a:t>RUB 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>
                <a:solidFill>
                  <a:srgbClr val="C00000"/>
                </a:solidFill>
              </a:rPr>
              <a:t>снизился</a:t>
            </a:r>
            <a:r>
              <a:rPr lang="ru-RU" sz="2400" b="1" dirty="0">
                <a:solidFill>
                  <a:schemeClr val="tx1"/>
                </a:solidFill>
              </a:rPr>
              <a:t> на 0,2 процента.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Средний курс белорусского рубля </a:t>
            </a:r>
            <a:r>
              <a:rPr lang="ru-RU" sz="2400" b="1" dirty="0">
                <a:solidFill>
                  <a:schemeClr val="tx1"/>
                </a:solidFill>
              </a:rPr>
              <a:t>по отношению к </a:t>
            </a:r>
            <a:r>
              <a:rPr lang="en-US" sz="2400" b="1" dirty="0">
                <a:solidFill>
                  <a:schemeClr val="tx1"/>
                </a:solidFill>
              </a:rPr>
              <a:t>USD </a:t>
            </a:r>
            <a:r>
              <a:rPr lang="ru-RU" sz="2400" b="1" dirty="0">
                <a:solidFill>
                  <a:srgbClr val="C00000"/>
                </a:solidFill>
              </a:rPr>
              <a:t>снизился</a:t>
            </a:r>
            <a:r>
              <a:rPr lang="ru-RU" sz="2400" b="1" dirty="0">
                <a:solidFill>
                  <a:schemeClr val="tx1"/>
                </a:solidFill>
              </a:rPr>
              <a:t> (сентябрь 2016 г. к сентябрю 2015 г.) на 10,3 процента, к </a:t>
            </a:r>
            <a:r>
              <a:rPr lang="en-US" sz="2400" b="1" dirty="0">
                <a:solidFill>
                  <a:schemeClr val="tx1"/>
                </a:solidFill>
              </a:rPr>
              <a:t>EUR </a:t>
            </a:r>
            <a:r>
              <a:rPr lang="ru-RU" sz="2400" b="1" dirty="0">
                <a:solidFill>
                  <a:schemeClr val="tx1"/>
                </a:solidFill>
              </a:rPr>
              <a:t> - на 10,1 процента, к </a:t>
            </a:r>
            <a:r>
              <a:rPr lang="en-US" sz="2400" b="1" dirty="0">
                <a:solidFill>
                  <a:schemeClr val="tx1"/>
                </a:solidFill>
              </a:rPr>
              <a:t>RUB </a:t>
            </a:r>
            <a:r>
              <a:rPr lang="ru-RU" sz="2400" b="1" dirty="0">
                <a:solidFill>
                  <a:schemeClr val="tx1"/>
                </a:solidFill>
              </a:rPr>
              <a:t> - на 14,2 процента.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Стоимость корзины иностранных валют </a:t>
            </a:r>
            <a:r>
              <a:rPr lang="ru-RU" sz="2400" b="1" dirty="0">
                <a:solidFill>
                  <a:schemeClr val="tx1"/>
                </a:solidFill>
              </a:rPr>
              <a:t>за сентябрь </a:t>
            </a:r>
            <a:r>
              <a:rPr lang="ru-RU" sz="2400" b="1" dirty="0">
                <a:solidFill>
                  <a:srgbClr val="C00000"/>
                </a:solidFill>
              </a:rPr>
              <a:t>снизилась</a:t>
            </a:r>
            <a:r>
              <a:rPr lang="ru-RU" sz="2400" b="1" dirty="0">
                <a:solidFill>
                  <a:schemeClr val="tx1"/>
                </a:solidFill>
              </a:rPr>
              <a:t> на 0,4 процента и на 1 октября 2016 г. составила 0,3796 рубля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Белорусская валютная корзина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9055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836613"/>
            <a:ext cx="8642350" cy="14398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Как правило, для расчета корзины выбирают валюты, на которые завязана наибольшая часть торгового оборота страны. Для Беларуси это российский рубль, доллар и евро. На российский рубль приходится самая большая часть торгового оборота, поэтому вес российского рубля в корзине валют самый большой — 50%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2420938"/>
            <a:ext cx="8496300" cy="26638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Рассмотрим пример: если на биржевых торгах растут сразу все основные валюты — доллар, евро и российский рубль, то очевидно, что белорусский рубль обесценивается. И наоборот, если все три основные валюты снижаются, то белорусский рубль укрепляется. Но как понять, что стало с национальной валютой при разнонаправленном изменении курсов основных валют, когда, например, курс доллара растет, а курсы евро и российского рубля снижаются. Оценить изменение стоимости белорусского рубля в этом случае поможет валютная корзина.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5229225"/>
            <a:ext cx="8713788" cy="1295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Формула для расчета стоимости корзины валют: произведение курсов белорусского рубля к доллару в степени 0,3 к евро в степени 0,2 и к российскому рублю в степени 0,5.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(курс_USD^0,3 * курс_EUR^0,2 * курс_RUB^0,5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Валютный рынок</a:t>
            </a:r>
          </a:p>
        </p:txBody>
      </p:sp>
      <p:pic>
        <p:nvPicPr>
          <p:cNvPr id="14338" name="Picture 2" descr="C:\Users\Алексей\Documents\как мы покупали валют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-108520" y="1340768"/>
            <a:ext cx="9073008" cy="518457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91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лекции: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Сущность, назначение и структура валютного рынка.</a:t>
            </a:r>
            <a:r>
              <a:rPr lang="ru-RU" sz="2400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773238"/>
            <a:ext cx="8785225" cy="10795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Валютные операции.</a:t>
            </a:r>
            <a:r>
              <a:rPr lang="ru-RU" sz="2400" dirty="0"/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924175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Формирование валютных курсов.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789363"/>
            <a:ext cx="8713787" cy="1008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 Сущность и содержание валютного регулирования в Республике Беларусь.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5013325"/>
            <a:ext cx="8713787" cy="10080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5. Тенденции и перспективы валютного регулирования в Республике Беларусь.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1. Экономические инструменты анализа валютного рынка.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2. Валютные риски и способы их минимизации.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3. Валютное регулирование и валютный контроль: понятие, формы, методы.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4. Характеристика нормативно-правовой базы валютного регулирования.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5. Анализ состояния валютного рынка Республики Беларусь на современном этапе.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1.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Сущность, назначение и структура валютного рынка.</a:t>
            </a:r>
            <a:endParaRPr lang="ru-RU" sz="3600" smtClean="0">
              <a:solidFill>
                <a:srgbClr val="FF000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Валютный рынок</a:t>
            </a:r>
            <a:endParaRPr lang="ru-RU" sz="3600" b="1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692150"/>
            <a:ext cx="8785225" cy="19446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Валютный рынок </a:t>
            </a:r>
            <a:r>
              <a:rPr lang="ru-RU" sz="2400" b="1" dirty="0">
                <a:solidFill>
                  <a:schemeClr val="tx1"/>
                </a:solidFill>
              </a:rPr>
              <a:t>представляет собой часть финансового рынка, сферу экономических отношений, возникающих на основе спроса и предложения по поводу покупки-продажи иностранных валют, сделок с валютными ценностями, инвестирования валютного капитала.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288" y="2708275"/>
            <a:ext cx="8137525" cy="20161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Назначение  валютного рынка </a:t>
            </a:r>
            <a:r>
              <a:rPr lang="ru-RU" sz="2400" b="1" dirty="0">
                <a:solidFill>
                  <a:schemeClr val="tx1"/>
                </a:solidFill>
              </a:rPr>
              <a:t>заключается в создании условий для обращения валютных ценностей, проведении операций по купле-продаже иностранной валюты между банками и субъектами хозяйствования, страховании своих участников от валютных рисков.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825" y="4868863"/>
            <a:ext cx="8642350" cy="18002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Валютная политика </a:t>
            </a:r>
            <a:r>
              <a:rPr lang="ru-RU" sz="2400" b="1" dirty="0">
                <a:solidFill>
                  <a:schemeClr val="tx1"/>
                </a:solidFill>
              </a:rPr>
              <a:t>- совокупность мероприятий, проводимых государством и центральным банком в сфере денежного обращения и валютных отношений с целью воздействия на покупательскую силу денег, валютные курсы и экономику в целом.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Участники валютного рынка</a:t>
            </a:r>
            <a:endParaRPr lang="ru-RU" b="1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07950" y="620713"/>
            <a:ext cx="8928100" cy="60483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250825" y="620713"/>
            <a:ext cx="4033838" cy="504825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резиденты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716463" y="620713"/>
            <a:ext cx="4176712" cy="504825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нерезиденты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1196975"/>
            <a:ext cx="446405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физ.  лица - граждане РБ, а также иностранцы  и лица без гражданства, имеющие вид на жительство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950" y="3141663"/>
            <a:ext cx="4392613" cy="6477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филиалы и представительства резидентов юр. лиц за пределами РБ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2133600"/>
            <a:ext cx="4248150" cy="9350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юр. лица, созданные в соответствии с законодательством РБ, с местом нахождения в РБ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4005263"/>
            <a:ext cx="4176712" cy="9366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дипломатические и иные официальные представительства РБ, находящиеся за пределами РБ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196975"/>
            <a:ext cx="4321175" cy="863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физ. лица - иностранные граждане и лица без гражданства, иностранного государства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00563" y="2133600"/>
            <a:ext cx="4498975" cy="7191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юр. лица иностранных государств с местом нахождения за пределами РБ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950" y="5157788"/>
            <a:ext cx="4283075" cy="15113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РБ, ее </a:t>
            </a:r>
            <a:r>
              <a:rPr lang="ru-RU" sz="2000" b="1" dirty="0" err="1">
                <a:solidFill>
                  <a:schemeClr val="tx1"/>
                </a:solidFill>
              </a:rPr>
              <a:t>адм.-территориальные</a:t>
            </a:r>
            <a:r>
              <a:rPr lang="ru-RU" sz="2000" b="1" dirty="0">
                <a:solidFill>
                  <a:schemeClr val="tx1"/>
                </a:solidFill>
              </a:rPr>
              <a:t> единицы, участвующие в отношениях, регулируемых валютным законодательством РБ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0" y="2924175"/>
            <a:ext cx="4427538" cy="8651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организации, не являющиеся юридическими лицами, с местом нахождения за пределами РБ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7538" y="3860800"/>
            <a:ext cx="4608512" cy="11525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дипломатические представительства, и иные учреждения иностранных государств, находящиеся в РБ и за ее пределами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72000" y="5084763"/>
            <a:ext cx="4464050" cy="647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международные организации, их филиалы и представительства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00563" y="5805488"/>
            <a:ext cx="4535487" cy="863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иностранные государства, их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</a:rPr>
              <a:t>адм.-территориальные</a:t>
            </a:r>
            <a:r>
              <a:rPr lang="ru-RU" sz="2000" b="1" dirty="0">
                <a:solidFill>
                  <a:schemeClr val="tx1"/>
                </a:solidFill>
              </a:rPr>
              <a:t> единицы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2530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524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15888"/>
            <a:ext cx="8497887" cy="10810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Валютному рынку присущ ряд особенностей, отличающих его от финансового рынка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1628800"/>
            <a:ext cx="1080120" cy="3672408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Особенности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1484313"/>
            <a:ext cx="6553200" cy="5048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отсутствие четких географических границ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713" y="2133600"/>
            <a:ext cx="6624637" cy="574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круглосуточное функционирование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713" y="2852738"/>
            <a:ext cx="6696075" cy="720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неограниченное число участников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713" y="3644900"/>
            <a:ext cx="6696075" cy="431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высокая степень ликвидности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03350" y="1628775"/>
            <a:ext cx="360363" cy="36004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150" y="4149725"/>
            <a:ext cx="6624638" cy="431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63713" y="4724400"/>
            <a:ext cx="7056437" cy="4333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288" y="5373688"/>
            <a:ext cx="8569325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Задание: </a:t>
            </a:r>
            <a:r>
              <a:rPr lang="ru-RU" sz="2800" b="1" dirty="0">
                <a:solidFill>
                  <a:schemeClr val="tx1"/>
                </a:solidFill>
              </a:rPr>
              <a:t>какие особенности могут быть еще?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6661</TotalTime>
  <Words>2089</Words>
  <Application>Microsoft Office PowerPoint</Application>
  <PresentationFormat>Экран (4:3)</PresentationFormat>
  <Paragraphs>240</Paragraphs>
  <Slides>35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Calibri</vt:lpstr>
      <vt:lpstr>Arial</vt:lpstr>
      <vt:lpstr>Times New Roman</vt:lpstr>
      <vt:lpstr>Тема Office</vt:lpstr>
      <vt:lpstr>Image</vt:lpstr>
      <vt:lpstr>Министерства внутренних дел Республики Беларусь</vt:lpstr>
      <vt:lpstr>Кафедра экономической безопасности </vt:lpstr>
      <vt:lpstr>    Тема 10  </vt:lpstr>
      <vt:lpstr> План лекции: </vt:lpstr>
      <vt:lpstr>План семинарского занятия 2 часа</vt:lpstr>
      <vt:lpstr>Слайд 6</vt:lpstr>
      <vt:lpstr>Валютный рынок</vt:lpstr>
      <vt:lpstr>Участники валютного рынка</vt:lpstr>
      <vt:lpstr>  </vt:lpstr>
      <vt:lpstr>Валютный рынок можно классифицировать по специфическим признакам</vt:lpstr>
      <vt:lpstr>Валютный рынок можно классифицировать по специфическим признакам</vt:lpstr>
      <vt:lpstr>Слайд 12</vt:lpstr>
      <vt:lpstr>Слайд 13</vt:lpstr>
      <vt:lpstr>Слайд 14</vt:lpstr>
      <vt:lpstr>Слайд 15</vt:lpstr>
      <vt:lpstr>Слайд 16</vt:lpstr>
      <vt:lpstr>Валютная биржа</vt:lpstr>
      <vt:lpstr>Биржевая торговля валютой</vt:lpstr>
      <vt:lpstr>Биржевая торговля валютой</vt:lpstr>
      <vt:lpstr>Слайд 20</vt:lpstr>
      <vt:lpstr>Слайд 21</vt:lpstr>
      <vt:lpstr>Слайд 22</vt:lpstr>
      <vt:lpstr>Формы валютного регулирования</vt:lpstr>
      <vt:lpstr>Слайд 24</vt:lpstr>
      <vt:lpstr>Слайд 25</vt:lpstr>
      <vt:lpstr>Валютный контроль</vt:lpstr>
      <vt:lpstr>Органы валютного контроля</vt:lpstr>
      <vt:lpstr>Слайд 28</vt:lpstr>
      <vt:lpstr>Валютный рынок Беларуси</vt:lpstr>
      <vt:lpstr>Золотовалютные резервы</vt:lpstr>
      <vt:lpstr>Состояние валютного рынка</vt:lpstr>
      <vt:lpstr> Официальный курс белорусского рубля  </vt:lpstr>
      <vt:lpstr> Белорусская валютная корзина </vt:lpstr>
      <vt:lpstr>Валютный рынок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Министерства внутренних дел Республики Беларусь</dc:title>
  <dc:creator>Алексей</dc:creator>
  <cp:lastModifiedBy>vad_1982</cp:lastModifiedBy>
  <cp:revision>205</cp:revision>
  <dcterms:created xsi:type="dcterms:W3CDTF">2016-07-09T12:49:50Z</dcterms:created>
  <dcterms:modified xsi:type="dcterms:W3CDTF">2018-09-28T05:45:30Z</dcterms:modified>
</cp:coreProperties>
</file>